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package" ContentType="application/vnd.openxmlformats-officedocument.package"/>
  <Default Extension="wdp" ContentType="image/vnd.ms-photo"/>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1" r:id="rId3"/>
    <p:sldId id="262" r:id="rId4"/>
    <p:sldId id="293" r:id="rId5"/>
    <p:sldId id="306" r:id="rId6"/>
    <p:sldId id="307" r:id="rId7"/>
    <p:sldId id="274" r:id="rId8"/>
    <p:sldId id="275" r:id="rId9"/>
    <p:sldId id="295" r:id="rId10"/>
    <p:sldId id="277" r:id="rId11"/>
    <p:sldId id="278" r:id="rId12"/>
    <p:sldId id="279" r:id="rId13"/>
    <p:sldId id="308" r:id="rId14"/>
    <p:sldId id="298" r:id="rId15"/>
    <p:sldId id="281" r:id="rId16"/>
    <p:sldId id="300" r:id="rId17"/>
    <p:sldId id="309" r:id="rId18"/>
    <p:sldId id="301" r:id="rId19"/>
    <p:sldId id="285" r:id="rId20"/>
    <p:sldId id="303" r:id="rId21"/>
    <p:sldId id="287" r:id="rId22"/>
    <p:sldId id="305" r:id="rId23"/>
    <p:sldId id="310"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2219"/>
    <a:srgbClr val="DDD8D4"/>
    <a:srgbClr val="4B688A"/>
    <a:srgbClr val="445C7F"/>
    <a:srgbClr val="8FBFB3"/>
    <a:srgbClr val="0DD6CC"/>
    <a:srgbClr val="006161"/>
    <a:srgbClr val="C44CD6"/>
    <a:srgbClr val="F54644"/>
    <a:srgbClr val="FCE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083CD-74D2-40DC-A61A-0666595440F0}" v="111" dt="2020-02-28T21:11:39.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2" autoAdjust="0"/>
    <p:restoredTop sz="9466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2007_Workbook1.package"/></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stacked"/>
        <c:ser>
          <c:idx val="0"/>
          <c:order val="0"/>
          <c:tx>
            <c:strRef>
              <c:f>Sheet1!$B$1</c:f>
              <c:strCache>
                <c:ptCount val="1"/>
                <c:pt idx="0">
                  <c:v>A lot</c:v>
                </c:pt>
              </c:strCache>
            </c:strRef>
          </c:tx>
          <c:spPr>
            <a:solidFill>
              <a:schemeClr val="accent1"/>
            </a:solidFill>
            <a:ln>
              <a:noFill/>
            </a:ln>
            <a:effectLst/>
          </c:spPr>
          <c:dPt>
            <c:idx val="0"/>
            <c:spPr>
              <a:solidFill>
                <a:srgbClr val="006161"/>
              </a:solidFill>
              <a:ln>
                <a:noFill/>
              </a:ln>
              <a:effectLst/>
            </c:spPr>
            <c:extLst xmlns:c16r2="http://schemas.microsoft.com/office/drawing/2015/06/chart">
              <c:ext xmlns:c16="http://schemas.microsoft.com/office/drawing/2014/chart" uri="{C3380CC4-5D6E-409C-BE32-E72D297353CC}">
                <c16:uniqueId val="{00000001-80D3-477B-BC04-FA2678503E8C}"/>
              </c:ext>
            </c:extLst>
          </c:dPt>
          <c:dPt>
            <c:idx val="1"/>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3-80D3-477B-BC04-FA2678503E8C}"/>
              </c:ext>
            </c:extLst>
          </c:dPt>
          <c:dPt>
            <c:idx val="2"/>
            <c:spPr>
              <a:solidFill>
                <a:srgbClr val="FCE033"/>
              </a:solidFill>
              <a:ln>
                <a:noFill/>
              </a:ln>
              <a:effectLst/>
            </c:spPr>
            <c:extLst xmlns:c16r2="http://schemas.microsoft.com/office/drawing/2015/06/chart">
              <c:ext xmlns:c16="http://schemas.microsoft.com/office/drawing/2014/chart" uri="{C3380CC4-5D6E-409C-BE32-E72D297353CC}">
                <c16:uniqueId val="{00000005-80D3-477B-BC04-FA2678503E8C}"/>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7-80D3-477B-BC04-FA2678503E8C}"/>
              </c:ext>
            </c:extLst>
          </c:dPt>
          <c:dPt>
            <c:idx val="4"/>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9-80D3-477B-BC04-FA2678503E8C}"/>
              </c:ext>
            </c:extLst>
          </c:dPt>
          <c:dPt>
            <c:idx val="5"/>
            <c:spPr>
              <a:solidFill>
                <a:schemeClr val="tx1">
                  <a:lumMod val="25000"/>
                  <a:lumOff val="75000"/>
                </a:schemeClr>
              </a:solidFill>
              <a:ln>
                <a:noFill/>
              </a:ln>
              <a:effectLst/>
            </c:spPr>
            <c:extLst xmlns:c16r2="http://schemas.microsoft.com/office/drawing/2015/06/chart">
              <c:ext xmlns:c16="http://schemas.microsoft.com/office/drawing/2014/chart" uri="{C3380CC4-5D6E-409C-BE32-E72D297353CC}">
                <c16:uniqueId val="{0000000B-80D3-477B-BC04-FA2678503E8C}"/>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
            <c:dLbl>
              <c:idx val="2"/>
              <c:layout>
                <c:manualLayout>
                  <c:x val="-1.6040046058929114E-3"/>
                  <c:y val="-4.0145949850205649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0D3-477B-BC04-FA2678503E8C}"/>
                </c:ext>
              </c:extLst>
            </c:dLbl>
            <c:dLbl>
              <c:idx val="3"/>
              <c:layout>
                <c:manualLayout>
                  <c:x val="0"/>
                  <c:y val="-4.2509292852042885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0D3-477B-BC04-FA2678503E8C}"/>
                </c:ext>
              </c:extLst>
            </c:dLbl>
            <c:dLbl>
              <c:idx val="4"/>
              <c:layout>
                <c:manualLayout>
                  <c:x val="-3.2080092117859407E-3"/>
                  <c:y val="-3.987713849587924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0D3-477B-BC04-FA2678503E8C}"/>
                </c:ext>
              </c:extLst>
            </c:dLbl>
            <c:dLbl>
              <c:idx val="5"/>
              <c:layout>
                <c:manualLayout>
                  <c:x val="0"/>
                  <c:y val="-2.8560740070612305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0D3-477B-BC04-FA2678503E8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Very satisfied</c:v>
                </c:pt>
                <c:pt idx="1">
                  <c:v>Somewhat satisfied</c:v>
                </c:pt>
                <c:pt idx="2">
                  <c:v>Neither satisfied nor dissatisfied </c:v>
                </c:pt>
                <c:pt idx="3">
                  <c:v>Somewhat dissatisfied</c:v>
                </c:pt>
                <c:pt idx="4">
                  <c:v>Very dissatisfied</c:v>
                </c:pt>
                <c:pt idx="5">
                  <c:v>Don't know/No opinion </c:v>
                </c:pt>
              </c:strCache>
            </c:strRef>
          </c:cat>
          <c:val>
            <c:numRef>
              <c:f>Sheet1!$B$2:$B$7</c:f>
              <c:numCache>
                <c:formatCode>0.00</c:formatCode>
                <c:ptCount val="6"/>
                <c:pt idx="0">
                  <c:v>0.83000000000000007</c:v>
                </c:pt>
                <c:pt idx="1">
                  <c:v>0.12000000000000001</c:v>
                </c:pt>
                <c:pt idx="2">
                  <c:v>3.0000000000000006E-2</c:v>
                </c:pt>
                <c:pt idx="3">
                  <c:v>0</c:v>
                </c:pt>
                <c:pt idx="4">
                  <c:v>0</c:v>
                </c:pt>
                <c:pt idx="5">
                  <c:v>1.0000000000000002E-2</c:v>
                </c:pt>
              </c:numCache>
            </c:numRef>
          </c:val>
          <c:extLst xmlns:c16r2="http://schemas.microsoft.com/office/drawing/2015/06/chart">
            <c:ext xmlns:c16="http://schemas.microsoft.com/office/drawing/2014/chart" uri="{C3380CC4-5D6E-409C-BE32-E72D297353CC}">
              <c16:uniqueId val="{0000000C-80D3-477B-BC04-FA2678503E8C}"/>
            </c:ext>
          </c:extLst>
        </c:ser>
        <c:dLbls>
          <c:showVal val="1"/>
        </c:dLbls>
        <c:gapWidth val="15"/>
        <c:overlap val="100"/>
        <c:axId val="88945024"/>
        <c:axId val="88946560"/>
      </c:barChart>
      <c:catAx>
        <c:axId val="88945024"/>
        <c:scaling>
          <c:orientation val="minMax"/>
        </c:scaling>
        <c:axPos val="b"/>
        <c:numFmt formatCode="General" sourceLinked="1"/>
        <c:majorTickMark val="none"/>
        <c:tickLblPos val="nextTo"/>
        <c:spPr>
          <a:noFill/>
          <a:ln w="9525" cap="flat" cmpd="sng" algn="ctr">
            <a:no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88946560"/>
        <c:crosses val="autoZero"/>
        <c:auto val="1"/>
        <c:lblAlgn val="ctr"/>
        <c:lblOffset val="100"/>
      </c:catAx>
      <c:valAx>
        <c:axId val="88946560"/>
        <c:scaling>
          <c:orientation val="minMax"/>
        </c:scaling>
        <c:delete val="1"/>
        <c:axPos val="l"/>
        <c:numFmt formatCode="0%" sourceLinked="0"/>
        <c:majorTickMark val="none"/>
        <c:tickLblPos val="nextTo"/>
        <c:crossAx val="889450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081B603-718E-4703-A2FC-4AF67B4089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A6CBF36-A7EF-4452-B3D9-500871E96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878885-993D-4113-9E67-4FC22C27815C}" type="datetimeFigureOut">
              <a:rPr lang="en-US" smtClean="0"/>
              <a:pPr/>
              <a:t>3/4/2020</a:t>
            </a:fld>
            <a:endParaRPr lang="en-US" dirty="0"/>
          </a:p>
        </p:txBody>
      </p:sp>
      <p:sp>
        <p:nvSpPr>
          <p:cNvPr id="4" name="Footer Placeholder 3">
            <a:extLst>
              <a:ext uri="{FF2B5EF4-FFF2-40B4-BE49-F238E27FC236}">
                <a16:creationId xmlns:a16="http://schemas.microsoft.com/office/drawing/2014/main" xmlns="" id="{D7284E61-42A6-4817-929B-61B0960A55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464CFDA-3018-434E-A8EE-606814830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91D84-BE43-4602-9445-37D4CEBC6162}" type="slidenum">
              <a:rPr lang="en-US" smtClean="0"/>
              <a:pPr/>
              <a:t>‹#›</a:t>
            </a:fld>
            <a:endParaRPr lang="en-US" dirty="0"/>
          </a:p>
        </p:txBody>
      </p:sp>
    </p:spTree>
    <p:extLst>
      <p:ext uri="{BB962C8B-B14F-4D97-AF65-F5344CB8AC3E}">
        <p14:creationId xmlns:p14="http://schemas.microsoft.com/office/powerpoint/2010/main" xmlns="" val="2872454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8FD8E-8F07-43B4-891C-E21D190B4085}" type="datetimeFigureOut">
              <a:rPr lang="en-US" smtClean="0"/>
              <a:pPr/>
              <a:t>3/4/2020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70F33-9208-4723-8025-47BFB9EFE6D4}" type="slidenum">
              <a:rPr lang="en-US" smtClean="0"/>
              <a:pPr/>
              <a:t>‹#›</a:t>
            </a:fld>
            <a:endParaRPr lang="en-US" dirty="0"/>
          </a:p>
        </p:txBody>
      </p:sp>
    </p:spTree>
    <p:extLst>
      <p:ext uri="{BB962C8B-B14F-4D97-AF65-F5344CB8AC3E}">
        <p14:creationId xmlns:p14="http://schemas.microsoft.com/office/powerpoint/2010/main" xmlns="" val="322227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objectives</a:t>
            </a:r>
          </a:p>
          <a:p>
            <a:pPr marL="171450" indent="-171450">
              <a:buFont typeface="Arial" panose="020B0604020202020204" pitchFamily="34" charset="0"/>
              <a:buChar char="•"/>
            </a:pPr>
            <a:r>
              <a:rPr lang="en-US" dirty="0"/>
              <a:t>Role of nurses– </a:t>
            </a:r>
          </a:p>
          <a:p>
            <a:pPr marL="171450" indent="-171450">
              <a:buFont typeface="Arial" panose="020B0604020202020204" pitchFamily="34" charset="0"/>
              <a:buChar char="•"/>
            </a:pPr>
            <a:r>
              <a:rPr lang="en-US" dirty="0"/>
              <a:t>Familiarity </a:t>
            </a:r>
          </a:p>
          <a:p>
            <a:pPr marL="171450" indent="-171450">
              <a:buFont typeface="Arial" panose="020B0604020202020204" pitchFamily="34" charset="0"/>
              <a:buChar char="•"/>
            </a:pPr>
            <a:r>
              <a:rPr lang="en-US" dirty="0"/>
              <a:t>Importance and impact of </a:t>
            </a:r>
            <a:r>
              <a:rPr lang="en-US" dirty="0" err="1"/>
              <a:t>speciality</a:t>
            </a:r>
            <a:r>
              <a:rPr lang="en-US" dirty="0"/>
              <a:t> certifications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Questions focus on hospital specifically, rather than wave 1 which was more general receiving health care. Want to remember that our first questions in the survey were to break out demographic groups- looking at those who have visited the hospital in the past 12 months and for what reason. </a:t>
            </a:r>
          </a:p>
        </p:txBody>
      </p:sp>
      <p:sp>
        <p:nvSpPr>
          <p:cNvPr id="4" name="Slide Number Placeholder 3"/>
          <p:cNvSpPr>
            <a:spLocks noGrp="1"/>
          </p:cNvSpPr>
          <p:nvPr>
            <p:ph type="sldNum" sz="quarter" idx="5"/>
          </p:nvPr>
        </p:nvSpPr>
        <p:spPr/>
        <p:txBody>
          <a:bodyPr/>
          <a:lstStyle/>
          <a:p>
            <a:fld id="{C7C70F33-9208-4723-8025-47BFB9EFE6D4}" type="slidenum">
              <a:rPr lang="en-US" smtClean="0"/>
              <a:pPr/>
              <a:t>1</a:t>
            </a:fld>
            <a:endParaRPr lang="en-US" dirty="0"/>
          </a:p>
        </p:txBody>
      </p:sp>
    </p:spTree>
    <p:extLst>
      <p:ext uri="{BB962C8B-B14F-4D97-AF65-F5344CB8AC3E}">
        <p14:creationId xmlns:p14="http://schemas.microsoft.com/office/powerpoint/2010/main" xmlns="" val="548128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emf"/><Relationship Id="rId18" Type="http://schemas.openxmlformats.org/officeDocument/2006/relationships/image" Target="../media/image23.png"/><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emf"/><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_title_slide">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xmlns="" id="{0D1138A3-2E1A-4386-A36C-7743B4BAF463}"/>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0" y="-1278835"/>
            <a:ext cx="13078899" cy="813683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port_name">
            <a:extLst>
              <a:ext uri="{FF2B5EF4-FFF2-40B4-BE49-F238E27FC236}">
                <a16:creationId xmlns:a16="http://schemas.microsoft.com/office/drawing/2014/main" xmlns="" id="{0E713ADB-87FE-FF45-8B1B-3C281B4B2EEA}"/>
              </a:ext>
            </a:extLst>
          </p:cNvPr>
          <p:cNvSpPr>
            <a:spLocks noGrp="1"/>
          </p:cNvSpPr>
          <p:nvPr>
            <p:ph type="subTitle" idx="1" hasCustomPrompt="1"/>
          </p:nvPr>
        </p:nvSpPr>
        <p:spPr>
          <a:xfrm>
            <a:off x="569799" y="4987266"/>
            <a:ext cx="3644706" cy="296910"/>
          </a:xfrm>
        </p:spPr>
        <p:txBody>
          <a:bodyPr lIns="0" tIns="0" rIns="0" bIns="0" anchor="b" anchorCtr="0">
            <a:noAutofit/>
          </a:bodyPr>
          <a:lstStyle>
            <a:lvl1pPr marL="0" indent="0" algn="l">
              <a:buNone/>
              <a:defRPr sz="1300" b="1" cap="all"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REPORT NAME</a:t>
            </a:r>
          </a:p>
        </p:txBody>
      </p:sp>
      <p:sp>
        <p:nvSpPr>
          <p:cNvPr id="9" name="title">
            <a:extLst>
              <a:ext uri="{FF2B5EF4-FFF2-40B4-BE49-F238E27FC236}">
                <a16:creationId xmlns:a16="http://schemas.microsoft.com/office/drawing/2014/main" xmlns="" id="{0B0AF26A-AF05-1344-A12F-2091A1BB5176}"/>
              </a:ext>
            </a:extLst>
          </p:cNvPr>
          <p:cNvSpPr>
            <a:spLocks noGrp="1"/>
          </p:cNvSpPr>
          <p:nvPr>
            <p:ph type="ctrTitle" hasCustomPrompt="1"/>
          </p:nvPr>
        </p:nvSpPr>
        <p:spPr>
          <a:xfrm>
            <a:off x="569799" y="4385395"/>
            <a:ext cx="5469902" cy="511082"/>
          </a:xfrm>
        </p:spPr>
        <p:txBody>
          <a:bodyPr lIns="0" tIns="0" rIns="0" bIns="0" anchor="t">
            <a:noAutofit/>
          </a:bodyPr>
          <a:lstStyle>
            <a:lvl1pPr algn="l">
              <a:defRPr sz="3700" b="1" cap="none" spc="0" baseline="0">
                <a:solidFill>
                  <a:schemeClr val="tx1"/>
                </a:solidFill>
              </a:defRPr>
            </a:lvl1pPr>
          </a:lstStyle>
          <a:p>
            <a:r>
              <a:rPr lang="en-US" dirty="0"/>
              <a:t>Brand Name</a:t>
            </a:r>
          </a:p>
        </p:txBody>
      </p:sp>
      <p:pic>
        <p:nvPicPr>
          <p:cNvPr id="11" name="Picture 10">
            <a:extLst>
              <a:ext uri="{FF2B5EF4-FFF2-40B4-BE49-F238E27FC236}">
                <a16:creationId xmlns:a16="http://schemas.microsoft.com/office/drawing/2014/main" xmlns="" id="{328C8D4E-94A7-7E40-A33B-435CE50FD760}"/>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9764155" y="6464411"/>
            <a:ext cx="3171424" cy="260892"/>
          </a:xfrm>
          <a:prstGeom prst="rect">
            <a:avLst/>
          </a:prstGeom>
        </p:spPr>
      </p:pic>
    </p:spTree>
    <p:extLst>
      <p:ext uri="{BB962C8B-B14F-4D97-AF65-F5344CB8AC3E}">
        <p14:creationId xmlns:p14="http://schemas.microsoft.com/office/powerpoint/2010/main" xmlns="" val="327080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xmlns="" id="{F30E3420-1F3D-41DB-986D-5A147E8F8493}"/>
              </a:ext>
            </a:extLst>
          </p:cNvPr>
          <p:cNvSpPr>
            <a:spLocks noGrp="1"/>
          </p:cNvSpPr>
          <p:nvPr>
            <p:ph type="body" sz="quarter" idx="23"/>
          </p:nvPr>
        </p:nvSpPr>
        <p:spPr>
          <a:xfrm>
            <a:off x="4855463" y="2779776"/>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6304464" y="2244229"/>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xmlns="" id="{106582B9-B4F5-45B6-8F77-C18B87950B02}"/>
              </a:ext>
            </a:extLst>
          </p:cNvPr>
          <p:cNvSpPr>
            <a:spLocks noGrp="1"/>
          </p:cNvSpPr>
          <p:nvPr>
            <p:ph type="body" sz="quarter" idx="17" hasCustomPrompt="1"/>
          </p:nvPr>
        </p:nvSpPr>
        <p:spPr>
          <a:xfrm>
            <a:off x="5449824" y="402420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5449824" y="1789995"/>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6309359" y="1947672"/>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sub_section2">
            <a:extLst>
              <a:ext uri="{FF2B5EF4-FFF2-40B4-BE49-F238E27FC236}">
                <a16:creationId xmlns:a16="http://schemas.microsoft.com/office/drawing/2014/main" xmlns="" id="{4CEBACE6-897C-48EA-BB3E-32C2825C2454}"/>
              </a:ext>
            </a:extLst>
          </p:cNvPr>
          <p:cNvSpPr>
            <a:spLocks noGrp="1"/>
          </p:cNvSpPr>
          <p:nvPr>
            <p:ph type="body" sz="quarter" idx="24" hasCustomPrompt="1"/>
          </p:nvPr>
        </p:nvSpPr>
        <p:spPr>
          <a:xfrm>
            <a:off x="6309359" y="3330666"/>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xmlns="" id="{4393B467-4086-489A-840D-0DD9C83ECFAF}"/>
              </a:ext>
            </a:extLst>
          </p:cNvPr>
          <p:cNvSpPr>
            <a:spLocks noGrp="1"/>
          </p:cNvSpPr>
          <p:nvPr>
            <p:ph type="body" sz="quarter" idx="25" hasCustomPrompt="1"/>
          </p:nvPr>
        </p:nvSpPr>
        <p:spPr>
          <a:xfrm>
            <a:off x="5440680" y="2907792"/>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section2">
            <a:extLst>
              <a:ext uri="{FF2B5EF4-FFF2-40B4-BE49-F238E27FC236}">
                <a16:creationId xmlns:a16="http://schemas.microsoft.com/office/drawing/2014/main" xmlns="" id="{16228A2C-37AD-4F35-B933-154C188F4BB7}"/>
              </a:ext>
            </a:extLst>
          </p:cNvPr>
          <p:cNvSpPr>
            <a:spLocks noGrp="1"/>
          </p:cNvSpPr>
          <p:nvPr>
            <p:ph type="body" sz="quarter" idx="26" hasCustomPrompt="1"/>
          </p:nvPr>
        </p:nvSpPr>
        <p:spPr>
          <a:xfrm>
            <a:off x="6314254" y="3034109"/>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sub_section3">
            <a:extLst>
              <a:ext uri="{FF2B5EF4-FFF2-40B4-BE49-F238E27FC236}">
                <a16:creationId xmlns:a16="http://schemas.microsoft.com/office/drawing/2014/main" xmlns="" id="{C70D08F2-78C8-4599-A577-AB1CC9BC86FF}"/>
              </a:ext>
            </a:extLst>
          </p:cNvPr>
          <p:cNvSpPr>
            <a:spLocks noGrp="1"/>
          </p:cNvSpPr>
          <p:nvPr>
            <p:ph type="body" sz="quarter" idx="27" hasCustomPrompt="1"/>
          </p:nvPr>
        </p:nvSpPr>
        <p:spPr>
          <a:xfrm>
            <a:off x="6314254" y="445936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section3">
            <a:extLst>
              <a:ext uri="{FF2B5EF4-FFF2-40B4-BE49-F238E27FC236}">
                <a16:creationId xmlns:a16="http://schemas.microsoft.com/office/drawing/2014/main" xmlns="" id="{9D6A8000-BB7B-48E9-AA5D-B2B36103CCCE}"/>
              </a:ext>
            </a:extLst>
          </p:cNvPr>
          <p:cNvSpPr>
            <a:spLocks noGrp="1"/>
          </p:cNvSpPr>
          <p:nvPr>
            <p:ph type="body" sz="quarter" idx="28" hasCustomPrompt="1"/>
          </p:nvPr>
        </p:nvSpPr>
        <p:spPr>
          <a:xfrm>
            <a:off x="6319149" y="416280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black_box_title">
            <a:extLst>
              <a:ext uri="{FF2B5EF4-FFF2-40B4-BE49-F238E27FC236}">
                <a16:creationId xmlns:a16="http://schemas.microsoft.com/office/drawing/2014/main" xmlns="" id="{51B84DCB-5A8B-4BA6-96DF-8F7C80EA6186}"/>
              </a:ext>
            </a:extLst>
          </p:cNvPr>
          <p:cNvSpPr>
            <a:spLocks noGrp="1"/>
          </p:cNvSpPr>
          <p:nvPr>
            <p:ph type="body" sz="quarter" idx="29"/>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xmlns="" val="301631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xmlns="" id="{F30E3420-1F3D-41DB-986D-5A147E8F8493}"/>
              </a:ext>
            </a:extLst>
          </p:cNvPr>
          <p:cNvSpPr>
            <a:spLocks noGrp="1"/>
          </p:cNvSpPr>
          <p:nvPr>
            <p:ph type="body" sz="quarter" idx="23"/>
          </p:nvPr>
        </p:nvSpPr>
        <p:spPr>
          <a:xfrm>
            <a:off x="4855463" y="2308284"/>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6304464"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xmlns="" id="{106582B9-B4F5-45B6-8F77-C18B87950B02}"/>
              </a:ext>
            </a:extLst>
          </p:cNvPr>
          <p:cNvSpPr>
            <a:spLocks noGrp="1"/>
          </p:cNvSpPr>
          <p:nvPr>
            <p:ph type="body" sz="quarter" idx="17" hasCustomPrompt="1"/>
          </p:nvPr>
        </p:nvSpPr>
        <p:spPr>
          <a:xfrm>
            <a:off x="5449824"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5449824"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6309359"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sub_section2">
            <a:extLst>
              <a:ext uri="{FF2B5EF4-FFF2-40B4-BE49-F238E27FC236}">
                <a16:creationId xmlns:a16="http://schemas.microsoft.com/office/drawing/2014/main" xmlns="" id="{4CEBACE6-897C-48EA-BB3E-32C2825C2454}"/>
              </a:ext>
            </a:extLst>
          </p:cNvPr>
          <p:cNvSpPr>
            <a:spLocks noGrp="1"/>
          </p:cNvSpPr>
          <p:nvPr>
            <p:ph type="body" sz="quarter" idx="24" hasCustomPrompt="1"/>
          </p:nvPr>
        </p:nvSpPr>
        <p:spPr>
          <a:xfrm>
            <a:off x="6309359"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xmlns="" id="{4393B467-4086-489A-840D-0DD9C83ECFAF}"/>
              </a:ext>
            </a:extLst>
          </p:cNvPr>
          <p:cNvSpPr>
            <a:spLocks noGrp="1"/>
          </p:cNvSpPr>
          <p:nvPr>
            <p:ph type="body" sz="quarter" idx="25" hasCustomPrompt="1"/>
          </p:nvPr>
        </p:nvSpPr>
        <p:spPr>
          <a:xfrm>
            <a:off x="5440680"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section2">
            <a:extLst>
              <a:ext uri="{FF2B5EF4-FFF2-40B4-BE49-F238E27FC236}">
                <a16:creationId xmlns:a16="http://schemas.microsoft.com/office/drawing/2014/main" xmlns="" id="{16228A2C-37AD-4F35-B933-154C188F4BB7}"/>
              </a:ext>
            </a:extLst>
          </p:cNvPr>
          <p:cNvSpPr>
            <a:spLocks noGrp="1"/>
          </p:cNvSpPr>
          <p:nvPr>
            <p:ph type="body" sz="quarter" idx="26" hasCustomPrompt="1"/>
          </p:nvPr>
        </p:nvSpPr>
        <p:spPr>
          <a:xfrm>
            <a:off x="6314254"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sub_section3">
            <a:extLst>
              <a:ext uri="{FF2B5EF4-FFF2-40B4-BE49-F238E27FC236}">
                <a16:creationId xmlns:a16="http://schemas.microsoft.com/office/drawing/2014/main" xmlns="" id="{C70D08F2-78C8-4599-A577-AB1CC9BC86FF}"/>
              </a:ext>
            </a:extLst>
          </p:cNvPr>
          <p:cNvSpPr>
            <a:spLocks noGrp="1"/>
          </p:cNvSpPr>
          <p:nvPr>
            <p:ph type="body" sz="quarter" idx="27" hasCustomPrompt="1"/>
          </p:nvPr>
        </p:nvSpPr>
        <p:spPr>
          <a:xfrm>
            <a:off x="6314254"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section3">
            <a:extLst>
              <a:ext uri="{FF2B5EF4-FFF2-40B4-BE49-F238E27FC236}">
                <a16:creationId xmlns:a16="http://schemas.microsoft.com/office/drawing/2014/main" xmlns="" id="{9D6A8000-BB7B-48E9-AA5D-B2B36103CCCE}"/>
              </a:ext>
            </a:extLst>
          </p:cNvPr>
          <p:cNvSpPr>
            <a:spLocks noGrp="1"/>
          </p:cNvSpPr>
          <p:nvPr>
            <p:ph type="body" sz="quarter" idx="28" hasCustomPrompt="1"/>
          </p:nvPr>
        </p:nvSpPr>
        <p:spPr>
          <a:xfrm>
            <a:off x="6319149"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xmlns="" id="{63D0FE85-3112-4F6D-B4EC-38F57DA9645C}"/>
              </a:ext>
            </a:extLst>
          </p:cNvPr>
          <p:cNvSpPr>
            <a:spLocks noGrp="1"/>
          </p:cNvSpPr>
          <p:nvPr>
            <p:ph type="body" sz="quarter" idx="29" hasCustomPrompt="1"/>
          </p:nvPr>
        </p:nvSpPr>
        <p:spPr>
          <a:xfrm>
            <a:off x="5449824"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sub_section4">
            <a:extLst>
              <a:ext uri="{FF2B5EF4-FFF2-40B4-BE49-F238E27FC236}">
                <a16:creationId xmlns:a16="http://schemas.microsoft.com/office/drawing/2014/main" xmlns="" id="{F2718CF8-32A0-494F-B565-2F089FD59BE1}"/>
              </a:ext>
            </a:extLst>
          </p:cNvPr>
          <p:cNvSpPr>
            <a:spLocks noGrp="1"/>
          </p:cNvSpPr>
          <p:nvPr>
            <p:ph type="body" sz="quarter" idx="30" hasCustomPrompt="1"/>
          </p:nvPr>
        </p:nvSpPr>
        <p:spPr>
          <a:xfrm>
            <a:off x="6314254"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section4">
            <a:extLst>
              <a:ext uri="{FF2B5EF4-FFF2-40B4-BE49-F238E27FC236}">
                <a16:creationId xmlns:a16="http://schemas.microsoft.com/office/drawing/2014/main" xmlns="" id="{62A7B6E0-42FD-469A-8C36-05EBE971E195}"/>
              </a:ext>
            </a:extLst>
          </p:cNvPr>
          <p:cNvSpPr>
            <a:spLocks noGrp="1"/>
          </p:cNvSpPr>
          <p:nvPr>
            <p:ph type="body" sz="quarter" idx="31" hasCustomPrompt="1"/>
          </p:nvPr>
        </p:nvSpPr>
        <p:spPr>
          <a:xfrm>
            <a:off x="6319149"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3" name="black_box_title">
            <a:extLst>
              <a:ext uri="{FF2B5EF4-FFF2-40B4-BE49-F238E27FC236}">
                <a16:creationId xmlns:a16="http://schemas.microsoft.com/office/drawing/2014/main" xmlns="" id="{2C543C20-3F58-469E-B685-296FCBC65793}"/>
              </a:ext>
            </a:extLst>
          </p:cNvPr>
          <p:cNvSpPr>
            <a:spLocks noGrp="1"/>
          </p:cNvSpPr>
          <p:nvPr>
            <p:ph type="body" sz="quarter" idx="32"/>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xmlns="" val="57432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xmlns="" id="{F30E3420-1F3D-41DB-986D-5A147E8F8493}"/>
              </a:ext>
            </a:extLst>
          </p:cNvPr>
          <p:cNvSpPr>
            <a:spLocks noGrp="1"/>
          </p:cNvSpPr>
          <p:nvPr>
            <p:ph type="body" sz="quarter" idx="23"/>
          </p:nvPr>
        </p:nvSpPr>
        <p:spPr>
          <a:xfrm>
            <a:off x="4855463" y="1793927"/>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6304464" y="127266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xmlns="" id="{106582B9-B4F5-45B6-8F77-C18B87950B02}"/>
              </a:ext>
            </a:extLst>
          </p:cNvPr>
          <p:cNvSpPr>
            <a:spLocks noGrp="1"/>
          </p:cNvSpPr>
          <p:nvPr>
            <p:ph type="body" sz="quarter" idx="17" hasCustomPrompt="1"/>
          </p:nvPr>
        </p:nvSpPr>
        <p:spPr>
          <a:xfrm>
            <a:off x="5449824" y="306693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5449824" y="81843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6309359" y="97611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sub_section2">
            <a:extLst>
              <a:ext uri="{FF2B5EF4-FFF2-40B4-BE49-F238E27FC236}">
                <a16:creationId xmlns:a16="http://schemas.microsoft.com/office/drawing/2014/main" xmlns="" id="{4CEBACE6-897C-48EA-BB3E-32C2825C2454}"/>
              </a:ext>
            </a:extLst>
          </p:cNvPr>
          <p:cNvSpPr>
            <a:spLocks noGrp="1"/>
          </p:cNvSpPr>
          <p:nvPr>
            <p:ph type="body" sz="quarter" idx="24" hasCustomPrompt="1"/>
          </p:nvPr>
        </p:nvSpPr>
        <p:spPr>
          <a:xfrm>
            <a:off x="6309359" y="234481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xmlns="" id="{4393B467-4086-489A-840D-0DD9C83ECFAF}"/>
              </a:ext>
            </a:extLst>
          </p:cNvPr>
          <p:cNvSpPr>
            <a:spLocks noGrp="1"/>
          </p:cNvSpPr>
          <p:nvPr>
            <p:ph type="body" sz="quarter" idx="25" hasCustomPrompt="1"/>
          </p:nvPr>
        </p:nvSpPr>
        <p:spPr>
          <a:xfrm>
            <a:off x="5440680" y="192194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section2">
            <a:extLst>
              <a:ext uri="{FF2B5EF4-FFF2-40B4-BE49-F238E27FC236}">
                <a16:creationId xmlns:a16="http://schemas.microsoft.com/office/drawing/2014/main" xmlns="" id="{16228A2C-37AD-4F35-B933-154C188F4BB7}"/>
              </a:ext>
            </a:extLst>
          </p:cNvPr>
          <p:cNvSpPr>
            <a:spLocks noGrp="1"/>
          </p:cNvSpPr>
          <p:nvPr>
            <p:ph type="body" sz="quarter" idx="26" hasCustomPrompt="1"/>
          </p:nvPr>
        </p:nvSpPr>
        <p:spPr>
          <a:xfrm>
            <a:off x="6314254" y="204826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sub_section3">
            <a:extLst>
              <a:ext uri="{FF2B5EF4-FFF2-40B4-BE49-F238E27FC236}">
                <a16:creationId xmlns:a16="http://schemas.microsoft.com/office/drawing/2014/main" xmlns="" id="{C70D08F2-78C8-4599-A577-AB1CC9BC86FF}"/>
              </a:ext>
            </a:extLst>
          </p:cNvPr>
          <p:cNvSpPr>
            <a:spLocks noGrp="1"/>
          </p:cNvSpPr>
          <p:nvPr>
            <p:ph type="body" sz="quarter" idx="27" hasCustomPrompt="1"/>
          </p:nvPr>
        </p:nvSpPr>
        <p:spPr>
          <a:xfrm>
            <a:off x="6314254" y="350209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section3">
            <a:extLst>
              <a:ext uri="{FF2B5EF4-FFF2-40B4-BE49-F238E27FC236}">
                <a16:creationId xmlns:a16="http://schemas.microsoft.com/office/drawing/2014/main" xmlns="" id="{9D6A8000-BB7B-48E9-AA5D-B2B36103CCCE}"/>
              </a:ext>
            </a:extLst>
          </p:cNvPr>
          <p:cNvSpPr>
            <a:spLocks noGrp="1"/>
          </p:cNvSpPr>
          <p:nvPr>
            <p:ph type="body" sz="quarter" idx="28" hasCustomPrompt="1"/>
          </p:nvPr>
        </p:nvSpPr>
        <p:spPr>
          <a:xfrm>
            <a:off x="6319149" y="320553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xmlns="" id="{63D0FE85-3112-4F6D-B4EC-38F57DA9645C}"/>
              </a:ext>
            </a:extLst>
          </p:cNvPr>
          <p:cNvSpPr>
            <a:spLocks noGrp="1"/>
          </p:cNvSpPr>
          <p:nvPr>
            <p:ph type="body" sz="quarter" idx="29" hasCustomPrompt="1"/>
          </p:nvPr>
        </p:nvSpPr>
        <p:spPr>
          <a:xfrm>
            <a:off x="5449824" y="4177199"/>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sub_section4">
            <a:extLst>
              <a:ext uri="{FF2B5EF4-FFF2-40B4-BE49-F238E27FC236}">
                <a16:creationId xmlns:a16="http://schemas.microsoft.com/office/drawing/2014/main" xmlns="" id="{F2718CF8-32A0-494F-B565-2F089FD59BE1}"/>
              </a:ext>
            </a:extLst>
          </p:cNvPr>
          <p:cNvSpPr>
            <a:spLocks noGrp="1"/>
          </p:cNvSpPr>
          <p:nvPr>
            <p:ph type="body" sz="quarter" idx="30" hasCustomPrompt="1"/>
          </p:nvPr>
        </p:nvSpPr>
        <p:spPr>
          <a:xfrm>
            <a:off x="6314254" y="4612360"/>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section4">
            <a:extLst>
              <a:ext uri="{FF2B5EF4-FFF2-40B4-BE49-F238E27FC236}">
                <a16:creationId xmlns:a16="http://schemas.microsoft.com/office/drawing/2014/main" xmlns="" id="{62A7B6E0-42FD-469A-8C36-05EBE971E195}"/>
              </a:ext>
            </a:extLst>
          </p:cNvPr>
          <p:cNvSpPr>
            <a:spLocks noGrp="1"/>
          </p:cNvSpPr>
          <p:nvPr>
            <p:ph type="body" sz="quarter" idx="31" hasCustomPrompt="1"/>
          </p:nvPr>
        </p:nvSpPr>
        <p:spPr>
          <a:xfrm>
            <a:off x="6319149" y="4315803"/>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8" name="Text Placeholder 8">
            <a:extLst>
              <a:ext uri="{FF2B5EF4-FFF2-40B4-BE49-F238E27FC236}">
                <a16:creationId xmlns:a16="http://schemas.microsoft.com/office/drawing/2014/main" xmlns="" id="{8EE25F6B-F04E-483A-A5B4-94AC0A448487}"/>
              </a:ext>
            </a:extLst>
          </p:cNvPr>
          <p:cNvSpPr>
            <a:spLocks noGrp="1"/>
          </p:cNvSpPr>
          <p:nvPr>
            <p:ph type="body" sz="quarter" idx="32" hasCustomPrompt="1"/>
          </p:nvPr>
        </p:nvSpPr>
        <p:spPr>
          <a:xfrm>
            <a:off x="5459349" y="5286872"/>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9" name="sub_section5">
            <a:extLst>
              <a:ext uri="{FF2B5EF4-FFF2-40B4-BE49-F238E27FC236}">
                <a16:creationId xmlns:a16="http://schemas.microsoft.com/office/drawing/2014/main" xmlns="" id="{B3B956A8-FFC5-4F4D-97F0-A1B6B44175D3}"/>
              </a:ext>
            </a:extLst>
          </p:cNvPr>
          <p:cNvSpPr>
            <a:spLocks noGrp="1"/>
          </p:cNvSpPr>
          <p:nvPr>
            <p:ph type="body" sz="quarter" idx="33" hasCustomPrompt="1"/>
          </p:nvPr>
        </p:nvSpPr>
        <p:spPr>
          <a:xfrm>
            <a:off x="6323779" y="5722033"/>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0" name="section5">
            <a:extLst>
              <a:ext uri="{FF2B5EF4-FFF2-40B4-BE49-F238E27FC236}">
                <a16:creationId xmlns:a16="http://schemas.microsoft.com/office/drawing/2014/main" xmlns="" id="{5C16DDF0-F336-4146-B543-84EAF885FFA2}"/>
              </a:ext>
            </a:extLst>
          </p:cNvPr>
          <p:cNvSpPr>
            <a:spLocks noGrp="1"/>
          </p:cNvSpPr>
          <p:nvPr>
            <p:ph type="body" sz="quarter" idx="34" hasCustomPrompt="1"/>
          </p:nvPr>
        </p:nvSpPr>
        <p:spPr>
          <a:xfrm>
            <a:off x="6328674" y="5425476"/>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5</a:t>
            </a:r>
          </a:p>
          <a:p>
            <a:pPr lvl="0"/>
            <a:endParaRPr lang="en-US" dirty="0"/>
          </a:p>
        </p:txBody>
      </p:sp>
      <p:sp>
        <p:nvSpPr>
          <p:cNvPr id="26" name="black_box_title">
            <a:extLst>
              <a:ext uri="{FF2B5EF4-FFF2-40B4-BE49-F238E27FC236}">
                <a16:creationId xmlns:a16="http://schemas.microsoft.com/office/drawing/2014/main" xmlns="" id="{E3B52EDD-991A-454F-9AE5-99480F41823E}"/>
              </a:ext>
            </a:extLst>
          </p:cNvPr>
          <p:cNvSpPr>
            <a:spLocks noGrp="1"/>
          </p:cNvSpPr>
          <p:nvPr>
            <p:ph type="body" sz="quarter" idx="35"/>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xmlns="" val="29481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8">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xmlns="" id="{F30E3420-1F3D-41DB-986D-5A147E8F8493}"/>
              </a:ext>
            </a:extLst>
          </p:cNvPr>
          <p:cNvSpPr>
            <a:spLocks noGrp="1"/>
          </p:cNvSpPr>
          <p:nvPr>
            <p:ph type="body" sz="quarter" idx="23"/>
          </p:nvPr>
        </p:nvSpPr>
        <p:spPr>
          <a:xfrm>
            <a:off x="3502152" y="2308284"/>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4961434"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xmlns="" id="{106582B9-B4F5-45B6-8F77-C18B87950B02}"/>
              </a:ext>
            </a:extLst>
          </p:cNvPr>
          <p:cNvSpPr>
            <a:spLocks noGrp="1"/>
          </p:cNvSpPr>
          <p:nvPr>
            <p:ph type="body" sz="quarter" idx="17" hasCustomPrompt="1"/>
          </p:nvPr>
        </p:nvSpPr>
        <p:spPr>
          <a:xfrm>
            <a:off x="4106794"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4106794"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4966329"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sub_section2">
            <a:extLst>
              <a:ext uri="{FF2B5EF4-FFF2-40B4-BE49-F238E27FC236}">
                <a16:creationId xmlns:a16="http://schemas.microsoft.com/office/drawing/2014/main" xmlns="" id="{4CEBACE6-897C-48EA-BB3E-32C2825C2454}"/>
              </a:ext>
            </a:extLst>
          </p:cNvPr>
          <p:cNvSpPr>
            <a:spLocks noGrp="1"/>
          </p:cNvSpPr>
          <p:nvPr>
            <p:ph type="body" sz="quarter" idx="24" hasCustomPrompt="1"/>
          </p:nvPr>
        </p:nvSpPr>
        <p:spPr>
          <a:xfrm>
            <a:off x="4966329"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xmlns="" id="{4393B467-4086-489A-840D-0DD9C83ECFAF}"/>
              </a:ext>
            </a:extLst>
          </p:cNvPr>
          <p:cNvSpPr>
            <a:spLocks noGrp="1"/>
          </p:cNvSpPr>
          <p:nvPr>
            <p:ph type="body" sz="quarter" idx="25" hasCustomPrompt="1"/>
          </p:nvPr>
        </p:nvSpPr>
        <p:spPr>
          <a:xfrm>
            <a:off x="4097650"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section2">
            <a:extLst>
              <a:ext uri="{FF2B5EF4-FFF2-40B4-BE49-F238E27FC236}">
                <a16:creationId xmlns:a16="http://schemas.microsoft.com/office/drawing/2014/main" xmlns="" id="{16228A2C-37AD-4F35-B933-154C188F4BB7}"/>
              </a:ext>
            </a:extLst>
          </p:cNvPr>
          <p:cNvSpPr>
            <a:spLocks noGrp="1"/>
          </p:cNvSpPr>
          <p:nvPr>
            <p:ph type="body" sz="quarter" idx="26" hasCustomPrompt="1"/>
          </p:nvPr>
        </p:nvSpPr>
        <p:spPr>
          <a:xfrm>
            <a:off x="4971224"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sub_section3">
            <a:extLst>
              <a:ext uri="{FF2B5EF4-FFF2-40B4-BE49-F238E27FC236}">
                <a16:creationId xmlns:a16="http://schemas.microsoft.com/office/drawing/2014/main" xmlns="" id="{C70D08F2-78C8-4599-A577-AB1CC9BC86FF}"/>
              </a:ext>
            </a:extLst>
          </p:cNvPr>
          <p:cNvSpPr>
            <a:spLocks noGrp="1"/>
          </p:cNvSpPr>
          <p:nvPr>
            <p:ph type="body" sz="quarter" idx="27" hasCustomPrompt="1"/>
          </p:nvPr>
        </p:nvSpPr>
        <p:spPr>
          <a:xfrm>
            <a:off x="4971224"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section3">
            <a:extLst>
              <a:ext uri="{FF2B5EF4-FFF2-40B4-BE49-F238E27FC236}">
                <a16:creationId xmlns:a16="http://schemas.microsoft.com/office/drawing/2014/main" xmlns="" id="{9D6A8000-BB7B-48E9-AA5D-B2B36103CCCE}"/>
              </a:ext>
            </a:extLst>
          </p:cNvPr>
          <p:cNvSpPr>
            <a:spLocks noGrp="1"/>
          </p:cNvSpPr>
          <p:nvPr>
            <p:ph type="body" sz="quarter" idx="28" hasCustomPrompt="1"/>
          </p:nvPr>
        </p:nvSpPr>
        <p:spPr>
          <a:xfrm>
            <a:off x="4976119"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xmlns="" id="{63D0FE85-3112-4F6D-B4EC-38F57DA9645C}"/>
              </a:ext>
            </a:extLst>
          </p:cNvPr>
          <p:cNvSpPr>
            <a:spLocks noGrp="1"/>
          </p:cNvSpPr>
          <p:nvPr>
            <p:ph type="body" sz="quarter" idx="29" hasCustomPrompt="1"/>
          </p:nvPr>
        </p:nvSpPr>
        <p:spPr>
          <a:xfrm>
            <a:off x="4106794"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sub_section4">
            <a:extLst>
              <a:ext uri="{FF2B5EF4-FFF2-40B4-BE49-F238E27FC236}">
                <a16:creationId xmlns:a16="http://schemas.microsoft.com/office/drawing/2014/main" xmlns="" id="{F2718CF8-32A0-494F-B565-2F089FD59BE1}"/>
              </a:ext>
            </a:extLst>
          </p:cNvPr>
          <p:cNvSpPr>
            <a:spLocks noGrp="1"/>
          </p:cNvSpPr>
          <p:nvPr>
            <p:ph type="body" sz="quarter" idx="30" hasCustomPrompt="1"/>
          </p:nvPr>
        </p:nvSpPr>
        <p:spPr>
          <a:xfrm>
            <a:off x="4971224"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section4">
            <a:extLst>
              <a:ext uri="{FF2B5EF4-FFF2-40B4-BE49-F238E27FC236}">
                <a16:creationId xmlns:a16="http://schemas.microsoft.com/office/drawing/2014/main" xmlns="" id="{62A7B6E0-42FD-469A-8C36-05EBE971E195}"/>
              </a:ext>
            </a:extLst>
          </p:cNvPr>
          <p:cNvSpPr>
            <a:spLocks noGrp="1"/>
          </p:cNvSpPr>
          <p:nvPr>
            <p:ph type="body" sz="quarter" idx="31" hasCustomPrompt="1"/>
          </p:nvPr>
        </p:nvSpPr>
        <p:spPr>
          <a:xfrm>
            <a:off x="4976119"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3" name="sub_section5">
            <a:extLst>
              <a:ext uri="{FF2B5EF4-FFF2-40B4-BE49-F238E27FC236}">
                <a16:creationId xmlns:a16="http://schemas.microsoft.com/office/drawing/2014/main" xmlns="" id="{4D8EEDC1-AFCC-4726-8DB9-A5B82B7E4E5B}"/>
              </a:ext>
            </a:extLst>
          </p:cNvPr>
          <p:cNvSpPr>
            <a:spLocks noGrp="1"/>
          </p:cNvSpPr>
          <p:nvPr>
            <p:ph type="body" sz="quarter" idx="32" hasCustomPrompt="1"/>
          </p:nvPr>
        </p:nvSpPr>
        <p:spPr>
          <a:xfrm>
            <a:off x="8871280"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4" name="Text Placeholder 8">
            <a:extLst>
              <a:ext uri="{FF2B5EF4-FFF2-40B4-BE49-F238E27FC236}">
                <a16:creationId xmlns:a16="http://schemas.microsoft.com/office/drawing/2014/main" xmlns="" id="{CFF50C09-591F-49DA-8BEB-AC8A3603911D}"/>
              </a:ext>
            </a:extLst>
          </p:cNvPr>
          <p:cNvSpPr>
            <a:spLocks noGrp="1"/>
          </p:cNvSpPr>
          <p:nvPr>
            <p:ph type="body" sz="quarter" idx="33" hasCustomPrompt="1"/>
          </p:nvPr>
        </p:nvSpPr>
        <p:spPr>
          <a:xfrm>
            <a:off x="8016640"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5" name="Text Placeholder 8">
            <a:extLst>
              <a:ext uri="{FF2B5EF4-FFF2-40B4-BE49-F238E27FC236}">
                <a16:creationId xmlns:a16="http://schemas.microsoft.com/office/drawing/2014/main" xmlns="" id="{D79BC7C3-ECB9-4F4B-BA0C-7E989CAF3B1B}"/>
              </a:ext>
            </a:extLst>
          </p:cNvPr>
          <p:cNvSpPr>
            <a:spLocks noGrp="1"/>
          </p:cNvSpPr>
          <p:nvPr>
            <p:ph type="body" sz="quarter" idx="34" hasCustomPrompt="1"/>
          </p:nvPr>
        </p:nvSpPr>
        <p:spPr>
          <a:xfrm>
            <a:off x="8016640"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6" name="section5">
            <a:extLst>
              <a:ext uri="{FF2B5EF4-FFF2-40B4-BE49-F238E27FC236}">
                <a16:creationId xmlns:a16="http://schemas.microsoft.com/office/drawing/2014/main" xmlns="" id="{6B90E26C-F526-41DB-AA3B-87635F75844F}"/>
              </a:ext>
            </a:extLst>
          </p:cNvPr>
          <p:cNvSpPr>
            <a:spLocks noGrp="1"/>
          </p:cNvSpPr>
          <p:nvPr>
            <p:ph type="body" sz="quarter" idx="35" hasCustomPrompt="1"/>
          </p:nvPr>
        </p:nvSpPr>
        <p:spPr>
          <a:xfrm>
            <a:off x="8876175"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27" name="sub_section6">
            <a:extLst>
              <a:ext uri="{FF2B5EF4-FFF2-40B4-BE49-F238E27FC236}">
                <a16:creationId xmlns:a16="http://schemas.microsoft.com/office/drawing/2014/main" xmlns="" id="{3068EFE0-D487-4D22-AE39-6C59872F69E7}"/>
              </a:ext>
            </a:extLst>
          </p:cNvPr>
          <p:cNvSpPr>
            <a:spLocks noGrp="1"/>
          </p:cNvSpPr>
          <p:nvPr>
            <p:ph type="body" sz="quarter" idx="36" hasCustomPrompt="1"/>
          </p:nvPr>
        </p:nvSpPr>
        <p:spPr>
          <a:xfrm>
            <a:off x="8876175"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8" name="Text Placeholder 8">
            <a:extLst>
              <a:ext uri="{FF2B5EF4-FFF2-40B4-BE49-F238E27FC236}">
                <a16:creationId xmlns:a16="http://schemas.microsoft.com/office/drawing/2014/main" xmlns="" id="{D6A2A80D-7DEE-4B6F-9C66-842589D6D8CE}"/>
              </a:ext>
            </a:extLst>
          </p:cNvPr>
          <p:cNvSpPr>
            <a:spLocks noGrp="1"/>
          </p:cNvSpPr>
          <p:nvPr>
            <p:ph type="body" sz="quarter" idx="37" hasCustomPrompt="1"/>
          </p:nvPr>
        </p:nvSpPr>
        <p:spPr>
          <a:xfrm>
            <a:off x="8007496"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9" name="section6">
            <a:extLst>
              <a:ext uri="{FF2B5EF4-FFF2-40B4-BE49-F238E27FC236}">
                <a16:creationId xmlns:a16="http://schemas.microsoft.com/office/drawing/2014/main" xmlns="" id="{0F813E30-DE1A-4C0E-AEDE-26ABCA24804A}"/>
              </a:ext>
            </a:extLst>
          </p:cNvPr>
          <p:cNvSpPr>
            <a:spLocks noGrp="1"/>
          </p:cNvSpPr>
          <p:nvPr>
            <p:ph type="body" sz="quarter" idx="38" hasCustomPrompt="1"/>
          </p:nvPr>
        </p:nvSpPr>
        <p:spPr>
          <a:xfrm>
            <a:off x="8881070"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30" name="sub_section7">
            <a:extLst>
              <a:ext uri="{FF2B5EF4-FFF2-40B4-BE49-F238E27FC236}">
                <a16:creationId xmlns:a16="http://schemas.microsoft.com/office/drawing/2014/main" xmlns="" id="{37E49BB7-AEEE-4EC0-B31C-7DF791143540}"/>
              </a:ext>
            </a:extLst>
          </p:cNvPr>
          <p:cNvSpPr>
            <a:spLocks noGrp="1"/>
          </p:cNvSpPr>
          <p:nvPr>
            <p:ph type="body" sz="quarter" idx="39" hasCustomPrompt="1"/>
          </p:nvPr>
        </p:nvSpPr>
        <p:spPr>
          <a:xfrm>
            <a:off x="8881070"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1" name="section7">
            <a:extLst>
              <a:ext uri="{FF2B5EF4-FFF2-40B4-BE49-F238E27FC236}">
                <a16:creationId xmlns:a16="http://schemas.microsoft.com/office/drawing/2014/main" xmlns="" id="{D7FEE200-653F-4BB5-88AC-144E50F6383A}"/>
              </a:ext>
            </a:extLst>
          </p:cNvPr>
          <p:cNvSpPr>
            <a:spLocks noGrp="1"/>
          </p:cNvSpPr>
          <p:nvPr>
            <p:ph type="body" sz="quarter" idx="40" hasCustomPrompt="1"/>
          </p:nvPr>
        </p:nvSpPr>
        <p:spPr>
          <a:xfrm>
            <a:off x="8885965"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32" name="Text Placeholder 8">
            <a:extLst>
              <a:ext uri="{FF2B5EF4-FFF2-40B4-BE49-F238E27FC236}">
                <a16:creationId xmlns:a16="http://schemas.microsoft.com/office/drawing/2014/main" xmlns="" id="{F10BE099-B01A-4A3C-B690-97E52BC66853}"/>
              </a:ext>
            </a:extLst>
          </p:cNvPr>
          <p:cNvSpPr>
            <a:spLocks noGrp="1"/>
          </p:cNvSpPr>
          <p:nvPr>
            <p:ph type="body" sz="quarter" idx="41" hasCustomPrompt="1"/>
          </p:nvPr>
        </p:nvSpPr>
        <p:spPr>
          <a:xfrm>
            <a:off x="8016640"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3" name="sub_section8">
            <a:extLst>
              <a:ext uri="{FF2B5EF4-FFF2-40B4-BE49-F238E27FC236}">
                <a16:creationId xmlns:a16="http://schemas.microsoft.com/office/drawing/2014/main" xmlns="" id="{B8F4A8EA-4298-4ED0-903F-20D49E37D0B2}"/>
              </a:ext>
            </a:extLst>
          </p:cNvPr>
          <p:cNvSpPr>
            <a:spLocks noGrp="1"/>
          </p:cNvSpPr>
          <p:nvPr>
            <p:ph type="body" sz="quarter" idx="42" hasCustomPrompt="1"/>
          </p:nvPr>
        </p:nvSpPr>
        <p:spPr>
          <a:xfrm>
            <a:off x="8881070"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5" name="section8">
            <a:extLst>
              <a:ext uri="{FF2B5EF4-FFF2-40B4-BE49-F238E27FC236}">
                <a16:creationId xmlns:a16="http://schemas.microsoft.com/office/drawing/2014/main" xmlns="" id="{A4590F6C-9D23-4DA8-984B-29C694890DB5}"/>
              </a:ext>
            </a:extLst>
          </p:cNvPr>
          <p:cNvSpPr>
            <a:spLocks noGrp="1"/>
          </p:cNvSpPr>
          <p:nvPr>
            <p:ph type="body" sz="quarter" idx="43" hasCustomPrompt="1"/>
          </p:nvPr>
        </p:nvSpPr>
        <p:spPr>
          <a:xfrm>
            <a:off x="8885965"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36" name="black_box_title">
            <a:extLst>
              <a:ext uri="{FF2B5EF4-FFF2-40B4-BE49-F238E27FC236}">
                <a16:creationId xmlns:a16="http://schemas.microsoft.com/office/drawing/2014/main" xmlns="" id="{38EEED23-4946-4591-992F-3624B6CAD183}"/>
              </a:ext>
            </a:extLst>
          </p:cNvPr>
          <p:cNvSpPr>
            <a:spLocks noGrp="1"/>
          </p:cNvSpPr>
          <p:nvPr>
            <p:ph type="body" sz="quarter" idx="44"/>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
        <p:nvSpPr>
          <p:cNvPr id="39" name="Text Placeholder 8">
            <a:extLst>
              <a:ext uri="{FF2B5EF4-FFF2-40B4-BE49-F238E27FC236}">
                <a16:creationId xmlns:a16="http://schemas.microsoft.com/office/drawing/2014/main" xmlns="" id="{46A8F083-4FEC-48B9-890E-624575A7AC18}"/>
              </a:ext>
            </a:extLst>
          </p:cNvPr>
          <p:cNvSpPr>
            <a:spLocks noGrp="1"/>
          </p:cNvSpPr>
          <p:nvPr>
            <p:ph type="body" sz="quarter" idx="45"/>
          </p:nvPr>
        </p:nvSpPr>
        <p:spPr>
          <a:xfrm>
            <a:off x="3527942" y="1152387"/>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Tree>
    <p:extLst>
      <p:ext uri="{BB962C8B-B14F-4D97-AF65-F5344CB8AC3E}">
        <p14:creationId xmlns:p14="http://schemas.microsoft.com/office/powerpoint/2010/main" xmlns="" val="299651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6147301" y="127266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5292661" y="81843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6" name="sub_section2">
            <a:extLst>
              <a:ext uri="{FF2B5EF4-FFF2-40B4-BE49-F238E27FC236}">
                <a16:creationId xmlns:a16="http://schemas.microsoft.com/office/drawing/2014/main" xmlns="" id="{46CD5277-2738-40A4-A0A6-90C773F8AF6F}"/>
              </a:ext>
            </a:extLst>
          </p:cNvPr>
          <p:cNvSpPr>
            <a:spLocks noGrp="1"/>
          </p:cNvSpPr>
          <p:nvPr>
            <p:ph type="body" sz="quarter" idx="22" hasCustomPrompt="1"/>
          </p:nvPr>
        </p:nvSpPr>
        <p:spPr>
          <a:xfrm>
            <a:off x="6161584" y="431762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7" name="Text Placeholder 8">
            <a:extLst>
              <a:ext uri="{FF2B5EF4-FFF2-40B4-BE49-F238E27FC236}">
                <a16:creationId xmlns:a16="http://schemas.microsoft.com/office/drawing/2014/main" xmlns="" id="{39214712-190E-4DB0-BBA8-58BF71EB4539}"/>
              </a:ext>
            </a:extLst>
          </p:cNvPr>
          <p:cNvSpPr>
            <a:spLocks noGrp="1"/>
          </p:cNvSpPr>
          <p:nvPr>
            <p:ph type="body" sz="quarter" idx="23" hasCustomPrompt="1"/>
          </p:nvPr>
        </p:nvSpPr>
        <p:spPr>
          <a:xfrm>
            <a:off x="5306944" y="3863388"/>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1" name="section2">
            <a:extLst>
              <a:ext uri="{FF2B5EF4-FFF2-40B4-BE49-F238E27FC236}">
                <a16:creationId xmlns:a16="http://schemas.microsoft.com/office/drawing/2014/main" xmlns="" id="{CEE58E54-FA65-4051-A6F9-AB0171F52BA8}"/>
              </a:ext>
            </a:extLst>
          </p:cNvPr>
          <p:cNvSpPr>
            <a:spLocks noGrp="1"/>
          </p:cNvSpPr>
          <p:nvPr>
            <p:ph type="body" sz="quarter" idx="24" hasCustomPrompt="1"/>
          </p:nvPr>
        </p:nvSpPr>
        <p:spPr>
          <a:xfrm>
            <a:off x="6166479" y="402106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35" name="sub_sub_section1">
            <a:extLst>
              <a:ext uri="{FF2B5EF4-FFF2-40B4-BE49-F238E27FC236}">
                <a16:creationId xmlns:a16="http://schemas.microsoft.com/office/drawing/2014/main" xmlns="" id="{0B4A8E0D-B04A-4CA8-A404-3719EE08F0BA}"/>
              </a:ext>
            </a:extLst>
          </p:cNvPr>
          <p:cNvSpPr>
            <a:spLocks noGrp="1"/>
          </p:cNvSpPr>
          <p:nvPr>
            <p:ph type="body" sz="quarter" idx="25" hasCustomPrompt="1"/>
          </p:nvPr>
        </p:nvSpPr>
        <p:spPr>
          <a:xfrm>
            <a:off x="6583680" y="1645920"/>
            <a:ext cx="3209544" cy="1353312"/>
          </a:xfrm>
        </p:spPr>
        <p:txBody>
          <a:bodyPr lIns="0" tIns="0" rIns="0" bIns="0" anchor="t" anchorCtr="0">
            <a:noAutofit/>
          </a:bodyPr>
          <a:lstStyle>
            <a:lvl1pPr marL="171450" indent="-171450">
              <a:buFont typeface="Arial" panose="020B0604020202020204" pitchFamily="34" charset="0"/>
              <a:buChar char="•"/>
              <a:defRPr sz="12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6" name="sub_sub_section2">
            <a:extLst>
              <a:ext uri="{FF2B5EF4-FFF2-40B4-BE49-F238E27FC236}">
                <a16:creationId xmlns:a16="http://schemas.microsoft.com/office/drawing/2014/main" xmlns="" id="{F6575288-F2B3-4C91-B729-976C5D88B6EA}"/>
              </a:ext>
            </a:extLst>
          </p:cNvPr>
          <p:cNvSpPr>
            <a:spLocks noGrp="1"/>
          </p:cNvSpPr>
          <p:nvPr>
            <p:ph type="body" sz="quarter" idx="26" hasCustomPrompt="1"/>
          </p:nvPr>
        </p:nvSpPr>
        <p:spPr>
          <a:xfrm>
            <a:off x="6583680" y="4663440"/>
            <a:ext cx="3209544" cy="1353312"/>
          </a:xfrm>
        </p:spPr>
        <p:txBody>
          <a:bodyPr lIns="0" tIns="0" rIns="0" bIns="0" anchor="t" anchorCtr="0">
            <a:noAutofit/>
          </a:bodyPr>
          <a:lstStyle>
            <a:lvl1pPr marL="171450" indent="-171450">
              <a:buFont typeface="Arial" panose="020B0604020202020204" pitchFamily="34" charset="0"/>
              <a:buChar char="•"/>
              <a:defRPr sz="12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19" name="Text Placeholder 8">
            <a:extLst>
              <a:ext uri="{FF2B5EF4-FFF2-40B4-BE49-F238E27FC236}">
                <a16:creationId xmlns:a16="http://schemas.microsoft.com/office/drawing/2014/main" xmlns="" id="{FAD4A586-9943-49C4-8600-55B8597B6E2C}"/>
              </a:ext>
            </a:extLst>
          </p:cNvPr>
          <p:cNvSpPr>
            <a:spLocks noGrp="1"/>
          </p:cNvSpPr>
          <p:nvPr>
            <p:ph type="body" sz="quarter" idx="27" hasCustomPrompt="1"/>
          </p:nvPr>
        </p:nvSpPr>
        <p:spPr>
          <a:xfrm>
            <a:off x="4855464" y="667512"/>
            <a:ext cx="5404104" cy="2487168"/>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6152196" y="97611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20" name="black_box_title">
            <a:extLst>
              <a:ext uri="{FF2B5EF4-FFF2-40B4-BE49-F238E27FC236}">
                <a16:creationId xmlns:a16="http://schemas.microsoft.com/office/drawing/2014/main" xmlns="" id="{2C1320E3-3785-4AA8-B879-0DC7B6A4A25A}"/>
              </a:ext>
            </a:extLst>
          </p:cNvPr>
          <p:cNvSpPr>
            <a:spLocks noGrp="1"/>
          </p:cNvSpPr>
          <p:nvPr>
            <p:ph type="body" sz="quarter" idx="28"/>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Tree>
    <p:extLst>
      <p:ext uri="{BB962C8B-B14F-4D97-AF65-F5344CB8AC3E}">
        <p14:creationId xmlns:p14="http://schemas.microsoft.com/office/powerpoint/2010/main" xmlns="" val="214192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post_agenda_678">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xmlns="" id="{F30E3420-1F3D-41DB-986D-5A147E8F8493}"/>
              </a:ext>
            </a:extLst>
          </p:cNvPr>
          <p:cNvSpPr>
            <a:spLocks noGrp="1"/>
          </p:cNvSpPr>
          <p:nvPr>
            <p:ph type="body" sz="quarter" idx="23"/>
          </p:nvPr>
        </p:nvSpPr>
        <p:spPr>
          <a:xfrm>
            <a:off x="3502152" y="2308284"/>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sub_section1">
            <a:extLst>
              <a:ext uri="{FF2B5EF4-FFF2-40B4-BE49-F238E27FC236}">
                <a16:creationId xmlns:a16="http://schemas.microsoft.com/office/drawing/2014/main" xmlns="" id="{D4A4B27F-8D52-4580-B41E-5276AF847ABA}"/>
              </a:ext>
            </a:extLst>
          </p:cNvPr>
          <p:cNvSpPr>
            <a:spLocks noGrp="1"/>
          </p:cNvSpPr>
          <p:nvPr>
            <p:ph type="body" sz="quarter" idx="13" hasCustomPrompt="1"/>
          </p:nvPr>
        </p:nvSpPr>
        <p:spPr>
          <a:xfrm>
            <a:off x="4961434"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xmlns="" id="{106582B9-B4F5-45B6-8F77-C18B87950B02}"/>
              </a:ext>
            </a:extLst>
          </p:cNvPr>
          <p:cNvSpPr>
            <a:spLocks noGrp="1"/>
          </p:cNvSpPr>
          <p:nvPr>
            <p:ph type="body" sz="quarter" idx="17" hasCustomPrompt="1"/>
          </p:nvPr>
        </p:nvSpPr>
        <p:spPr>
          <a:xfrm>
            <a:off x="4106794"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xmlns="" id="{08605A2E-13A8-4385-A241-297F651852FE}"/>
              </a:ext>
            </a:extLst>
          </p:cNvPr>
          <p:cNvSpPr>
            <a:spLocks noGrp="1"/>
          </p:cNvSpPr>
          <p:nvPr>
            <p:ph type="body" sz="quarter" idx="18" hasCustomPrompt="1"/>
          </p:nvPr>
        </p:nvSpPr>
        <p:spPr>
          <a:xfrm>
            <a:off x="4106794" y="1356465"/>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section1">
            <a:extLst>
              <a:ext uri="{FF2B5EF4-FFF2-40B4-BE49-F238E27FC236}">
                <a16:creationId xmlns:a16="http://schemas.microsoft.com/office/drawing/2014/main" xmlns="" id="{9E19F05D-68F8-4963-AA02-07349352D60E}"/>
              </a:ext>
            </a:extLst>
          </p:cNvPr>
          <p:cNvSpPr>
            <a:spLocks noGrp="1"/>
          </p:cNvSpPr>
          <p:nvPr>
            <p:ph type="body" sz="quarter" idx="21" hasCustomPrompt="1"/>
          </p:nvPr>
        </p:nvSpPr>
        <p:spPr>
          <a:xfrm>
            <a:off x="4966329"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sub_section2">
            <a:extLst>
              <a:ext uri="{FF2B5EF4-FFF2-40B4-BE49-F238E27FC236}">
                <a16:creationId xmlns:a16="http://schemas.microsoft.com/office/drawing/2014/main" xmlns="" id="{4CEBACE6-897C-48EA-BB3E-32C2825C2454}"/>
              </a:ext>
            </a:extLst>
          </p:cNvPr>
          <p:cNvSpPr>
            <a:spLocks noGrp="1"/>
          </p:cNvSpPr>
          <p:nvPr>
            <p:ph type="body" sz="quarter" idx="24" hasCustomPrompt="1"/>
          </p:nvPr>
        </p:nvSpPr>
        <p:spPr>
          <a:xfrm>
            <a:off x="4966329"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xmlns="" id="{4393B467-4086-489A-840D-0DD9C83ECFAF}"/>
              </a:ext>
            </a:extLst>
          </p:cNvPr>
          <p:cNvSpPr>
            <a:spLocks noGrp="1"/>
          </p:cNvSpPr>
          <p:nvPr>
            <p:ph type="body" sz="quarter" idx="25" hasCustomPrompt="1"/>
          </p:nvPr>
        </p:nvSpPr>
        <p:spPr>
          <a:xfrm>
            <a:off x="4097650"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section2">
            <a:extLst>
              <a:ext uri="{FF2B5EF4-FFF2-40B4-BE49-F238E27FC236}">
                <a16:creationId xmlns:a16="http://schemas.microsoft.com/office/drawing/2014/main" xmlns="" id="{16228A2C-37AD-4F35-B933-154C188F4BB7}"/>
              </a:ext>
            </a:extLst>
          </p:cNvPr>
          <p:cNvSpPr>
            <a:spLocks noGrp="1"/>
          </p:cNvSpPr>
          <p:nvPr>
            <p:ph type="body" sz="quarter" idx="26" hasCustomPrompt="1"/>
          </p:nvPr>
        </p:nvSpPr>
        <p:spPr>
          <a:xfrm>
            <a:off x="4971224"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sub_section3">
            <a:extLst>
              <a:ext uri="{FF2B5EF4-FFF2-40B4-BE49-F238E27FC236}">
                <a16:creationId xmlns:a16="http://schemas.microsoft.com/office/drawing/2014/main" xmlns="" id="{C70D08F2-78C8-4599-A577-AB1CC9BC86FF}"/>
              </a:ext>
            </a:extLst>
          </p:cNvPr>
          <p:cNvSpPr>
            <a:spLocks noGrp="1"/>
          </p:cNvSpPr>
          <p:nvPr>
            <p:ph type="body" sz="quarter" idx="27" hasCustomPrompt="1"/>
          </p:nvPr>
        </p:nvSpPr>
        <p:spPr>
          <a:xfrm>
            <a:off x="4971224"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section3">
            <a:extLst>
              <a:ext uri="{FF2B5EF4-FFF2-40B4-BE49-F238E27FC236}">
                <a16:creationId xmlns:a16="http://schemas.microsoft.com/office/drawing/2014/main" xmlns="" id="{9D6A8000-BB7B-48E9-AA5D-B2B36103CCCE}"/>
              </a:ext>
            </a:extLst>
          </p:cNvPr>
          <p:cNvSpPr>
            <a:spLocks noGrp="1"/>
          </p:cNvSpPr>
          <p:nvPr>
            <p:ph type="body" sz="quarter" idx="28" hasCustomPrompt="1"/>
          </p:nvPr>
        </p:nvSpPr>
        <p:spPr>
          <a:xfrm>
            <a:off x="4976119"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xmlns="" id="{63D0FE85-3112-4F6D-B4EC-38F57DA9645C}"/>
              </a:ext>
            </a:extLst>
          </p:cNvPr>
          <p:cNvSpPr>
            <a:spLocks noGrp="1"/>
          </p:cNvSpPr>
          <p:nvPr>
            <p:ph type="body" sz="quarter" idx="29" hasCustomPrompt="1"/>
          </p:nvPr>
        </p:nvSpPr>
        <p:spPr>
          <a:xfrm>
            <a:off x="4106794"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sub_section4">
            <a:extLst>
              <a:ext uri="{FF2B5EF4-FFF2-40B4-BE49-F238E27FC236}">
                <a16:creationId xmlns:a16="http://schemas.microsoft.com/office/drawing/2014/main" xmlns="" id="{F2718CF8-32A0-494F-B565-2F089FD59BE1}"/>
              </a:ext>
            </a:extLst>
          </p:cNvPr>
          <p:cNvSpPr>
            <a:spLocks noGrp="1"/>
          </p:cNvSpPr>
          <p:nvPr>
            <p:ph type="body" sz="quarter" idx="30" hasCustomPrompt="1"/>
          </p:nvPr>
        </p:nvSpPr>
        <p:spPr>
          <a:xfrm>
            <a:off x="4971224"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section4">
            <a:extLst>
              <a:ext uri="{FF2B5EF4-FFF2-40B4-BE49-F238E27FC236}">
                <a16:creationId xmlns:a16="http://schemas.microsoft.com/office/drawing/2014/main" xmlns="" id="{62A7B6E0-42FD-469A-8C36-05EBE971E195}"/>
              </a:ext>
            </a:extLst>
          </p:cNvPr>
          <p:cNvSpPr>
            <a:spLocks noGrp="1"/>
          </p:cNvSpPr>
          <p:nvPr>
            <p:ph type="body" sz="quarter" idx="31" hasCustomPrompt="1"/>
          </p:nvPr>
        </p:nvSpPr>
        <p:spPr>
          <a:xfrm>
            <a:off x="4976119"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3" name="sub_section5">
            <a:extLst>
              <a:ext uri="{FF2B5EF4-FFF2-40B4-BE49-F238E27FC236}">
                <a16:creationId xmlns:a16="http://schemas.microsoft.com/office/drawing/2014/main" xmlns="" id="{4D8EEDC1-AFCC-4726-8DB9-A5B82B7E4E5B}"/>
              </a:ext>
            </a:extLst>
          </p:cNvPr>
          <p:cNvSpPr>
            <a:spLocks noGrp="1"/>
          </p:cNvSpPr>
          <p:nvPr>
            <p:ph type="body" sz="quarter" idx="32" hasCustomPrompt="1"/>
          </p:nvPr>
        </p:nvSpPr>
        <p:spPr>
          <a:xfrm>
            <a:off x="8871280"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4" name="Text Placeholder 8">
            <a:extLst>
              <a:ext uri="{FF2B5EF4-FFF2-40B4-BE49-F238E27FC236}">
                <a16:creationId xmlns:a16="http://schemas.microsoft.com/office/drawing/2014/main" xmlns="" id="{CFF50C09-591F-49DA-8BEB-AC8A3603911D}"/>
              </a:ext>
            </a:extLst>
          </p:cNvPr>
          <p:cNvSpPr>
            <a:spLocks noGrp="1"/>
          </p:cNvSpPr>
          <p:nvPr>
            <p:ph type="body" sz="quarter" idx="33" hasCustomPrompt="1"/>
          </p:nvPr>
        </p:nvSpPr>
        <p:spPr>
          <a:xfrm>
            <a:off x="8016640"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5" name="Text Placeholder 8">
            <a:extLst>
              <a:ext uri="{FF2B5EF4-FFF2-40B4-BE49-F238E27FC236}">
                <a16:creationId xmlns:a16="http://schemas.microsoft.com/office/drawing/2014/main" xmlns="" id="{D79BC7C3-ECB9-4F4B-BA0C-7E989CAF3B1B}"/>
              </a:ext>
            </a:extLst>
          </p:cNvPr>
          <p:cNvSpPr>
            <a:spLocks noGrp="1"/>
          </p:cNvSpPr>
          <p:nvPr>
            <p:ph type="body" sz="quarter" idx="34" hasCustomPrompt="1"/>
          </p:nvPr>
        </p:nvSpPr>
        <p:spPr>
          <a:xfrm>
            <a:off x="8016640" y="1356465"/>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6" name="section5">
            <a:extLst>
              <a:ext uri="{FF2B5EF4-FFF2-40B4-BE49-F238E27FC236}">
                <a16:creationId xmlns:a16="http://schemas.microsoft.com/office/drawing/2014/main" xmlns="" id="{6B90E26C-F526-41DB-AA3B-87635F75844F}"/>
              </a:ext>
            </a:extLst>
          </p:cNvPr>
          <p:cNvSpPr>
            <a:spLocks noGrp="1"/>
          </p:cNvSpPr>
          <p:nvPr>
            <p:ph type="body" sz="quarter" idx="35" hasCustomPrompt="1"/>
          </p:nvPr>
        </p:nvSpPr>
        <p:spPr>
          <a:xfrm>
            <a:off x="8876175"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27" name="sub_section6">
            <a:extLst>
              <a:ext uri="{FF2B5EF4-FFF2-40B4-BE49-F238E27FC236}">
                <a16:creationId xmlns:a16="http://schemas.microsoft.com/office/drawing/2014/main" xmlns="" id="{3068EFE0-D487-4D22-AE39-6C59872F69E7}"/>
              </a:ext>
            </a:extLst>
          </p:cNvPr>
          <p:cNvSpPr>
            <a:spLocks noGrp="1"/>
          </p:cNvSpPr>
          <p:nvPr>
            <p:ph type="body" sz="quarter" idx="36" hasCustomPrompt="1"/>
          </p:nvPr>
        </p:nvSpPr>
        <p:spPr>
          <a:xfrm>
            <a:off x="8876175"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8" name="Text Placeholder 8">
            <a:extLst>
              <a:ext uri="{FF2B5EF4-FFF2-40B4-BE49-F238E27FC236}">
                <a16:creationId xmlns:a16="http://schemas.microsoft.com/office/drawing/2014/main" xmlns="" id="{D6A2A80D-7DEE-4B6F-9C66-842589D6D8CE}"/>
              </a:ext>
            </a:extLst>
          </p:cNvPr>
          <p:cNvSpPr>
            <a:spLocks noGrp="1"/>
          </p:cNvSpPr>
          <p:nvPr>
            <p:ph type="body" sz="quarter" idx="37" hasCustomPrompt="1"/>
          </p:nvPr>
        </p:nvSpPr>
        <p:spPr>
          <a:xfrm>
            <a:off x="8007496"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9" name="section6">
            <a:extLst>
              <a:ext uri="{FF2B5EF4-FFF2-40B4-BE49-F238E27FC236}">
                <a16:creationId xmlns:a16="http://schemas.microsoft.com/office/drawing/2014/main" xmlns="" id="{0F813E30-DE1A-4C0E-AEDE-26ABCA24804A}"/>
              </a:ext>
            </a:extLst>
          </p:cNvPr>
          <p:cNvSpPr>
            <a:spLocks noGrp="1"/>
          </p:cNvSpPr>
          <p:nvPr>
            <p:ph type="body" sz="quarter" idx="38" hasCustomPrompt="1"/>
          </p:nvPr>
        </p:nvSpPr>
        <p:spPr>
          <a:xfrm>
            <a:off x="8881070"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30" name="sub_section7">
            <a:extLst>
              <a:ext uri="{FF2B5EF4-FFF2-40B4-BE49-F238E27FC236}">
                <a16:creationId xmlns:a16="http://schemas.microsoft.com/office/drawing/2014/main" xmlns="" id="{37E49BB7-AEEE-4EC0-B31C-7DF791143540}"/>
              </a:ext>
            </a:extLst>
          </p:cNvPr>
          <p:cNvSpPr>
            <a:spLocks noGrp="1"/>
          </p:cNvSpPr>
          <p:nvPr>
            <p:ph type="body" sz="quarter" idx="39" hasCustomPrompt="1"/>
          </p:nvPr>
        </p:nvSpPr>
        <p:spPr>
          <a:xfrm>
            <a:off x="8881070"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1" name="section7">
            <a:extLst>
              <a:ext uri="{FF2B5EF4-FFF2-40B4-BE49-F238E27FC236}">
                <a16:creationId xmlns:a16="http://schemas.microsoft.com/office/drawing/2014/main" xmlns="" id="{D7FEE200-653F-4BB5-88AC-144E50F6383A}"/>
              </a:ext>
            </a:extLst>
          </p:cNvPr>
          <p:cNvSpPr>
            <a:spLocks noGrp="1"/>
          </p:cNvSpPr>
          <p:nvPr>
            <p:ph type="body" sz="quarter" idx="40" hasCustomPrompt="1"/>
          </p:nvPr>
        </p:nvSpPr>
        <p:spPr>
          <a:xfrm>
            <a:off x="8885965"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32" name="Text Placeholder 8">
            <a:extLst>
              <a:ext uri="{FF2B5EF4-FFF2-40B4-BE49-F238E27FC236}">
                <a16:creationId xmlns:a16="http://schemas.microsoft.com/office/drawing/2014/main" xmlns="" id="{F10BE099-B01A-4A3C-B690-97E52BC66853}"/>
              </a:ext>
            </a:extLst>
          </p:cNvPr>
          <p:cNvSpPr>
            <a:spLocks noGrp="1"/>
          </p:cNvSpPr>
          <p:nvPr>
            <p:ph type="body" sz="quarter" idx="41" hasCustomPrompt="1"/>
          </p:nvPr>
        </p:nvSpPr>
        <p:spPr>
          <a:xfrm>
            <a:off x="8016640"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3" name="sub_section8">
            <a:extLst>
              <a:ext uri="{FF2B5EF4-FFF2-40B4-BE49-F238E27FC236}">
                <a16:creationId xmlns:a16="http://schemas.microsoft.com/office/drawing/2014/main" xmlns="" id="{B8F4A8EA-4298-4ED0-903F-20D49E37D0B2}"/>
              </a:ext>
            </a:extLst>
          </p:cNvPr>
          <p:cNvSpPr>
            <a:spLocks noGrp="1"/>
          </p:cNvSpPr>
          <p:nvPr>
            <p:ph type="body" sz="quarter" idx="42" hasCustomPrompt="1"/>
          </p:nvPr>
        </p:nvSpPr>
        <p:spPr>
          <a:xfrm>
            <a:off x="8881070"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5" name="section8">
            <a:extLst>
              <a:ext uri="{FF2B5EF4-FFF2-40B4-BE49-F238E27FC236}">
                <a16:creationId xmlns:a16="http://schemas.microsoft.com/office/drawing/2014/main" xmlns="" id="{A4590F6C-9D23-4DA8-984B-29C694890DB5}"/>
              </a:ext>
            </a:extLst>
          </p:cNvPr>
          <p:cNvSpPr>
            <a:spLocks noGrp="1"/>
          </p:cNvSpPr>
          <p:nvPr>
            <p:ph type="body" sz="quarter" idx="43" hasCustomPrompt="1"/>
          </p:nvPr>
        </p:nvSpPr>
        <p:spPr>
          <a:xfrm>
            <a:off x="8885965"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36" name="black_box_title">
            <a:extLst>
              <a:ext uri="{FF2B5EF4-FFF2-40B4-BE49-F238E27FC236}">
                <a16:creationId xmlns:a16="http://schemas.microsoft.com/office/drawing/2014/main" xmlns="" id="{38EEED23-4946-4591-992F-3624B6CAD183}"/>
              </a:ext>
            </a:extLst>
          </p:cNvPr>
          <p:cNvSpPr>
            <a:spLocks noGrp="1"/>
          </p:cNvSpPr>
          <p:nvPr>
            <p:ph type="body" sz="quarter" idx="44"/>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
        <p:nvSpPr>
          <p:cNvPr id="39" name="Text Placeholder 8">
            <a:extLst>
              <a:ext uri="{FF2B5EF4-FFF2-40B4-BE49-F238E27FC236}">
                <a16:creationId xmlns:a16="http://schemas.microsoft.com/office/drawing/2014/main" xmlns="" id="{B6AA0714-FC23-43DE-B44A-3EE4ED94E3EE}"/>
              </a:ext>
            </a:extLst>
          </p:cNvPr>
          <p:cNvSpPr>
            <a:spLocks noGrp="1"/>
          </p:cNvSpPr>
          <p:nvPr>
            <p:ph type="body" sz="quarter" idx="45"/>
          </p:nvPr>
        </p:nvSpPr>
        <p:spPr>
          <a:xfrm>
            <a:off x="3502152" y="3391299"/>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0" name="Text Placeholder 8">
            <a:extLst>
              <a:ext uri="{FF2B5EF4-FFF2-40B4-BE49-F238E27FC236}">
                <a16:creationId xmlns:a16="http://schemas.microsoft.com/office/drawing/2014/main" xmlns="" id="{91D84ED1-065B-45F9-BAFF-7673C33D97E4}"/>
              </a:ext>
            </a:extLst>
          </p:cNvPr>
          <p:cNvSpPr>
            <a:spLocks noGrp="1"/>
          </p:cNvSpPr>
          <p:nvPr>
            <p:ph type="body" sz="quarter" idx="46"/>
          </p:nvPr>
        </p:nvSpPr>
        <p:spPr>
          <a:xfrm>
            <a:off x="3502152" y="4474510"/>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2" name="Text Placeholder 8">
            <a:extLst>
              <a:ext uri="{FF2B5EF4-FFF2-40B4-BE49-F238E27FC236}">
                <a16:creationId xmlns:a16="http://schemas.microsoft.com/office/drawing/2014/main" xmlns="" id="{2DB0DD3F-E765-4FC7-A8B5-3097B7B755C1}"/>
              </a:ext>
            </a:extLst>
          </p:cNvPr>
          <p:cNvSpPr>
            <a:spLocks noGrp="1"/>
          </p:cNvSpPr>
          <p:nvPr>
            <p:ph type="body" sz="quarter" idx="47"/>
          </p:nvPr>
        </p:nvSpPr>
        <p:spPr>
          <a:xfrm>
            <a:off x="3510859" y="1232775"/>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3" name="Text Placeholder 8">
            <a:extLst>
              <a:ext uri="{FF2B5EF4-FFF2-40B4-BE49-F238E27FC236}">
                <a16:creationId xmlns:a16="http://schemas.microsoft.com/office/drawing/2014/main" xmlns="" id="{F3E25529-EBBC-419B-9567-CB5FC35C5C6E}"/>
              </a:ext>
            </a:extLst>
          </p:cNvPr>
          <p:cNvSpPr>
            <a:spLocks noGrp="1"/>
          </p:cNvSpPr>
          <p:nvPr>
            <p:ph type="body" sz="quarter" idx="48"/>
          </p:nvPr>
        </p:nvSpPr>
        <p:spPr>
          <a:xfrm>
            <a:off x="7495042" y="2303928"/>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5" name="Text Placeholder 8">
            <a:extLst>
              <a:ext uri="{FF2B5EF4-FFF2-40B4-BE49-F238E27FC236}">
                <a16:creationId xmlns:a16="http://schemas.microsoft.com/office/drawing/2014/main" xmlns="" id="{DC4F1E49-80FF-4494-9331-8E39C4A7E26E}"/>
              </a:ext>
            </a:extLst>
          </p:cNvPr>
          <p:cNvSpPr>
            <a:spLocks noGrp="1"/>
          </p:cNvSpPr>
          <p:nvPr>
            <p:ph type="body" sz="quarter" idx="49"/>
          </p:nvPr>
        </p:nvSpPr>
        <p:spPr>
          <a:xfrm>
            <a:off x="7495042" y="3386943"/>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6" name="Text Placeholder 8">
            <a:extLst>
              <a:ext uri="{FF2B5EF4-FFF2-40B4-BE49-F238E27FC236}">
                <a16:creationId xmlns:a16="http://schemas.microsoft.com/office/drawing/2014/main" xmlns="" id="{804FE0B1-7FA0-4CA0-A7F3-BD838DF9BD6E}"/>
              </a:ext>
            </a:extLst>
          </p:cNvPr>
          <p:cNvSpPr>
            <a:spLocks noGrp="1"/>
          </p:cNvSpPr>
          <p:nvPr>
            <p:ph type="body" sz="quarter" idx="50"/>
          </p:nvPr>
        </p:nvSpPr>
        <p:spPr>
          <a:xfrm>
            <a:off x="7495042" y="4470154"/>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47" name="Text Placeholder 8">
            <a:extLst>
              <a:ext uri="{FF2B5EF4-FFF2-40B4-BE49-F238E27FC236}">
                <a16:creationId xmlns:a16="http://schemas.microsoft.com/office/drawing/2014/main" xmlns="" id="{B3125FBA-C4C1-417C-B846-2E49EDE7BEA9}"/>
              </a:ext>
            </a:extLst>
          </p:cNvPr>
          <p:cNvSpPr>
            <a:spLocks noGrp="1"/>
          </p:cNvSpPr>
          <p:nvPr>
            <p:ph type="body" sz="quarter" idx="51"/>
          </p:nvPr>
        </p:nvSpPr>
        <p:spPr>
          <a:xfrm>
            <a:off x="7503749" y="1228419"/>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Tree>
    <p:extLst>
      <p:ext uri="{BB962C8B-B14F-4D97-AF65-F5344CB8AC3E}">
        <p14:creationId xmlns:p14="http://schemas.microsoft.com/office/powerpoint/2010/main" xmlns="" val="217533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post_agenda_5">
    <p:spTree>
      <p:nvGrpSpPr>
        <p:cNvPr id="1" name=""/>
        <p:cNvGrpSpPr/>
        <p:nvPr/>
      </p:nvGrpSpPr>
      <p:grpSpPr>
        <a:xfrm>
          <a:off x="0" y="0"/>
          <a:ext cx="0" cy="0"/>
          <a:chOff x="0" y="0"/>
          <a:chExt cx="0" cy="0"/>
        </a:xfrm>
      </p:grpSpPr>
      <p:sp>
        <p:nvSpPr>
          <p:cNvPr id="44" name="Text Placeholder 4">
            <a:extLst>
              <a:ext uri="{FF2B5EF4-FFF2-40B4-BE49-F238E27FC236}">
                <a16:creationId xmlns:a16="http://schemas.microsoft.com/office/drawing/2014/main" xmlns="" id="{B8C2FD2C-5174-4497-81D9-9BEF7726D8C5}"/>
              </a:ext>
            </a:extLst>
          </p:cNvPr>
          <p:cNvSpPr>
            <a:spLocks noGrp="1"/>
          </p:cNvSpPr>
          <p:nvPr>
            <p:ph type="body" sz="quarter" idx="24"/>
          </p:nvPr>
        </p:nvSpPr>
        <p:spPr>
          <a:xfrm>
            <a:off x="4422775" y="4056636"/>
            <a:ext cx="5776913" cy="1190625"/>
          </a:xfrm>
        </p:spPr>
        <p:txBody>
          <a:bodyPr/>
          <a:lstStyle/>
          <a:p>
            <a:pPr lvl="0"/>
            <a:endParaRPr lang="en-US" dirty="0"/>
          </a:p>
        </p:txBody>
      </p:sp>
      <p:sp>
        <p:nvSpPr>
          <p:cNvPr id="43" name="Text Placeholder 4">
            <a:extLst>
              <a:ext uri="{FF2B5EF4-FFF2-40B4-BE49-F238E27FC236}">
                <a16:creationId xmlns:a16="http://schemas.microsoft.com/office/drawing/2014/main" xmlns="" id="{E7A01DE5-5F2D-47AD-9D09-876377BE60A4}"/>
              </a:ext>
            </a:extLst>
          </p:cNvPr>
          <p:cNvSpPr>
            <a:spLocks noGrp="1"/>
          </p:cNvSpPr>
          <p:nvPr>
            <p:ph type="body" sz="quarter" idx="23"/>
          </p:nvPr>
        </p:nvSpPr>
        <p:spPr>
          <a:xfrm>
            <a:off x="4422775" y="2846770"/>
            <a:ext cx="5776913" cy="1190625"/>
          </a:xfrm>
        </p:spPr>
        <p:txBody>
          <a:bodyPr/>
          <a:lstStyle/>
          <a:p>
            <a:pPr lvl="0"/>
            <a:endParaRPr lang="en-US" dirty="0"/>
          </a:p>
        </p:txBody>
      </p:sp>
      <p:sp>
        <p:nvSpPr>
          <p:cNvPr id="42" name="Text Placeholder 4">
            <a:extLst>
              <a:ext uri="{FF2B5EF4-FFF2-40B4-BE49-F238E27FC236}">
                <a16:creationId xmlns:a16="http://schemas.microsoft.com/office/drawing/2014/main" xmlns="" id="{4D14A3C6-E896-454A-8B29-A20769455CC5}"/>
              </a:ext>
            </a:extLst>
          </p:cNvPr>
          <p:cNvSpPr>
            <a:spLocks noGrp="1"/>
          </p:cNvSpPr>
          <p:nvPr>
            <p:ph type="body" sz="quarter" idx="22"/>
          </p:nvPr>
        </p:nvSpPr>
        <p:spPr>
          <a:xfrm>
            <a:off x="4422775" y="1636904"/>
            <a:ext cx="5776913" cy="1190625"/>
          </a:xfrm>
        </p:spPr>
        <p:txBody>
          <a:bodyPr/>
          <a:lstStyle/>
          <a:p>
            <a:pPr lvl="0"/>
            <a:endParaRPr lang="en-US" dirty="0"/>
          </a:p>
        </p:txBody>
      </p:sp>
      <p:sp>
        <p:nvSpPr>
          <p:cNvPr id="41" name="Text Placeholder 4">
            <a:extLst>
              <a:ext uri="{FF2B5EF4-FFF2-40B4-BE49-F238E27FC236}">
                <a16:creationId xmlns:a16="http://schemas.microsoft.com/office/drawing/2014/main" xmlns="" id="{BAFC6BB5-E2A3-48E1-B51A-AB2E8FE1C808}"/>
              </a:ext>
            </a:extLst>
          </p:cNvPr>
          <p:cNvSpPr>
            <a:spLocks noGrp="1"/>
          </p:cNvSpPr>
          <p:nvPr>
            <p:ph type="body" sz="quarter" idx="21"/>
          </p:nvPr>
        </p:nvSpPr>
        <p:spPr>
          <a:xfrm>
            <a:off x="4422579" y="5266502"/>
            <a:ext cx="5776913" cy="1190625"/>
          </a:xfrm>
        </p:spPr>
        <p:txBody>
          <a:bodyPr/>
          <a:lstStyle/>
          <a:p>
            <a:pPr lvl="0"/>
            <a:endParaRPr lang="en-US" dirty="0"/>
          </a:p>
        </p:txBody>
      </p:sp>
      <p:sp>
        <p:nvSpPr>
          <p:cNvPr id="5" name="Text Placeholder 4">
            <a:extLst>
              <a:ext uri="{FF2B5EF4-FFF2-40B4-BE49-F238E27FC236}">
                <a16:creationId xmlns:a16="http://schemas.microsoft.com/office/drawing/2014/main" xmlns="" id="{26E0A3AD-7B49-411D-A8EB-3F76BE967020}"/>
              </a:ext>
            </a:extLst>
          </p:cNvPr>
          <p:cNvSpPr>
            <a:spLocks noGrp="1"/>
          </p:cNvSpPr>
          <p:nvPr>
            <p:ph type="body" sz="quarter" idx="20"/>
          </p:nvPr>
        </p:nvSpPr>
        <p:spPr>
          <a:xfrm>
            <a:off x="4422775" y="427038"/>
            <a:ext cx="5776913" cy="1190625"/>
          </a:xfrm>
        </p:spPr>
        <p:txBody>
          <a:body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ack_box_title"/>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sp>
        <p:nvSpPr>
          <p:cNvPr id="28" name="presentation_title"/>
          <p:cNvSpPr>
            <a:spLocks noGrp="1"/>
          </p:cNvSpPr>
          <p:nvPr>
            <p:ph type="body" sz="quarter" idx="14"/>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a:t>Edit Master text styles</a:t>
            </a: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36" name="section1">
            <a:extLst>
              <a:ext uri="{FF2B5EF4-FFF2-40B4-BE49-F238E27FC236}">
                <a16:creationId xmlns:a16="http://schemas.microsoft.com/office/drawing/2014/main" xmlns="" id="{9B1B7B7C-7ACD-4D72-9E40-A727389194DB}"/>
              </a:ext>
            </a:extLst>
          </p:cNvPr>
          <p:cNvSpPr>
            <a:spLocks noGrp="1"/>
          </p:cNvSpPr>
          <p:nvPr>
            <p:ph type="body" sz="quarter" idx="15" hasCustomPrompt="1"/>
          </p:nvPr>
        </p:nvSpPr>
        <p:spPr>
          <a:xfrm>
            <a:off x="5949693" y="692990"/>
            <a:ext cx="4249799" cy="33444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A</a:t>
            </a:r>
          </a:p>
        </p:txBody>
      </p:sp>
      <p:sp>
        <p:nvSpPr>
          <p:cNvPr id="37" name="section5">
            <a:extLst>
              <a:ext uri="{FF2B5EF4-FFF2-40B4-BE49-F238E27FC236}">
                <a16:creationId xmlns:a16="http://schemas.microsoft.com/office/drawing/2014/main" xmlns="" id="{7F9FFC33-A1B7-4F2F-916D-602FB2FF2A46}"/>
              </a:ext>
            </a:extLst>
          </p:cNvPr>
          <p:cNvSpPr>
            <a:spLocks noGrp="1"/>
          </p:cNvSpPr>
          <p:nvPr>
            <p:ph type="body" sz="quarter" idx="16" hasCustomPrompt="1"/>
          </p:nvPr>
        </p:nvSpPr>
        <p:spPr>
          <a:xfrm>
            <a:off x="5949693" y="5440680"/>
            <a:ext cx="4249799" cy="358647"/>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F</a:t>
            </a:r>
          </a:p>
        </p:txBody>
      </p:sp>
      <p:sp>
        <p:nvSpPr>
          <p:cNvPr id="38" name="section2">
            <a:extLst>
              <a:ext uri="{FF2B5EF4-FFF2-40B4-BE49-F238E27FC236}">
                <a16:creationId xmlns:a16="http://schemas.microsoft.com/office/drawing/2014/main" xmlns="" id="{84F927FD-9AB1-45FC-A525-C9267EF86E0A}"/>
              </a:ext>
            </a:extLst>
          </p:cNvPr>
          <p:cNvSpPr>
            <a:spLocks noGrp="1"/>
          </p:cNvSpPr>
          <p:nvPr>
            <p:ph type="body" sz="quarter" idx="17" hasCustomPrompt="1"/>
          </p:nvPr>
        </p:nvSpPr>
        <p:spPr>
          <a:xfrm>
            <a:off x="5949693" y="1840230"/>
            <a:ext cx="4249799" cy="402242"/>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B</a:t>
            </a:r>
          </a:p>
        </p:txBody>
      </p:sp>
      <p:sp>
        <p:nvSpPr>
          <p:cNvPr id="39" name="section3">
            <a:extLst>
              <a:ext uri="{FF2B5EF4-FFF2-40B4-BE49-F238E27FC236}">
                <a16:creationId xmlns:a16="http://schemas.microsoft.com/office/drawing/2014/main" xmlns="" id="{505AF1E6-0326-4359-90F9-4E62B7FBD154}"/>
              </a:ext>
            </a:extLst>
          </p:cNvPr>
          <p:cNvSpPr>
            <a:spLocks noGrp="1"/>
          </p:cNvSpPr>
          <p:nvPr>
            <p:ph type="body" sz="quarter" idx="18" hasCustomPrompt="1"/>
          </p:nvPr>
        </p:nvSpPr>
        <p:spPr>
          <a:xfrm>
            <a:off x="5949693" y="3040380"/>
            <a:ext cx="4249799" cy="356347"/>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C</a:t>
            </a:r>
          </a:p>
        </p:txBody>
      </p:sp>
      <p:sp>
        <p:nvSpPr>
          <p:cNvPr id="40" name="section4">
            <a:extLst>
              <a:ext uri="{FF2B5EF4-FFF2-40B4-BE49-F238E27FC236}">
                <a16:creationId xmlns:a16="http://schemas.microsoft.com/office/drawing/2014/main" xmlns="" id="{AAEC7567-C14A-442F-9D07-312EB1ECF408}"/>
              </a:ext>
            </a:extLst>
          </p:cNvPr>
          <p:cNvSpPr>
            <a:spLocks noGrp="1"/>
          </p:cNvSpPr>
          <p:nvPr>
            <p:ph type="body" sz="quarter" idx="19" hasCustomPrompt="1"/>
          </p:nvPr>
        </p:nvSpPr>
        <p:spPr>
          <a:xfrm>
            <a:off x="5949693" y="4240530"/>
            <a:ext cx="4249799" cy="357498"/>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D</a:t>
            </a:r>
          </a:p>
        </p:txBody>
      </p:sp>
      <p:sp>
        <p:nvSpPr>
          <p:cNvPr id="55" name="Text Placeholder 49">
            <a:extLst>
              <a:ext uri="{FF2B5EF4-FFF2-40B4-BE49-F238E27FC236}">
                <a16:creationId xmlns:a16="http://schemas.microsoft.com/office/drawing/2014/main" xmlns="" id="{CD7A96DF-032E-4E38-8161-6F4EA29DDEA5}"/>
              </a:ext>
            </a:extLst>
          </p:cNvPr>
          <p:cNvSpPr>
            <a:spLocks noGrp="1"/>
          </p:cNvSpPr>
          <p:nvPr>
            <p:ph type="body" sz="quarter" idx="25" hasCustomPrompt="1"/>
          </p:nvPr>
        </p:nvSpPr>
        <p:spPr>
          <a:xfrm>
            <a:off x="4919472" y="640080"/>
            <a:ext cx="667512" cy="768096"/>
          </a:xfrm>
        </p:spPr>
        <p:txBody>
          <a:bodyPr/>
          <a:lstStyle>
            <a:lvl1pPr>
              <a:defRPr>
                <a:solidFill>
                  <a:schemeClr val="tx1"/>
                </a:solidFill>
              </a:defRPr>
            </a:lvl1pPr>
          </a:lstStyle>
          <a:p>
            <a:pPr lvl="0"/>
            <a:r>
              <a:rPr lang="en-US" dirty="0"/>
              <a:t>PIC</a:t>
            </a:r>
          </a:p>
        </p:txBody>
      </p:sp>
      <p:sp>
        <p:nvSpPr>
          <p:cNvPr id="56" name="Text Placeholder 49">
            <a:extLst>
              <a:ext uri="{FF2B5EF4-FFF2-40B4-BE49-F238E27FC236}">
                <a16:creationId xmlns:a16="http://schemas.microsoft.com/office/drawing/2014/main" xmlns="" id="{14AC2D9A-AAF3-4BC2-99F2-A989F6268508}"/>
              </a:ext>
            </a:extLst>
          </p:cNvPr>
          <p:cNvSpPr>
            <a:spLocks noGrp="1"/>
          </p:cNvSpPr>
          <p:nvPr>
            <p:ph type="body" sz="quarter" idx="26" hasCustomPrompt="1"/>
          </p:nvPr>
        </p:nvSpPr>
        <p:spPr>
          <a:xfrm>
            <a:off x="4919472" y="5440680"/>
            <a:ext cx="667512" cy="768096"/>
          </a:xfrm>
        </p:spPr>
        <p:txBody>
          <a:bodyPr/>
          <a:lstStyle>
            <a:lvl1pPr>
              <a:defRPr>
                <a:solidFill>
                  <a:schemeClr val="tx1"/>
                </a:solidFill>
              </a:defRPr>
            </a:lvl1pPr>
          </a:lstStyle>
          <a:p>
            <a:pPr lvl="0"/>
            <a:r>
              <a:rPr lang="en-US" dirty="0"/>
              <a:t>PIC</a:t>
            </a:r>
          </a:p>
        </p:txBody>
      </p:sp>
      <p:sp>
        <p:nvSpPr>
          <p:cNvPr id="57" name="Text Placeholder 49">
            <a:extLst>
              <a:ext uri="{FF2B5EF4-FFF2-40B4-BE49-F238E27FC236}">
                <a16:creationId xmlns:a16="http://schemas.microsoft.com/office/drawing/2014/main" xmlns="" id="{B348C024-EA7F-4D65-A9C3-B7DD69AF0F2F}"/>
              </a:ext>
            </a:extLst>
          </p:cNvPr>
          <p:cNvSpPr>
            <a:spLocks noGrp="1"/>
          </p:cNvSpPr>
          <p:nvPr>
            <p:ph type="body" sz="quarter" idx="27" hasCustomPrompt="1"/>
          </p:nvPr>
        </p:nvSpPr>
        <p:spPr>
          <a:xfrm>
            <a:off x="4919472" y="1840230"/>
            <a:ext cx="667512" cy="768096"/>
          </a:xfrm>
        </p:spPr>
        <p:txBody>
          <a:bodyPr/>
          <a:lstStyle>
            <a:lvl1pPr>
              <a:defRPr>
                <a:solidFill>
                  <a:schemeClr val="tx1"/>
                </a:solidFill>
              </a:defRPr>
            </a:lvl1pPr>
          </a:lstStyle>
          <a:p>
            <a:pPr lvl="0"/>
            <a:r>
              <a:rPr lang="en-US" dirty="0"/>
              <a:t>PIC</a:t>
            </a:r>
          </a:p>
        </p:txBody>
      </p:sp>
      <p:sp>
        <p:nvSpPr>
          <p:cNvPr id="58" name="Text Placeholder 49">
            <a:extLst>
              <a:ext uri="{FF2B5EF4-FFF2-40B4-BE49-F238E27FC236}">
                <a16:creationId xmlns:a16="http://schemas.microsoft.com/office/drawing/2014/main" xmlns="" id="{803C48B2-974A-457B-8608-19B0E41D33CC}"/>
              </a:ext>
            </a:extLst>
          </p:cNvPr>
          <p:cNvSpPr>
            <a:spLocks noGrp="1"/>
          </p:cNvSpPr>
          <p:nvPr>
            <p:ph type="body" sz="quarter" idx="28" hasCustomPrompt="1"/>
          </p:nvPr>
        </p:nvSpPr>
        <p:spPr>
          <a:xfrm>
            <a:off x="4919472" y="3040380"/>
            <a:ext cx="667512" cy="768096"/>
          </a:xfrm>
        </p:spPr>
        <p:txBody>
          <a:bodyPr/>
          <a:lstStyle>
            <a:lvl1pPr>
              <a:defRPr>
                <a:solidFill>
                  <a:schemeClr val="tx1"/>
                </a:solidFill>
              </a:defRPr>
            </a:lvl1pPr>
          </a:lstStyle>
          <a:p>
            <a:pPr lvl="0"/>
            <a:r>
              <a:rPr lang="en-US" dirty="0"/>
              <a:t>PIC</a:t>
            </a:r>
          </a:p>
        </p:txBody>
      </p:sp>
      <p:sp>
        <p:nvSpPr>
          <p:cNvPr id="59" name="Text Placeholder 49">
            <a:extLst>
              <a:ext uri="{FF2B5EF4-FFF2-40B4-BE49-F238E27FC236}">
                <a16:creationId xmlns:a16="http://schemas.microsoft.com/office/drawing/2014/main" xmlns="" id="{3BD29AD2-546C-42EA-A693-A09DCF0C71EE}"/>
              </a:ext>
            </a:extLst>
          </p:cNvPr>
          <p:cNvSpPr>
            <a:spLocks noGrp="1"/>
          </p:cNvSpPr>
          <p:nvPr>
            <p:ph type="body" sz="quarter" idx="29" hasCustomPrompt="1"/>
          </p:nvPr>
        </p:nvSpPr>
        <p:spPr>
          <a:xfrm>
            <a:off x="4919472" y="4240530"/>
            <a:ext cx="667512" cy="768096"/>
          </a:xfrm>
        </p:spPr>
        <p:txBody>
          <a:bodyPr/>
          <a:lstStyle>
            <a:lvl1pPr>
              <a:defRPr>
                <a:solidFill>
                  <a:schemeClr val="tx1"/>
                </a:solidFill>
              </a:defRPr>
            </a:lvl1pPr>
          </a:lstStyle>
          <a:p>
            <a:pPr lvl="0"/>
            <a:r>
              <a:rPr lang="en-US" dirty="0"/>
              <a:t>PIC</a:t>
            </a:r>
          </a:p>
        </p:txBody>
      </p:sp>
      <p:sp>
        <p:nvSpPr>
          <p:cNvPr id="61" name="sub_section1">
            <a:extLst>
              <a:ext uri="{FF2B5EF4-FFF2-40B4-BE49-F238E27FC236}">
                <a16:creationId xmlns:a16="http://schemas.microsoft.com/office/drawing/2014/main" xmlns="" id="{64F19B26-3858-4FF2-99EC-E3126C4C43D4}"/>
              </a:ext>
            </a:extLst>
          </p:cNvPr>
          <p:cNvSpPr>
            <a:spLocks noGrp="1"/>
          </p:cNvSpPr>
          <p:nvPr>
            <p:ph type="body" sz="quarter" idx="30" hasCustomPrompt="1"/>
          </p:nvPr>
        </p:nvSpPr>
        <p:spPr>
          <a:xfrm>
            <a:off x="5952744" y="1032606"/>
            <a:ext cx="3877056" cy="357985"/>
          </a:xfrm>
        </p:spPr>
        <p:txBody>
          <a:bodyPr anchor="t" anchorCtr="0">
            <a:normAutofit/>
          </a:bodyPr>
          <a:lstStyle>
            <a:lvl1pPr marL="171450" indent="-171450">
              <a:lnSpc>
                <a:spcPct val="100000"/>
              </a:lnSpc>
              <a:spcBef>
                <a:spcPts val="0"/>
              </a:spcBef>
              <a:buFont typeface="Arial" panose="020B0604020202020204" pitchFamily="34" charset="0"/>
              <a:buChar char="•"/>
              <a:defRPr sz="1200" b="0">
                <a:solidFill>
                  <a:schemeClr val="tx1"/>
                </a:solidFill>
              </a:defRPr>
            </a:lvl1pPr>
            <a:lvl2pPr marL="180975" indent="-171450">
              <a:lnSpc>
                <a:spcPct val="100000"/>
              </a:lnSpc>
              <a:spcBef>
                <a:spcPts val="0"/>
              </a:spcBef>
              <a:buFont typeface="Arial" panose="020B0604020202020204" pitchFamily="34" charset="0"/>
              <a:buChar char="•"/>
              <a:defRPr/>
            </a:lvl2pPr>
          </a:lstStyle>
          <a:p>
            <a:r>
              <a:rPr lang="en-US" sz="1200" dirty="0">
                <a:solidFill>
                  <a:schemeClr val="tx1"/>
                </a:solidFill>
              </a:rPr>
              <a:t>Text here</a:t>
            </a:r>
            <a:endParaRPr lang="en-US" dirty="0">
              <a:solidFill>
                <a:schemeClr val="tx1"/>
              </a:solidFill>
            </a:endParaRPr>
          </a:p>
        </p:txBody>
      </p:sp>
      <p:sp>
        <p:nvSpPr>
          <p:cNvPr id="62" name="sub_section5">
            <a:extLst>
              <a:ext uri="{FF2B5EF4-FFF2-40B4-BE49-F238E27FC236}">
                <a16:creationId xmlns:a16="http://schemas.microsoft.com/office/drawing/2014/main" xmlns="" id="{769A686A-2608-43DB-8DF3-00727C55375F}"/>
              </a:ext>
            </a:extLst>
          </p:cNvPr>
          <p:cNvSpPr>
            <a:spLocks noGrp="1"/>
          </p:cNvSpPr>
          <p:nvPr>
            <p:ph type="body" sz="quarter" idx="31" hasCustomPrompt="1"/>
          </p:nvPr>
        </p:nvSpPr>
        <p:spPr>
          <a:xfrm>
            <a:off x="5952744" y="5818568"/>
            <a:ext cx="3877056" cy="363480"/>
          </a:xfrm>
        </p:spPr>
        <p:txBody>
          <a:bodyPr anchor="t" anchorCtr="0">
            <a:normAutofit/>
          </a:bodyPr>
          <a:lstStyle>
            <a:lvl1pPr marL="171450" indent="-171450">
              <a:lnSpc>
                <a:spcPct val="100000"/>
              </a:lnSpc>
              <a:spcBef>
                <a:spcPts val="0"/>
              </a:spcBef>
              <a:buFont typeface="Arial" panose="020B0604020202020204" pitchFamily="34" charset="0"/>
              <a:buChar char="•"/>
              <a:defRPr sz="1200" b="0">
                <a:solidFill>
                  <a:schemeClr val="tx1"/>
                </a:solidFill>
              </a:defRPr>
            </a:lvl1pPr>
            <a:lvl2pPr>
              <a:defRPr/>
            </a:lvl2pPr>
          </a:lstStyle>
          <a:p>
            <a:r>
              <a:rPr lang="en-US" sz="1200" dirty="0">
                <a:solidFill>
                  <a:schemeClr val="tx1"/>
                </a:solidFill>
              </a:rPr>
              <a:t>Text here</a:t>
            </a:r>
            <a:endParaRPr lang="en-US" dirty="0">
              <a:solidFill>
                <a:schemeClr val="tx1"/>
              </a:solidFill>
            </a:endParaRPr>
          </a:p>
        </p:txBody>
      </p:sp>
      <p:sp>
        <p:nvSpPr>
          <p:cNvPr id="63" name="sub_section2">
            <a:extLst>
              <a:ext uri="{FF2B5EF4-FFF2-40B4-BE49-F238E27FC236}">
                <a16:creationId xmlns:a16="http://schemas.microsoft.com/office/drawing/2014/main" xmlns="" id="{5BE59E0A-14ED-47D7-98C1-6A9B582A2DB7}"/>
              </a:ext>
            </a:extLst>
          </p:cNvPr>
          <p:cNvSpPr>
            <a:spLocks noGrp="1"/>
          </p:cNvSpPr>
          <p:nvPr>
            <p:ph type="body" sz="quarter" idx="32" hasCustomPrompt="1"/>
          </p:nvPr>
        </p:nvSpPr>
        <p:spPr>
          <a:xfrm>
            <a:off x="5952744" y="2242472"/>
            <a:ext cx="3877056" cy="345983"/>
          </a:xfrm>
        </p:spPr>
        <p:txBody>
          <a:bodyPr anchor="t" anchorCtr="0">
            <a:normAutofit/>
          </a:bodyPr>
          <a:lstStyle>
            <a:lvl1pPr marL="171450" indent="-171450">
              <a:lnSpc>
                <a:spcPct val="100000"/>
              </a:lnSpc>
              <a:spcBef>
                <a:spcPts val="0"/>
              </a:spcBef>
              <a:buFont typeface="Arial" panose="020B0604020202020204" pitchFamily="34" charset="0"/>
              <a:buChar char="•"/>
              <a:defRPr sz="1200" b="0">
                <a:solidFill>
                  <a:schemeClr val="tx1"/>
                </a:solidFill>
              </a:defRPr>
            </a:lvl1pPr>
            <a:lvl2pPr marL="180975" indent="-171450">
              <a:lnSpc>
                <a:spcPct val="100000"/>
              </a:lnSpc>
              <a:spcBef>
                <a:spcPts val="0"/>
              </a:spcBef>
              <a:buFont typeface="Arial" panose="020B0604020202020204" pitchFamily="34" charset="0"/>
              <a:buChar char="•"/>
              <a:defRPr/>
            </a:lvl2pPr>
          </a:lstStyle>
          <a:p>
            <a:r>
              <a:rPr lang="en-US" sz="1200" dirty="0">
                <a:solidFill>
                  <a:schemeClr val="tx1"/>
                </a:solidFill>
              </a:rPr>
              <a:t>Text here</a:t>
            </a:r>
            <a:endParaRPr lang="en-US" dirty="0">
              <a:solidFill>
                <a:schemeClr val="tx1"/>
              </a:solidFill>
            </a:endParaRPr>
          </a:p>
        </p:txBody>
      </p:sp>
      <p:sp>
        <p:nvSpPr>
          <p:cNvPr id="64" name="sub_section3">
            <a:extLst>
              <a:ext uri="{FF2B5EF4-FFF2-40B4-BE49-F238E27FC236}">
                <a16:creationId xmlns:a16="http://schemas.microsoft.com/office/drawing/2014/main" xmlns="" id="{9C8C72D8-1F82-4517-A6F8-7FE50C2FDD24}"/>
              </a:ext>
            </a:extLst>
          </p:cNvPr>
          <p:cNvSpPr>
            <a:spLocks noGrp="1"/>
          </p:cNvSpPr>
          <p:nvPr>
            <p:ph type="body" sz="quarter" idx="33" hasCustomPrompt="1"/>
          </p:nvPr>
        </p:nvSpPr>
        <p:spPr>
          <a:xfrm>
            <a:off x="5952744" y="3415968"/>
            <a:ext cx="3877056" cy="370352"/>
          </a:xfrm>
        </p:spPr>
        <p:txBody>
          <a:bodyPr anchor="t" anchorCtr="0">
            <a:normAutofit/>
          </a:bodyPr>
          <a:lstStyle>
            <a:lvl1pPr marL="171450" indent="-171450">
              <a:lnSpc>
                <a:spcPct val="100000"/>
              </a:lnSpc>
              <a:spcBef>
                <a:spcPts val="0"/>
              </a:spcBef>
              <a:buFont typeface="Arial" panose="020B0604020202020204" pitchFamily="34" charset="0"/>
              <a:buChar char="•"/>
              <a:defRPr sz="1200" b="0">
                <a:solidFill>
                  <a:schemeClr val="tx1"/>
                </a:solidFill>
              </a:defRPr>
            </a:lvl1pPr>
            <a:lvl2pPr marL="180975" indent="-171450">
              <a:spcBef>
                <a:spcPts val="0"/>
              </a:spcBef>
              <a:buFont typeface="Arial" panose="020B0604020202020204" pitchFamily="34" charset="0"/>
              <a:buChar char="•"/>
              <a:defRPr/>
            </a:lvl2pPr>
          </a:lstStyle>
          <a:p>
            <a:r>
              <a:rPr lang="en-US" sz="1200" dirty="0">
                <a:solidFill>
                  <a:schemeClr val="tx1"/>
                </a:solidFill>
              </a:rPr>
              <a:t>Text here</a:t>
            </a:r>
            <a:endParaRPr lang="en-US" dirty="0">
              <a:solidFill>
                <a:schemeClr val="tx1"/>
              </a:solidFill>
            </a:endParaRPr>
          </a:p>
        </p:txBody>
      </p:sp>
      <p:sp>
        <p:nvSpPr>
          <p:cNvPr id="65" name="sub_section4">
            <a:extLst>
              <a:ext uri="{FF2B5EF4-FFF2-40B4-BE49-F238E27FC236}">
                <a16:creationId xmlns:a16="http://schemas.microsoft.com/office/drawing/2014/main" xmlns="" id="{297D4BB5-45A1-4171-8C61-1A993FCADF11}"/>
              </a:ext>
            </a:extLst>
          </p:cNvPr>
          <p:cNvSpPr>
            <a:spLocks noGrp="1"/>
          </p:cNvSpPr>
          <p:nvPr>
            <p:ph type="body" sz="quarter" idx="34" hasCustomPrompt="1"/>
          </p:nvPr>
        </p:nvSpPr>
        <p:spPr>
          <a:xfrm>
            <a:off x="5952744" y="4617268"/>
            <a:ext cx="3877056" cy="366915"/>
          </a:xfrm>
        </p:spPr>
        <p:txBody>
          <a:bodyPr anchor="t" anchorCtr="0">
            <a:normAutofit/>
          </a:bodyPr>
          <a:lstStyle>
            <a:lvl1pPr marL="171450" indent="-171450">
              <a:lnSpc>
                <a:spcPct val="100000"/>
              </a:lnSpc>
              <a:spcBef>
                <a:spcPts val="0"/>
              </a:spcBef>
              <a:buFont typeface="Arial" panose="020B0604020202020204" pitchFamily="34" charset="0"/>
              <a:buChar char="•"/>
              <a:defRPr sz="1200" b="0">
                <a:solidFill>
                  <a:schemeClr val="tx1"/>
                </a:solidFill>
              </a:defRPr>
            </a:lvl1pPr>
            <a:lvl2pPr>
              <a:defRPr/>
            </a:lvl2pPr>
          </a:lstStyle>
          <a:p>
            <a:r>
              <a:rPr lang="en-US" dirty="0">
                <a:solidFill>
                  <a:schemeClr val="tx1"/>
                </a:solidFill>
              </a:rPr>
              <a:t>Text here</a:t>
            </a:r>
          </a:p>
        </p:txBody>
      </p:sp>
    </p:spTree>
    <p:extLst>
      <p:ext uri="{BB962C8B-B14F-4D97-AF65-F5344CB8AC3E}">
        <p14:creationId xmlns:p14="http://schemas.microsoft.com/office/powerpoint/2010/main" xmlns="" val="359559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post_agenda_4">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26E0A3AD-7B49-411D-A8EB-3F76BE967020}"/>
              </a:ext>
            </a:extLst>
          </p:cNvPr>
          <p:cNvSpPr>
            <a:spLocks noGrp="1"/>
          </p:cNvSpPr>
          <p:nvPr>
            <p:ph type="body" sz="quarter" idx="20"/>
          </p:nvPr>
        </p:nvSpPr>
        <p:spPr>
          <a:xfrm>
            <a:off x="4422775" y="1008935"/>
            <a:ext cx="5776913" cy="1190625"/>
          </a:xfrm>
        </p:spPr>
        <p:txBody>
          <a:body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ack_box_title"/>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sp>
        <p:nvSpPr>
          <p:cNvPr id="28" name="presentation_title"/>
          <p:cNvSpPr>
            <a:spLocks noGrp="1"/>
          </p:cNvSpPr>
          <p:nvPr>
            <p:ph type="body" sz="quarter" idx="14"/>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a:t>Edit Master text styles</a:t>
            </a: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36" name="section1">
            <a:extLst>
              <a:ext uri="{FF2B5EF4-FFF2-40B4-BE49-F238E27FC236}">
                <a16:creationId xmlns:a16="http://schemas.microsoft.com/office/drawing/2014/main" xmlns="" id="{9B1B7B7C-7ACD-4D72-9E40-A727389194DB}"/>
              </a:ext>
            </a:extLst>
          </p:cNvPr>
          <p:cNvSpPr>
            <a:spLocks noGrp="1"/>
          </p:cNvSpPr>
          <p:nvPr>
            <p:ph type="body" sz="quarter" idx="15" hasCustomPrompt="1"/>
          </p:nvPr>
        </p:nvSpPr>
        <p:spPr>
          <a:xfrm>
            <a:off x="5949693" y="1122271"/>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A</a:t>
            </a:r>
          </a:p>
        </p:txBody>
      </p:sp>
      <p:sp>
        <p:nvSpPr>
          <p:cNvPr id="38" name="section2">
            <a:extLst>
              <a:ext uri="{FF2B5EF4-FFF2-40B4-BE49-F238E27FC236}">
                <a16:creationId xmlns:a16="http://schemas.microsoft.com/office/drawing/2014/main" xmlns="" id="{84F927FD-9AB1-45FC-A525-C9267EF86E0A}"/>
              </a:ext>
            </a:extLst>
          </p:cNvPr>
          <p:cNvSpPr>
            <a:spLocks noGrp="1"/>
          </p:cNvSpPr>
          <p:nvPr>
            <p:ph type="body" sz="quarter" idx="17" hasCustomPrompt="1"/>
          </p:nvPr>
        </p:nvSpPr>
        <p:spPr>
          <a:xfrm>
            <a:off x="5949693" y="2323572"/>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B</a:t>
            </a:r>
          </a:p>
        </p:txBody>
      </p:sp>
      <p:sp>
        <p:nvSpPr>
          <p:cNvPr id="39" name="section3">
            <a:extLst>
              <a:ext uri="{FF2B5EF4-FFF2-40B4-BE49-F238E27FC236}">
                <a16:creationId xmlns:a16="http://schemas.microsoft.com/office/drawing/2014/main" xmlns="" id="{505AF1E6-0326-4359-90F9-4E62B7FBD154}"/>
              </a:ext>
            </a:extLst>
          </p:cNvPr>
          <p:cNvSpPr>
            <a:spLocks noGrp="1"/>
          </p:cNvSpPr>
          <p:nvPr>
            <p:ph type="body" sz="quarter" idx="18" hasCustomPrompt="1"/>
          </p:nvPr>
        </p:nvSpPr>
        <p:spPr>
          <a:xfrm>
            <a:off x="5949693" y="3524873"/>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C</a:t>
            </a:r>
          </a:p>
        </p:txBody>
      </p:sp>
      <p:sp>
        <p:nvSpPr>
          <p:cNvPr id="40" name="section4">
            <a:extLst>
              <a:ext uri="{FF2B5EF4-FFF2-40B4-BE49-F238E27FC236}">
                <a16:creationId xmlns:a16="http://schemas.microsoft.com/office/drawing/2014/main" xmlns="" id="{AAEC7567-C14A-442F-9D07-312EB1ECF408}"/>
              </a:ext>
            </a:extLst>
          </p:cNvPr>
          <p:cNvSpPr>
            <a:spLocks noGrp="1"/>
          </p:cNvSpPr>
          <p:nvPr>
            <p:ph type="body" sz="quarter" idx="19" hasCustomPrompt="1"/>
          </p:nvPr>
        </p:nvSpPr>
        <p:spPr>
          <a:xfrm>
            <a:off x="5949693" y="4726174"/>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D</a:t>
            </a:r>
          </a:p>
        </p:txBody>
      </p:sp>
      <p:sp>
        <p:nvSpPr>
          <p:cNvPr id="42" name="Text Placeholder 4">
            <a:extLst>
              <a:ext uri="{FF2B5EF4-FFF2-40B4-BE49-F238E27FC236}">
                <a16:creationId xmlns:a16="http://schemas.microsoft.com/office/drawing/2014/main" xmlns="" id="{4D14A3C6-E896-454A-8B29-A20769455CC5}"/>
              </a:ext>
            </a:extLst>
          </p:cNvPr>
          <p:cNvSpPr>
            <a:spLocks noGrp="1"/>
          </p:cNvSpPr>
          <p:nvPr>
            <p:ph type="body" sz="quarter" idx="22"/>
          </p:nvPr>
        </p:nvSpPr>
        <p:spPr>
          <a:xfrm>
            <a:off x="4422775" y="2218801"/>
            <a:ext cx="5776913" cy="1190625"/>
          </a:xfrm>
        </p:spPr>
        <p:txBody>
          <a:bodyPr/>
          <a:lstStyle/>
          <a:p>
            <a:pPr lvl="0"/>
            <a:endParaRPr lang="en-US" dirty="0"/>
          </a:p>
        </p:txBody>
      </p:sp>
      <p:sp>
        <p:nvSpPr>
          <p:cNvPr id="43" name="Text Placeholder 4">
            <a:extLst>
              <a:ext uri="{FF2B5EF4-FFF2-40B4-BE49-F238E27FC236}">
                <a16:creationId xmlns:a16="http://schemas.microsoft.com/office/drawing/2014/main" xmlns="" id="{E7A01DE5-5F2D-47AD-9D09-876377BE60A4}"/>
              </a:ext>
            </a:extLst>
          </p:cNvPr>
          <p:cNvSpPr>
            <a:spLocks noGrp="1"/>
          </p:cNvSpPr>
          <p:nvPr>
            <p:ph type="body" sz="quarter" idx="23"/>
          </p:nvPr>
        </p:nvSpPr>
        <p:spPr>
          <a:xfrm>
            <a:off x="4422775" y="3428667"/>
            <a:ext cx="5776913" cy="1190625"/>
          </a:xfrm>
        </p:spPr>
        <p:txBody>
          <a:bodyPr/>
          <a:lstStyle/>
          <a:p>
            <a:pPr lvl="0"/>
            <a:endParaRPr lang="en-US" dirty="0"/>
          </a:p>
        </p:txBody>
      </p:sp>
      <p:sp>
        <p:nvSpPr>
          <p:cNvPr id="44" name="Text Placeholder 4">
            <a:extLst>
              <a:ext uri="{FF2B5EF4-FFF2-40B4-BE49-F238E27FC236}">
                <a16:creationId xmlns:a16="http://schemas.microsoft.com/office/drawing/2014/main" xmlns="" id="{B8C2FD2C-5174-4497-81D9-9BEF7726D8C5}"/>
              </a:ext>
            </a:extLst>
          </p:cNvPr>
          <p:cNvSpPr>
            <a:spLocks noGrp="1"/>
          </p:cNvSpPr>
          <p:nvPr>
            <p:ph type="body" sz="quarter" idx="24"/>
          </p:nvPr>
        </p:nvSpPr>
        <p:spPr>
          <a:xfrm>
            <a:off x="4422775" y="4638533"/>
            <a:ext cx="5776913" cy="1190625"/>
          </a:xfrm>
        </p:spPr>
        <p:txBody>
          <a:bodyPr/>
          <a:lstStyle/>
          <a:p>
            <a:pPr lvl="0"/>
            <a:endParaRPr lang="en-US" dirty="0"/>
          </a:p>
        </p:txBody>
      </p:sp>
      <p:sp>
        <p:nvSpPr>
          <p:cNvPr id="50" name="Text Placeholder 49">
            <a:extLst>
              <a:ext uri="{FF2B5EF4-FFF2-40B4-BE49-F238E27FC236}">
                <a16:creationId xmlns:a16="http://schemas.microsoft.com/office/drawing/2014/main" xmlns="" id="{C2E6BA49-D4BC-42F0-A425-ADFBF7E1C2B6}"/>
              </a:ext>
            </a:extLst>
          </p:cNvPr>
          <p:cNvSpPr>
            <a:spLocks noGrp="1"/>
          </p:cNvSpPr>
          <p:nvPr>
            <p:ph type="body" sz="quarter" idx="25" hasCustomPrompt="1"/>
          </p:nvPr>
        </p:nvSpPr>
        <p:spPr>
          <a:xfrm>
            <a:off x="4852478" y="1234815"/>
            <a:ext cx="667512" cy="768096"/>
          </a:xfrm>
        </p:spPr>
        <p:txBody>
          <a:bodyPr/>
          <a:lstStyle>
            <a:lvl1pPr>
              <a:defRPr>
                <a:solidFill>
                  <a:schemeClr val="tx1"/>
                </a:solidFill>
              </a:defRPr>
            </a:lvl1pPr>
          </a:lstStyle>
          <a:p>
            <a:pPr lvl="0"/>
            <a:r>
              <a:rPr lang="en-US" dirty="0"/>
              <a:t>PIC</a:t>
            </a:r>
          </a:p>
        </p:txBody>
      </p:sp>
      <p:sp>
        <p:nvSpPr>
          <p:cNvPr id="52" name="Text Placeholder 49">
            <a:extLst>
              <a:ext uri="{FF2B5EF4-FFF2-40B4-BE49-F238E27FC236}">
                <a16:creationId xmlns:a16="http://schemas.microsoft.com/office/drawing/2014/main" xmlns="" id="{D9057826-86E8-4C7D-85B9-4D7F001D1B3F}"/>
              </a:ext>
            </a:extLst>
          </p:cNvPr>
          <p:cNvSpPr>
            <a:spLocks noGrp="1"/>
          </p:cNvSpPr>
          <p:nvPr>
            <p:ph type="body" sz="quarter" idx="27" hasCustomPrompt="1"/>
          </p:nvPr>
        </p:nvSpPr>
        <p:spPr>
          <a:xfrm>
            <a:off x="4852478" y="2434965"/>
            <a:ext cx="667512" cy="768096"/>
          </a:xfrm>
        </p:spPr>
        <p:txBody>
          <a:bodyPr/>
          <a:lstStyle>
            <a:lvl1pPr>
              <a:defRPr>
                <a:solidFill>
                  <a:schemeClr val="tx1"/>
                </a:solidFill>
              </a:defRPr>
            </a:lvl1pPr>
          </a:lstStyle>
          <a:p>
            <a:pPr lvl="0"/>
            <a:r>
              <a:rPr lang="en-US" dirty="0"/>
              <a:t>PIC</a:t>
            </a:r>
          </a:p>
        </p:txBody>
      </p:sp>
      <p:sp>
        <p:nvSpPr>
          <p:cNvPr id="53" name="Text Placeholder 49">
            <a:extLst>
              <a:ext uri="{FF2B5EF4-FFF2-40B4-BE49-F238E27FC236}">
                <a16:creationId xmlns:a16="http://schemas.microsoft.com/office/drawing/2014/main" xmlns="" id="{E8971C21-367D-4D79-9819-4A0780A3F471}"/>
              </a:ext>
            </a:extLst>
          </p:cNvPr>
          <p:cNvSpPr>
            <a:spLocks noGrp="1"/>
          </p:cNvSpPr>
          <p:nvPr>
            <p:ph type="body" sz="quarter" idx="28" hasCustomPrompt="1"/>
          </p:nvPr>
        </p:nvSpPr>
        <p:spPr>
          <a:xfrm>
            <a:off x="4852478" y="3635115"/>
            <a:ext cx="667512" cy="768096"/>
          </a:xfrm>
        </p:spPr>
        <p:txBody>
          <a:bodyPr/>
          <a:lstStyle>
            <a:lvl1pPr>
              <a:defRPr>
                <a:solidFill>
                  <a:schemeClr val="tx1"/>
                </a:solidFill>
              </a:defRPr>
            </a:lvl1pPr>
          </a:lstStyle>
          <a:p>
            <a:pPr lvl="0"/>
            <a:r>
              <a:rPr lang="en-US" dirty="0"/>
              <a:t>PIC</a:t>
            </a:r>
          </a:p>
        </p:txBody>
      </p:sp>
      <p:sp>
        <p:nvSpPr>
          <p:cNvPr id="54" name="Text Placeholder 49">
            <a:extLst>
              <a:ext uri="{FF2B5EF4-FFF2-40B4-BE49-F238E27FC236}">
                <a16:creationId xmlns:a16="http://schemas.microsoft.com/office/drawing/2014/main" xmlns="" id="{838DEC21-BD0E-457A-94DF-E08264F75342}"/>
              </a:ext>
            </a:extLst>
          </p:cNvPr>
          <p:cNvSpPr>
            <a:spLocks noGrp="1"/>
          </p:cNvSpPr>
          <p:nvPr>
            <p:ph type="body" sz="quarter" idx="29" hasCustomPrompt="1"/>
          </p:nvPr>
        </p:nvSpPr>
        <p:spPr>
          <a:xfrm>
            <a:off x="4852478" y="4835265"/>
            <a:ext cx="667512" cy="768096"/>
          </a:xfrm>
        </p:spPr>
        <p:txBody>
          <a:bodyPr/>
          <a:lstStyle>
            <a:lvl1pPr>
              <a:defRPr>
                <a:solidFill>
                  <a:schemeClr val="tx1"/>
                </a:solidFill>
              </a:defRPr>
            </a:lvl1pPr>
          </a:lstStyle>
          <a:p>
            <a:pPr lvl="0"/>
            <a:r>
              <a:rPr lang="en-US" dirty="0"/>
              <a:t>PIC</a:t>
            </a:r>
          </a:p>
        </p:txBody>
      </p:sp>
      <p:sp>
        <p:nvSpPr>
          <p:cNvPr id="55" name="sub_section1">
            <a:extLst>
              <a:ext uri="{FF2B5EF4-FFF2-40B4-BE49-F238E27FC236}">
                <a16:creationId xmlns:a16="http://schemas.microsoft.com/office/drawing/2014/main" xmlns="" id="{8F4DF6E2-5E04-4CB6-87C3-B9DF596497E2}"/>
              </a:ext>
            </a:extLst>
          </p:cNvPr>
          <p:cNvSpPr>
            <a:spLocks noGrp="1"/>
          </p:cNvSpPr>
          <p:nvPr>
            <p:ph type="body" sz="quarter" idx="30"/>
          </p:nvPr>
        </p:nvSpPr>
        <p:spPr>
          <a:xfrm>
            <a:off x="5952744" y="1588809"/>
            <a:ext cx="3877056" cy="392624"/>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a:lnSpc>
                <a:spcPct val="100000"/>
              </a:lnSpc>
              <a:spcBef>
                <a:spcPts val="0"/>
              </a:spcBef>
              <a:defRPr/>
            </a:lvl2pPr>
          </a:lstStyle>
          <a:p>
            <a:endParaRPr lang="en-US" dirty="0">
              <a:solidFill>
                <a:schemeClr val="tx1"/>
              </a:solidFill>
            </a:endParaRPr>
          </a:p>
          <a:p>
            <a:pPr lvl="1"/>
            <a:r>
              <a:rPr lang="en-US" sz="1200" dirty="0"/>
              <a:t>• By Demographic</a:t>
            </a:r>
            <a:br>
              <a:rPr lang="en-US" sz="1200" dirty="0"/>
            </a:br>
            <a:r>
              <a:rPr lang="en-US" sz="1200" dirty="0"/>
              <a:t>• Across Benchmark Companies</a:t>
            </a:r>
          </a:p>
        </p:txBody>
      </p:sp>
      <p:sp>
        <p:nvSpPr>
          <p:cNvPr id="56" name="sub_section2">
            <a:extLst>
              <a:ext uri="{FF2B5EF4-FFF2-40B4-BE49-F238E27FC236}">
                <a16:creationId xmlns:a16="http://schemas.microsoft.com/office/drawing/2014/main" xmlns="" id="{23CF6F4F-5F3C-48FD-8E35-66134ABBD473}"/>
              </a:ext>
            </a:extLst>
          </p:cNvPr>
          <p:cNvSpPr>
            <a:spLocks noGrp="1"/>
          </p:cNvSpPr>
          <p:nvPr>
            <p:ph type="body" sz="quarter" idx="32"/>
          </p:nvPr>
        </p:nvSpPr>
        <p:spPr>
          <a:xfrm>
            <a:off x="5952744" y="2796563"/>
            <a:ext cx="3877056" cy="382733"/>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a:lnSpc>
                <a:spcPct val="100000"/>
              </a:lnSpc>
              <a:spcBef>
                <a:spcPts val="0"/>
              </a:spcBef>
              <a:defRPr/>
            </a:lvl2pPr>
          </a:lstStyle>
          <a:p>
            <a:endParaRPr lang="en-US" dirty="0">
              <a:solidFill>
                <a:schemeClr val="tx1"/>
              </a:solidFill>
            </a:endParaRPr>
          </a:p>
          <a:p>
            <a:pPr lvl="1"/>
            <a:r>
              <a:rPr lang="en-US" sz="1200" dirty="0"/>
              <a:t>• By Demographic</a:t>
            </a:r>
            <a:br>
              <a:rPr lang="en-US" sz="1200" dirty="0"/>
            </a:br>
            <a:r>
              <a:rPr lang="en-US" sz="1200" dirty="0"/>
              <a:t>• Across Benchmark Companies</a:t>
            </a:r>
          </a:p>
        </p:txBody>
      </p:sp>
      <p:sp>
        <p:nvSpPr>
          <p:cNvPr id="57" name="sub_section3">
            <a:extLst>
              <a:ext uri="{FF2B5EF4-FFF2-40B4-BE49-F238E27FC236}">
                <a16:creationId xmlns:a16="http://schemas.microsoft.com/office/drawing/2014/main" xmlns="" id="{72079CA5-C9A8-4E16-B91C-C87CF243DA0E}"/>
              </a:ext>
            </a:extLst>
          </p:cNvPr>
          <p:cNvSpPr>
            <a:spLocks noGrp="1"/>
          </p:cNvSpPr>
          <p:nvPr>
            <p:ph type="body" sz="quarter" idx="33"/>
          </p:nvPr>
        </p:nvSpPr>
        <p:spPr>
          <a:xfrm>
            <a:off x="5952744" y="3997865"/>
            <a:ext cx="3877056" cy="379296"/>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a:lnSpc>
                <a:spcPct val="100000"/>
              </a:lnSpc>
              <a:spcBef>
                <a:spcPts val="0"/>
              </a:spcBef>
              <a:defRPr/>
            </a:lvl2pPr>
          </a:lstStyle>
          <a:p>
            <a:endParaRPr lang="en-US" dirty="0">
              <a:solidFill>
                <a:schemeClr val="tx1"/>
              </a:solidFill>
            </a:endParaRPr>
          </a:p>
          <a:p>
            <a:pPr lvl="1"/>
            <a:r>
              <a:rPr lang="en-US" sz="1200" dirty="0"/>
              <a:t>• By Demographic</a:t>
            </a:r>
            <a:br>
              <a:rPr lang="en-US" sz="1200" dirty="0"/>
            </a:br>
            <a:r>
              <a:rPr lang="en-US" sz="1200" dirty="0"/>
              <a:t>• Across Benchmark Companies</a:t>
            </a:r>
          </a:p>
        </p:txBody>
      </p:sp>
      <p:sp>
        <p:nvSpPr>
          <p:cNvPr id="58" name="sub_section4">
            <a:extLst>
              <a:ext uri="{FF2B5EF4-FFF2-40B4-BE49-F238E27FC236}">
                <a16:creationId xmlns:a16="http://schemas.microsoft.com/office/drawing/2014/main" xmlns="" id="{6AA537AA-6CAB-47DC-BAFE-C64EAC12D1FD}"/>
              </a:ext>
            </a:extLst>
          </p:cNvPr>
          <p:cNvSpPr>
            <a:spLocks noGrp="1"/>
          </p:cNvSpPr>
          <p:nvPr>
            <p:ph type="body" sz="quarter" idx="34"/>
          </p:nvPr>
        </p:nvSpPr>
        <p:spPr>
          <a:xfrm>
            <a:off x="5952744" y="5199165"/>
            <a:ext cx="3877056" cy="375859"/>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a:lnSpc>
                <a:spcPct val="100000"/>
              </a:lnSpc>
              <a:spcBef>
                <a:spcPts val="0"/>
              </a:spcBef>
              <a:defRPr/>
            </a:lvl2pPr>
          </a:lstStyle>
          <a:p>
            <a:endParaRPr lang="en-US" dirty="0">
              <a:solidFill>
                <a:schemeClr val="tx1"/>
              </a:solidFill>
            </a:endParaRPr>
          </a:p>
          <a:p>
            <a:pPr lvl="1"/>
            <a:r>
              <a:rPr lang="en-US" sz="1200" dirty="0"/>
              <a:t>• By Demographic</a:t>
            </a:r>
            <a:br>
              <a:rPr lang="en-US" sz="1200" dirty="0"/>
            </a:br>
            <a:r>
              <a:rPr lang="en-US" sz="1200" dirty="0"/>
              <a:t>• Across Benchmark Companies</a:t>
            </a:r>
          </a:p>
        </p:txBody>
      </p:sp>
    </p:spTree>
    <p:extLst>
      <p:ext uri="{BB962C8B-B14F-4D97-AF65-F5344CB8AC3E}">
        <p14:creationId xmlns:p14="http://schemas.microsoft.com/office/powerpoint/2010/main" xmlns="" val="289399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post_agenda_3">
    <p:spTree>
      <p:nvGrpSpPr>
        <p:cNvPr id="1" name=""/>
        <p:cNvGrpSpPr/>
        <p:nvPr/>
      </p:nvGrpSpPr>
      <p:grpSpPr>
        <a:xfrm>
          <a:off x="0" y="0"/>
          <a:ext cx="0" cy="0"/>
          <a:chOff x="0" y="0"/>
          <a:chExt cx="0" cy="0"/>
        </a:xfrm>
      </p:grpSpPr>
      <p:sp>
        <p:nvSpPr>
          <p:cNvPr id="44" name="Text Placeholder 4">
            <a:extLst>
              <a:ext uri="{FF2B5EF4-FFF2-40B4-BE49-F238E27FC236}">
                <a16:creationId xmlns:a16="http://schemas.microsoft.com/office/drawing/2014/main" xmlns="" id="{B8C2FD2C-5174-4497-81D9-9BEF7726D8C5}"/>
              </a:ext>
            </a:extLst>
          </p:cNvPr>
          <p:cNvSpPr>
            <a:spLocks noGrp="1"/>
          </p:cNvSpPr>
          <p:nvPr>
            <p:ph type="body" sz="quarter" idx="24"/>
          </p:nvPr>
        </p:nvSpPr>
        <p:spPr>
          <a:xfrm>
            <a:off x="4422775" y="4056636"/>
            <a:ext cx="5776913" cy="1190625"/>
          </a:xfrm>
        </p:spPr>
        <p:txBody>
          <a:bodyPr/>
          <a:lstStyle/>
          <a:p>
            <a:pPr lvl="0"/>
            <a:endParaRPr lang="en-US" dirty="0"/>
          </a:p>
        </p:txBody>
      </p:sp>
      <p:sp>
        <p:nvSpPr>
          <p:cNvPr id="43" name="Text Placeholder 4">
            <a:extLst>
              <a:ext uri="{FF2B5EF4-FFF2-40B4-BE49-F238E27FC236}">
                <a16:creationId xmlns:a16="http://schemas.microsoft.com/office/drawing/2014/main" xmlns="" id="{E7A01DE5-5F2D-47AD-9D09-876377BE60A4}"/>
              </a:ext>
            </a:extLst>
          </p:cNvPr>
          <p:cNvSpPr>
            <a:spLocks noGrp="1"/>
          </p:cNvSpPr>
          <p:nvPr>
            <p:ph type="body" sz="quarter" idx="23"/>
          </p:nvPr>
        </p:nvSpPr>
        <p:spPr>
          <a:xfrm>
            <a:off x="4422775" y="2846770"/>
            <a:ext cx="5776913" cy="1190625"/>
          </a:xfrm>
        </p:spPr>
        <p:txBody>
          <a:bodyPr/>
          <a:lstStyle/>
          <a:p>
            <a:pPr lvl="0"/>
            <a:endParaRPr lang="en-US" dirty="0"/>
          </a:p>
        </p:txBody>
      </p:sp>
      <p:sp>
        <p:nvSpPr>
          <p:cNvPr id="42" name="Text Placeholder 4">
            <a:extLst>
              <a:ext uri="{FF2B5EF4-FFF2-40B4-BE49-F238E27FC236}">
                <a16:creationId xmlns:a16="http://schemas.microsoft.com/office/drawing/2014/main" xmlns="" id="{4D14A3C6-E896-454A-8B29-A20769455CC5}"/>
              </a:ext>
            </a:extLst>
          </p:cNvPr>
          <p:cNvSpPr>
            <a:spLocks noGrp="1"/>
          </p:cNvSpPr>
          <p:nvPr>
            <p:ph type="body" sz="quarter" idx="22"/>
          </p:nvPr>
        </p:nvSpPr>
        <p:spPr>
          <a:xfrm>
            <a:off x="4422775" y="1636904"/>
            <a:ext cx="5776913" cy="1190625"/>
          </a:xfrm>
        </p:spPr>
        <p:txBody>
          <a:body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ack_box_title"/>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sp>
        <p:nvSpPr>
          <p:cNvPr id="28" name="presentation_title"/>
          <p:cNvSpPr>
            <a:spLocks noGrp="1"/>
          </p:cNvSpPr>
          <p:nvPr>
            <p:ph type="body" sz="quarter" idx="14"/>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a:t>Edit Master text styles</a:t>
            </a: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38" name="section1">
            <a:extLst>
              <a:ext uri="{FF2B5EF4-FFF2-40B4-BE49-F238E27FC236}">
                <a16:creationId xmlns:a16="http://schemas.microsoft.com/office/drawing/2014/main" xmlns="" id="{84F927FD-9AB1-45FC-A525-C9267EF86E0A}"/>
              </a:ext>
            </a:extLst>
          </p:cNvPr>
          <p:cNvSpPr>
            <a:spLocks noGrp="1"/>
          </p:cNvSpPr>
          <p:nvPr>
            <p:ph type="body" sz="quarter" idx="17" hasCustomPrompt="1"/>
          </p:nvPr>
        </p:nvSpPr>
        <p:spPr>
          <a:xfrm>
            <a:off x="5949693" y="1741675"/>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B</a:t>
            </a:r>
          </a:p>
        </p:txBody>
      </p:sp>
      <p:sp>
        <p:nvSpPr>
          <p:cNvPr id="39" name="section2">
            <a:extLst>
              <a:ext uri="{FF2B5EF4-FFF2-40B4-BE49-F238E27FC236}">
                <a16:creationId xmlns:a16="http://schemas.microsoft.com/office/drawing/2014/main" xmlns="" id="{505AF1E6-0326-4359-90F9-4E62B7FBD154}"/>
              </a:ext>
            </a:extLst>
          </p:cNvPr>
          <p:cNvSpPr>
            <a:spLocks noGrp="1"/>
          </p:cNvSpPr>
          <p:nvPr>
            <p:ph type="body" sz="quarter" idx="18" hasCustomPrompt="1"/>
          </p:nvPr>
        </p:nvSpPr>
        <p:spPr>
          <a:xfrm>
            <a:off x="5949693" y="2942976"/>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C</a:t>
            </a:r>
          </a:p>
        </p:txBody>
      </p:sp>
      <p:sp>
        <p:nvSpPr>
          <p:cNvPr id="40" name="section3">
            <a:extLst>
              <a:ext uri="{FF2B5EF4-FFF2-40B4-BE49-F238E27FC236}">
                <a16:creationId xmlns:a16="http://schemas.microsoft.com/office/drawing/2014/main" xmlns="" id="{AAEC7567-C14A-442F-9D07-312EB1ECF408}"/>
              </a:ext>
            </a:extLst>
          </p:cNvPr>
          <p:cNvSpPr>
            <a:spLocks noGrp="1"/>
          </p:cNvSpPr>
          <p:nvPr>
            <p:ph type="body" sz="quarter" idx="19" hasCustomPrompt="1"/>
          </p:nvPr>
        </p:nvSpPr>
        <p:spPr>
          <a:xfrm>
            <a:off x="5949693" y="4144277"/>
            <a:ext cx="4249799" cy="599604"/>
          </a:xfrm>
        </p:spPr>
        <p:txBody>
          <a:bodyPr lIns="0" tIns="0" rIns="0" bIns="0" anchor="ctr">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Type D</a:t>
            </a:r>
          </a:p>
        </p:txBody>
      </p:sp>
      <p:sp>
        <p:nvSpPr>
          <p:cNvPr id="45" name="Text Placeholder 49">
            <a:extLst>
              <a:ext uri="{FF2B5EF4-FFF2-40B4-BE49-F238E27FC236}">
                <a16:creationId xmlns:a16="http://schemas.microsoft.com/office/drawing/2014/main" xmlns="" id="{15BF5EB0-62BE-4D1B-8615-E486827B139C}"/>
              </a:ext>
            </a:extLst>
          </p:cNvPr>
          <p:cNvSpPr>
            <a:spLocks noGrp="1"/>
          </p:cNvSpPr>
          <p:nvPr>
            <p:ph type="body" sz="quarter" idx="25" hasCustomPrompt="1"/>
          </p:nvPr>
        </p:nvSpPr>
        <p:spPr>
          <a:xfrm>
            <a:off x="4915138" y="1841744"/>
            <a:ext cx="667512" cy="768096"/>
          </a:xfrm>
        </p:spPr>
        <p:txBody>
          <a:bodyPr/>
          <a:lstStyle>
            <a:lvl1pPr>
              <a:defRPr>
                <a:solidFill>
                  <a:schemeClr val="tx1"/>
                </a:solidFill>
              </a:defRPr>
            </a:lvl1pPr>
          </a:lstStyle>
          <a:p>
            <a:pPr lvl="0"/>
            <a:r>
              <a:rPr lang="en-US" dirty="0"/>
              <a:t>PIC</a:t>
            </a:r>
          </a:p>
        </p:txBody>
      </p:sp>
      <p:sp>
        <p:nvSpPr>
          <p:cNvPr id="46" name="Text Placeholder 49">
            <a:extLst>
              <a:ext uri="{FF2B5EF4-FFF2-40B4-BE49-F238E27FC236}">
                <a16:creationId xmlns:a16="http://schemas.microsoft.com/office/drawing/2014/main" xmlns="" id="{3E7D97F5-E56C-4653-84D8-C67F2051FD86}"/>
              </a:ext>
            </a:extLst>
          </p:cNvPr>
          <p:cNvSpPr>
            <a:spLocks noGrp="1"/>
          </p:cNvSpPr>
          <p:nvPr>
            <p:ph type="body" sz="quarter" idx="27" hasCustomPrompt="1"/>
          </p:nvPr>
        </p:nvSpPr>
        <p:spPr>
          <a:xfrm>
            <a:off x="4915138" y="3041894"/>
            <a:ext cx="667512" cy="768096"/>
          </a:xfrm>
        </p:spPr>
        <p:txBody>
          <a:bodyPr/>
          <a:lstStyle>
            <a:lvl1pPr>
              <a:defRPr>
                <a:solidFill>
                  <a:schemeClr val="tx1"/>
                </a:solidFill>
              </a:defRPr>
            </a:lvl1pPr>
          </a:lstStyle>
          <a:p>
            <a:pPr lvl="0"/>
            <a:r>
              <a:rPr lang="en-US" dirty="0"/>
              <a:t>PIC</a:t>
            </a:r>
          </a:p>
        </p:txBody>
      </p:sp>
      <p:sp>
        <p:nvSpPr>
          <p:cNvPr id="47" name="Text Placeholder 49">
            <a:extLst>
              <a:ext uri="{FF2B5EF4-FFF2-40B4-BE49-F238E27FC236}">
                <a16:creationId xmlns:a16="http://schemas.microsoft.com/office/drawing/2014/main" xmlns="" id="{7010845F-D185-4E0B-BA09-9D1A646ACE87}"/>
              </a:ext>
            </a:extLst>
          </p:cNvPr>
          <p:cNvSpPr>
            <a:spLocks noGrp="1"/>
          </p:cNvSpPr>
          <p:nvPr>
            <p:ph type="body" sz="quarter" idx="28" hasCustomPrompt="1"/>
          </p:nvPr>
        </p:nvSpPr>
        <p:spPr>
          <a:xfrm>
            <a:off x="4915138" y="4242044"/>
            <a:ext cx="667512" cy="768096"/>
          </a:xfrm>
        </p:spPr>
        <p:txBody>
          <a:bodyPr/>
          <a:lstStyle>
            <a:lvl1pPr>
              <a:defRPr>
                <a:solidFill>
                  <a:schemeClr val="tx1"/>
                </a:solidFill>
              </a:defRPr>
            </a:lvl1pPr>
          </a:lstStyle>
          <a:p>
            <a:pPr lvl="0"/>
            <a:r>
              <a:rPr lang="en-US" dirty="0"/>
              <a:t>PIC</a:t>
            </a:r>
          </a:p>
        </p:txBody>
      </p:sp>
      <p:sp>
        <p:nvSpPr>
          <p:cNvPr id="50" name="sub_section1">
            <a:extLst>
              <a:ext uri="{FF2B5EF4-FFF2-40B4-BE49-F238E27FC236}">
                <a16:creationId xmlns:a16="http://schemas.microsoft.com/office/drawing/2014/main" xmlns="" id="{753ADC09-EF07-4D90-A0D2-D5FD231976F4}"/>
              </a:ext>
            </a:extLst>
          </p:cNvPr>
          <p:cNvSpPr>
            <a:spLocks noGrp="1"/>
          </p:cNvSpPr>
          <p:nvPr>
            <p:ph type="body" sz="quarter" idx="32"/>
          </p:nvPr>
        </p:nvSpPr>
        <p:spPr>
          <a:xfrm>
            <a:off x="5952744" y="2169071"/>
            <a:ext cx="3877056" cy="419384"/>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marL="180975" indent="-171450">
              <a:lnSpc>
                <a:spcPct val="100000"/>
              </a:lnSpc>
              <a:buFont typeface="Arial" panose="020B0604020202020204" pitchFamily="34" charset="0"/>
              <a:buChar char="•"/>
              <a:defRPr/>
            </a:lvl2pPr>
          </a:lstStyle>
          <a:p>
            <a:endParaRPr lang="en-US" dirty="0">
              <a:solidFill>
                <a:schemeClr val="tx1"/>
              </a:solidFill>
            </a:endParaRPr>
          </a:p>
          <a:p>
            <a:pPr lvl="1"/>
            <a:r>
              <a:rPr lang="en-US" sz="1200" dirty="0"/>
              <a:t>By Demographic</a:t>
            </a:r>
          </a:p>
          <a:p>
            <a:pPr lvl="1"/>
            <a:r>
              <a:rPr lang="en-US" sz="1200" dirty="0"/>
              <a:t>Across Benchmark Companies</a:t>
            </a:r>
          </a:p>
        </p:txBody>
      </p:sp>
      <p:sp>
        <p:nvSpPr>
          <p:cNvPr id="51" name="sub_section2">
            <a:extLst>
              <a:ext uri="{FF2B5EF4-FFF2-40B4-BE49-F238E27FC236}">
                <a16:creationId xmlns:a16="http://schemas.microsoft.com/office/drawing/2014/main" xmlns="" id="{EE6C9C73-AA38-498F-A89E-6A76EEFA3B4C}"/>
              </a:ext>
            </a:extLst>
          </p:cNvPr>
          <p:cNvSpPr>
            <a:spLocks noGrp="1"/>
          </p:cNvSpPr>
          <p:nvPr>
            <p:ph type="body" sz="quarter" idx="33" hasCustomPrompt="1"/>
          </p:nvPr>
        </p:nvSpPr>
        <p:spPr>
          <a:xfrm>
            <a:off x="5952744" y="3359696"/>
            <a:ext cx="3877056" cy="426624"/>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marL="180975" indent="-171450">
              <a:lnSpc>
                <a:spcPct val="100000"/>
              </a:lnSpc>
              <a:spcBef>
                <a:spcPts val="0"/>
              </a:spcBef>
              <a:buFont typeface="Arial" panose="020B0604020202020204" pitchFamily="34" charset="0"/>
              <a:buChar char="•"/>
              <a:defRPr/>
            </a:lvl2pPr>
          </a:lstStyle>
          <a:p>
            <a:pPr lvl="1"/>
            <a:r>
              <a:rPr lang="en-US" sz="1200" dirty="0"/>
              <a:t>By Demographic</a:t>
            </a:r>
          </a:p>
          <a:p>
            <a:pPr lvl="1"/>
            <a:r>
              <a:rPr lang="en-US" sz="1200" dirty="0"/>
              <a:t>Across Benchmark Companies</a:t>
            </a:r>
          </a:p>
        </p:txBody>
      </p:sp>
      <p:sp>
        <p:nvSpPr>
          <p:cNvPr id="52" name="sub_section3">
            <a:extLst>
              <a:ext uri="{FF2B5EF4-FFF2-40B4-BE49-F238E27FC236}">
                <a16:creationId xmlns:a16="http://schemas.microsoft.com/office/drawing/2014/main" xmlns="" id="{02AE3BEE-ED37-458B-A571-82E1E6329544}"/>
              </a:ext>
            </a:extLst>
          </p:cNvPr>
          <p:cNvSpPr>
            <a:spLocks noGrp="1"/>
          </p:cNvSpPr>
          <p:nvPr>
            <p:ph type="body" sz="quarter" idx="34" hasCustomPrompt="1"/>
          </p:nvPr>
        </p:nvSpPr>
        <p:spPr>
          <a:xfrm>
            <a:off x="5952744" y="4580238"/>
            <a:ext cx="3877056" cy="403946"/>
          </a:xfrm>
        </p:spPr>
        <p:txBody>
          <a:bodyPr anchor="b" anchorCtr="0">
            <a:normAutofit/>
          </a:bodyPr>
          <a:lstStyle>
            <a:lvl1pPr marL="171450" indent="-171450">
              <a:lnSpc>
                <a:spcPct val="100000"/>
              </a:lnSpc>
              <a:buFont typeface="Arial" panose="020B0604020202020204" pitchFamily="34" charset="0"/>
              <a:buChar char="•"/>
              <a:defRPr sz="1200" b="0">
                <a:solidFill>
                  <a:schemeClr val="tx1"/>
                </a:solidFill>
              </a:defRPr>
            </a:lvl1pPr>
            <a:lvl2pPr marL="180975" indent="-171450">
              <a:lnSpc>
                <a:spcPct val="100000"/>
              </a:lnSpc>
              <a:spcBef>
                <a:spcPts val="0"/>
              </a:spcBef>
              <a:buFont typeface="Arial" panose="020B0604020202020204" pitchFamily="34" charset="0"/>
              <a:buChar char="•"/>
              <a:defRPr/>
            </a:lvl2pPr>
          </a:lstStyle>
          <a:p>
            <a:pPr lvl="1"/>
            <a:r>
              <a:rPr lang="en-US" sz="1200" dirty="0"/>
              <a:t>By Demographic</a:t>
            </a:r>
          </a:p>
          <a:p>
            <a:pPr lvl="1"/>
            <a:r>
              <a:rPr lang="en-US" sz="1200" dirty="0"/>
              <a:t>Across Benchmark Companies</a:t>
            </a:r>
          </a:p>
        </p:txBody>
      </p:sp>
    </p:spTree>
    <p:extLst>
      <p:ext uri="{BB962C8B-B14F-4D97-AF65-F5344CB8AC3E}">
        <p14:creationId xmlns:p14="http://schemas.microsoft.com/office/powerpoint/2010/main" xmlns="" val="140535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l_contents_slide">
    <p:spTree>
      <p:nvGrpSpPr>
        <p:cNvPr id="1" name=""/>
        <p:cNvGrpSpPr/>
        <p:nvPr/>
      </p:nvGrpSpPr>
      <p:grpSpPr>
        <a:xfrm>
          <a:off x="0" y="0"/>
          <a:ext cx="0" cy="0"/>
          <a:chOff x="0" y="0"/>
          <a:chExt cx="0" cy="0"/>
        </a:xfrm>
      </p:grpSpPr>
      <p:sp>
        <p:nvSpPr>
          <p:cNvPr id="60" name="Text Placeholder 13">
            <a:extLst>
              <a:ext uri="{FF2B5EF4-FFF2-40B4-BE49-F238E27FC236}">
                <a16:creationId xmlns:a16="http://schemas.microsoft.com/office/drawing/2014/main" xmlns="" id="{56C944F8-B5BF-414D-B7DA-F5D1D70E2783}"/>
              </a:ext>
            </a:extLst>
          </p:cNvPr>
          <p:cNvSpPr>
            <a:spLocks noGrp="1"/>
          </p:cNvSpPr>
          <p:nvPr>
            <p:ph type="body" sz="quarter" idx="61" hasCustomPrompt="1"/>
          </p:nvPr>
        </p:nvSpPr>
        <p:spPr>
          <a:xfrm>
            <a:off x="8358245" y="1279455"/>
            <a:ext cx="782638" cy="466725"/>
          </a:xfrm>
        </p:spPr>
        <p:txBody>
          <a:bodyPr/>
          <a:lstStyle>
            <a:lvl1pPr>
              <a:defRPr/>
            </a:lvl1pPr>
          </a:lstStyle>
          <a:p>
            <a:pPr lvl="0"/>
            <a:r>
              <a:rPr lang="en-US" dirty="0"/>
              <a:t>Flag</a:t>
            </a:r>
          </a:p>
        </p:txBody>
      </p:sp>
      <p:sp>
        <p:nvSpPr>
          <p:cNvPr id="55" name="Text Placeholder 13">
            <a:extLst>
              <a:ext uri="{FF2B5EF4-FFF2-40B4-BE49-F238E27FC236}">
                <a16:creationId xmlns:a16="http://schemas.microsoft.com/office/drawing/2014/main" xmlns="" id="{D5A2D746-23C2-404F-AF1A-25119ECE2146}"/>
              </a:ext>
            </a:extLst>
          </p:cNvPr>
          <p:cNvSpPr>
            <a:spLocks noGrp="1"/>
          </p:cNvSpPr>
          <p:nvPr>
            <p:ph type="body" sz="quarter" idx="56" hasCustomPrompt="1"/>
          </p:nvPr>
        </p:nvSpPr>
        <p:spPr>
          <a:xfrm>
            <a:off x="4260850" y="2341014"/>
            <a:ext cx="782638" cy="466725"/>
          </a:xfrm>
        </p:spPr>
        <p:txBody>
          <a:bodyPr/>
          <a:lstStyle>
            <a:lvl1pPr>
              <a:defRPr/>
            </a:lvl1pPr>
          </a:lstStyle>
          <a:p>
            <a:pPr lvl="0"/>
            <a:r>
              <a:rPr lang="en-US" dirty="0"/>
              <a:t>Flag</a:t>
            </a:r>
          </a:p>
        </p:txBody>
      </p:sp>
      <p:sp>
        <p:nvSpPr>
          <p:cNvPr id="14" name="Text Placeholder 13">
            <a:extLst>
              <a:ext uri="{FF2B5EF4-FFF2-40B4-BE49-F238E27FC236}">
                <a16:creationId xmlns:a16="http://schemas.microsoft.com/office/drawing/2014/main" xmlns="" id="{699B520A-4D11-481F-AB55-666A865B85F6}"/>
              </a:ext>
            </a:extLst>
          </p:cNvPr>
          <p:cNvSpPr>
            <a:spLocks noGrp="1"/>
          </p:cNvSpPr>
          <p:nvPr>
            <p:ph type="body" sz="quarter" idx="55" hasCustomPrompt="1"/>
          </p:nvPr>
        </p:nvSpPr>
        <p:spPr>
          <a:xfrm>
            <a:off x="4260850" y="1257685"/>
            <a:ext cx="782638" cy="466725"/>
          </a:xfrm>
        </p:spPr>
        <p:txBody>
          <a:bodyPr/>
          <a:lstStyle>
            <a:lvl1pPr>
              <a:defRPr/>
            </a:lvl1pPr>
          </a:lstStyle>
          <a:p>
            <a:pPr lvl="0"/>
            <a:r>
              <a:rPr lang="en-US" dirty="0"/>
              <a:t>Flag</a:t>
            </a:r>
          </a:p>
        </p:txBody>
      </p:sp>
      <p:sp>
        <p:nvSpPr>
          <p:cNvPr id="48" name="Text Placeholder 7">
            <a:extLst>
              <a:ext uri="{FF2B5EF4-FFF2-40B4-BE49-F238E27FC236}">
                <a16:creationId xmlns:a16="http://schemas.microsoft.com/office/drawing/2014/main" xmlns="" id="{0F2460ED-2A35-4068-8A59-067E10A8EAAF}"/>
              </a:ext>
            </a:extLst>
          </p:cNvPr>
          <p:cNvSpPr>
            <a:spLocks noGrp="1"/>
          </p:cNvSpPr>
          <p:nvPr>
            <p:ph type="body" sz="quarter" idx="50" hasCustomPrompt="1"/>
          </p:nvPr>
        </p:nvSpPr>
        <p:spPr>
          <a:xfrm>
            <a:off x="3807948" y="960822"/>
            <a:ext cx="3977640" cy="1060450"/>
          </a:xfrm>
        </p:spPr>
        <p:txBody>
          <a:bodyPr/>
          <a:lstStyle>
            <a:lvl1pPr>
              <a:defRPr/>
            </a:lvl1pPr>
          </a:lstStyle>
          <a:p>
            <a:pPr lvl="0"/>
            <a:r>
              <a:rPr lang="en-US" dirty="0"/>
              <a:t>Rectangle</a:t>
            </a:r>
          </a:p>
        </p:txBody>
      </p:sp>
      <p:sp>
        <p:nvSpPr>
          <p:cNvPr id="7" name="Rectangle 6"/>
          <p:cNvSpPr/>
          <p:nvPr userDrawn="1"/>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ack_box_title"/>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Click to edit Master text styles</a:t>
            </a:r>
          </a:p>
        </p:txBody>
      </p:sp>
      <p:cxnSp>
        <p:nvCxnSpPr>
          <p:cNvPr id="10" name="Straight Connector 9"/>
          <p:cNvCxnSpPr/>
          <p:nvPr userDrawn="1"/>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BC4E7B79-51EA-B144-B108-8E73F729289A}" type="slidenum">
              <a:rPr lang="en-US" smtClean="0"/>
              <a:pPr/>
              <a:t>‹#›</a:t>
            </a:fld>
            <a:endParaRPr lang="en-US" dirty="0"/>
          </a:p>
        </p:txBody>
      </p:sp>
      <p:sp>
        <p:nvSpPr>
          <p:cNvPr id="18" name="Rectangle 17"/>
          <p:cNvSpPr/>
          <p:nvPr userDrawn="1"/>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sp>
        <p:nvSpPr>
          <p:cNvPr id="28" name="presentation_title"/>
          <p:cNvSpPr>
            <a:spLocks noGrp="1"/>
          </p:cNvSpPr>
          <p:nvPr>
            <p:ph type="body" sz="quarter" idx="14"/>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Click to edit Master text styles</a:t>
            </a:r>
          </a:p>
        </p:txBody>
      </p:sp>
      <p:pic>
        <p:nvPicPr>
          <p:cNvPr id="13" name="Picture 12"/>
          <p:cNvPicPr>
            <a:picLocks noChangeAspect="1"/>
          </p:cNvPicPr>
          <p:nvPr userDrawn="1"/>
        </p:nvPicPr>
        <p:blipFill>
          <a:blip r:embed="rId2"/>
          <a:stretch>
            <a:fillRect/>
          </a:stretch>
        </p:blipFill>
        <p:spPr>
          <a:xfrm>
            <a:off x="420078" y="5812869"/>
            <a:ext cx="1922254" cy="159273"/>
          </a:xfrm>
          <a:prstGeom prst="rect">
            <a:avLst/>
          </a:prstGeom>
        </p:spPr>
      </p:pic>
      <p:sp>
        <p:nvSpPr>
          <p:cNvPr id="87" name="section1">
            <a:extLst>
              <a:ext uri="{FF2B5EF4-FFF2-40B4-BE49-F238E27FC236}">
                <a16:creationId xmlns:a16="http://schemas.microsoft.com/office/drawing/2014/main" xmlns="" id="{7ACCC8D7-5FFB-47CD-8220-577B24C815A7}"/>
              </a:ext>
            </a:extLst>
          </p:cNvPr>
          <p:cNvSpPr>
            <a:spLocks noGrp="1"/>
          </p:cNvSpPr>
          <p:nvPr>
            <p:ph type="body" sz="quarter" idx="25" hasCustomPrompt="1"/>
          </p:nvPr>
        </p:nvSpPr>
        <p:spPr>
          <a:xfrm>
            <a:off x="5248656" y="1376747"/>
            <a:ext cx="2523744" cy="228600"/>
          </a:xfrm>
        </p:spPr>
        <p:txBody>
          <a:bodyPr anchor="ctr"/>
          <a:lstStyle>
            <a:lvl1pPr>
              <a:defRPr>
                <a:solidFill>
                  <a:schemeClr val="tx1"/>
                </a:solidFill>
              </a:defRPr>
            </a:lvl1pPr>
          </a:lstStyle>
          <a:p>
            <a:pPr lvl="0"/>
            <a:r>
              <a:rPr lang="en-US" dirty="0"/>
              <a:t>COUNTRY</a:t>
            </a:r>
          </a:p>
        </p:txBody>
      </p:sp>
      <p:sp>
        <p:nvSpPr>
          <p:cNvPr id="88" name="section5">
            <a:extLst>
              <a:ext uri="{FF2B5EF4-FFF2-40B4-BE49-F238E27FC236}">
                <a16:creationId xmlns:a16="http://schemas.microsoft.com/office/drawing/2014/main" xmlns="" id="{D29A3C63-9011-46D4-B3AF-C9F433801F37}"/>
              </a:ext>
            </a:extLst>
          </p:cNvPr>
          <p:cNvSpPr>
            <a:spLocks noGrp="1"/>
          </p:cNvSpPr>
          <p:nvPr>
            <p:ph type="body" sz="quarter" idx="26" hasCustomPrompt="1"/>
          </p:nvPr>
        </p:nvSpPr>
        <p:spPr>
          <a:xfrm>
            <a:off x="5248656" y="5710063"/>
            <a:ext cx="2523744" cy="228600"/>
          </a:xfrm>
        </p:spPr>
        <p:txBody>
          <a:bodyPr anchor="ctr"/>
          <a:lstStyle>
            <a:lvl1pPr>
              <a:defRPr>
                <a:solidFill>
                  <a:schemeClr val="tx1"/>
                </a:solidFill>
              </a:defRPr>
            </a:lvl1pPr>
          </a:lstStyle>
          <a:p>
            <a:pPr lvl="0"/>
            <a:r>
              <a:rPr lang="en-US" dirty="0"/>
              <a:t>COUNTRY</a:t>
            </a:r>
          </a:p>
        </p:txBody>
      </p:sp>
      <p:sp>
        <p:nvSpPr>
          <p:cNvPr id="89" name="section2">
            <a:extLst>
              <a:ext uri="{FF2B5EF4-FFF2-40B4-BE49-F238E27FC236}">
                <a16:creationId xmlns:a16="http://schemas.microsoft.com/office/drawing/2014/main" xmlns="" id="{6676CC92-218C-491A-8E45-AB5516D4684A}"/>
              </a:ext>
            </a:extLst>
          </p:cNvPr>
          <p:cNvSpPr>
            <a:spLocks noGrp="1"/>
          </p:cNvSpPr>
          <p:nvPr>
            <p:ph type="body" sz="quarter" idx="27" hasCustomPrompt="1"/>
          </p:nvPr>
        </p:nvSpPr>
        <p:spPr>
          <a:xfrm>
            <a:off x="5248656" y="2460672"/>
            <a:ext cx="2523744" cy="228600"/>
          </a:xfrm>
        </p:spPr>
        <p:txBody>
          <a:bodyPr anchor="ctr"/>
          <a:lstStyle>
            <a:lvl1pPr>
              <a:defRPr>
                <a:solidFill>
                  <a:schemeClr val="tx1"/>
                </a:solidFill>
              </a:defRPr>
            </a:lvl1pPr>
          </a:lstStyle>
          <a:p>
            <a:pPr lvl="0"/>
            <a:r>
              <a:rPr lang="en-US" dirty="0"/>
              <a:t>COUNTRY</a:t>
            </a:r>
          </a:p>
        </p:txBody>
      </p:sp>
      <p:sp>
        <p:nvSpPr>
          <p:cNvPr id="90" name="section3">
            <a:extLst>
              <a:ext uri="{FF2B5EF4-FFF2-40B4-BE49-F238E27FC236}">
                <a16:creationId xmlns:a16="http://schemas.microsoft.com/office/drawing/2014/main" xmlns="" id="{6DDAB760-EBBA-4EC3-BF85-7C528F5480B0}"/>
              </a:ext>
            </a:extLst>
          </p:cNvPr>
          <p:cNvSpPr>
            <a:spLocks noGrp="1"/>
          </p:cNvSpPr>
          <p:nvPr>
            <p:ph type="body" sz="quarter" idx="28" hasCustomPrompt="1"/>
          </p:nvPr>
        </p:nvSpPr>
        <p:spPr>
          <a:xfrm>
            <a:off x="5248656" y="3543803"/>
            <a:ext cx="2523744" cy="228600"/>
          </a:xfrm>
        </p:spPr>
        <p:txBody>
          <a:bodyPr anchor="ctr"/>
          <a:lstStyle>
            <a:lvl1pPr>
              <a:defRPr>
                <a:solidFill>
                  <a:schemeClr val="tx1"/>
                </a:solidFill>
              </a:defRPr>
            </a:lvl1pPr>
          </a:lstStyle>
          <a:p>
            <a:pPr lvl="0"/>
            <a:r>
              <a:rPr lang="en-US" dirty="0"/>
              <a:t>COUNTRY</a:t>
            </a:r>
          </a:p>
        </p:txBody>
      </p:sp>
      <p:sp>
        <p:nvSpPr>
          <p:cNvPr id="91" name="section4">
            <a:extLst>
              <a:ext uri="{FF2B5EF4-FFF2-40B4-BE49-F238E27FC236}">
                <a16:creationId xmlns:a16="http://schemas.microsoft.com/office/drawing/2014/main" xmlns="" id="{DC6132E1-36DC-4253-B2D9-443485AC835C}"/>
              </a:ext>
            </a:extLst>
          </p:cNvPr>
          <p:cNvSpPr>
            <a:spLocks noGrp="1"/>
          </p:cNvSpPr>
          <p:nvPr>
            <p:ph type="body" sz="quarter" idx="29" hasCustomPrompt="1"/>
          </p:nvPr>
        </p:nvSpPr>
        <p:spPr>
          <a:xfrm>
            <a:off x="5248656" y="4626934"/>
            <a:ext cx="2523744" cy="228600"/>
          </a:xfrm>
        </p:spPr>
        <p:txBody>
          <a:bodyPr anchor="ctr"/>
          <a:lstStyle>
            <a:lvl1pPr>
              <a:defRPr>
                <a:solidFill>
                  <a:schemeClr val="tx1"/>
                </a:solidFill>
              </a:defRPr>
            </a:lvl1pPr>
          </a:lstStyle>
          <a:p>
            <a:pPr lvl="0"/>
            <a:r>
              <a:rPr lang="en-US" dirty="0"/>
              <a:t>COUNTRY</a:t>
            </a:r>
          </a:p>
        </p:txBody>
      </p:sp>
      <p:sp>
        <p:nvSpPr>
          <p:cNvPr id="92" name="section6">
            <a:extLst>
              <a:ext uri="{FF2B5EF4-FFF2-40B4-BE49-F238E27FC236}">
                <a16:creationId xmlns:a16="http://schemas.microsoft.com/office/drawing/2014/main" xmlns="" id="{A46BA409-05B1-455A-9891-BFCD3985BFDB}"/>
              </a:ext>
            </a:extLst>
          </p:cNvPr>
          <p:cNvSpPr>
            <a:spLocks noGrp="1"/>
          </p:cNvSpPr>
          <p:nvPr>
            <p:ph type="body" sz="quarter" idx="30" hasCustomPrompt="1"/>
          </p:nvPr>
        </p:nvSpPr>
        <p:spPr>
          <a:xfrm>
            <a:off x="9339953" y="1376747"/>
            <a:ext cx="2523744" cy="228600"/>
          </a:xfrm>
        </p:spPr>
        <p:txBody>
          <a:bodyPr anchor="ctr"/>
          <a:lstStyle>
            <a:lvl1pPr>
              <a:defRPr>
                <a:solidFill>
                  <a:schemeClr val="tx1"/>
                </a:solidFill>
              </a:defRPr>
            </a:lvl1pPr>
          </a:lstStyle>
          <a:p>
            <a:pPr lvl="0"/>
            <a:r>
              <a:rPr lang="en-US" dirty="0"/>
              <a:t>COUNTRY</a:t>
            </a:r>
          </a:p>
        </p:txBody>
      </p:sp>
      <p:sp>
        <p:nvSpPr>
          <p:cNvPr id="93" name="section10">
            <a:extLst>
              <a:ext uri="{FF2B5EF4-FFF2-40B4-BE49-F238E27FC236}">
                <a16:creationId xmlns:a16="http://schemas.microsoft.com/office/drawing/2014/main" xmlns="" id="{59B9013D-2F2B-4337-96D6-CFEB19FF4468}"/>
              </a:ext>
            </a:extLst>
          </p:cNvPr>
          <p:cNvSpPr>
            <a:spLocks noGrp="1"/>
          </p:cNvSpPr>
          <p:nvPr>
            <p:ph type="body" sz="quarter" idx="31" hasCustomPrompt="1"/>
          </p:nvPr>
        </p:nvSpPr>
        <p:spPr>
          <a:xfrm>
            <a:off x="9339953" y="5710063"/>
            <a:ext cx="2523744" cy="228600"/>
          </a:xfrm>
        </p:spPr>
        <p:txBody>
          <a:bodyPr anchor="ctr"/>
          <a:lstStyle>
            <a:lvl1pPr>
              <a:defRPr>
                <a:solidFill>
                  <a:schemeClr val="tx1"/>
                </a:solidFill>
              </a:defRPr>
            </a:lvl1pPr>
          </a:lstStyle>
          <a:p>
            <a:pPr lvl="0"/>
            <a:r>
              <a:rPr lang="en-US" dirty="0"/>
              <a:t>COUNTRY</a:t>
            </a:r>
          </a:p>
        </p:txBody>
      </p:sp>
      <p:sp>
        <p:nvSpPr>
          <p:cNvPr id="94" name="section7">
            <a:extLst>
              <a:ext uri="{FF2B5EF4-FFF2-40B4-BE49-F238E27FC236}">
                <a16:creationId xmlns:a16="http://schemas.microsoft.com/office/drawing/2014/main" xmlns="" id="{F8D4D66A-DFD8-4423-B173-D9E7C37EBDB4}"/>
              </a:ext>
            </a:extLst>
          </p:cNvPr>
          <p:cNvSpPr>
            <a:spLocks noGrp="1"/>
          </p:cNvSpPr>
          <p:nvPr>
            <p:ph type="body" sz="quarter" idx="32" hasCustomPrompt="1"/>
          </p:nvPr>
        </p:nvSpPr>
        <p:spPr>
          <a:xfrm>
            <a:off x="9339953" y="2460672"/>
            <a:ext cx="2523744" cy="228600"/>
          </a:xfrm>
        </p:spPr>
        <p:txBody>
          <a:bodyPr anchor="ctr"/>
          <a:lstStyle>
            <a:lvl1pPr>
              <a:defRPr>
                <a:solidFill>
                  <a:schemeClr val="tx1"/>
                </a:solidFill>
              </a:defRPr>
            </a:lvl1pPr>
          </a:lstStyle>
          <a:p>
            <a:pPr lvl="0"/>
            <a:r>
              <a:rPr lang="en-US" dirty="0"/>
              <a:t>COUNTRY</a:t>
            </a:r>
          </a:p>
        </p:txBody>
      </p:sp>
      <p:sp>
        <p:nvSpPr>
          <p:cNvPr id="95" name="section8">
            <a:extLst>
              <a:ext uri="{FF2B5EF4-FFF2-40B4-BE49-F238E27FC236}">
                <a16:creationId xmlns:a16="http://schemas.microsoft.com/office/drawing/2014/main" xmlns="" id="{9B94D917-F16A-4534-9EA2-AD0158A990DB}"/>
              </a:ext>
            </a:extLst>
          </p:cNvPr>
          <p:cNvSpPr>
            <a:spLocks noGrp="1"/>
          </p:cNvSpPr>
          <p:nvPr>
            <p:ph type="body" sz="quarter" idx="33" hasCustomPrompt="1"/>
          </p:nvPr>
        </p:nvSpPr>
        <p:spPr>
          <a:xfrm>
            <a:off x="9339953" y="3543803"/>
            <a:ext cx="2523744" cy="228600"/>
          </a:xfrm>
        </p:spPr>
        <p:txBody>
          <a:bodyPr anchor="ctr"/>
          <a:lstStyle>
            <a:lvl1pPr>
              <a:defRPr>
                <a:solidFill>
                  <a:schemeClr val="tx1"/>
                </a:solidFill>
              </a:defRPr>
            </a:lvl1pPr>
          </a:lstStyle>
          <a:p>
            <a:pPr lvl="0"/>
            <a:r>
              <a:rPr lang="en-US" dirty="0"/>
              <a:t>COUNTRY</a:t>
            </a:r>
          </a:p>
        </p:txBody>
      </p:sp>
      <p:sp>
        <p:nvSpPr>
          <p:cNvPr id="96" name="section9">
            <a:extLst>
              <a:ext uri="{FF2B5EF4-FFF2-40B4-BE49-F238E27FC236}">
                <a16:creationId xmlns:a16="http://schemas.microsoft.com/office/drawing/2014/main" xmlns="" id="{FB06FA80-2CAB-4ED1-851B-D6A3A0676F9C}"/>
              </a:ext>
            </a:extLst>
          </p:cNvPr>
          <p:cNvSpPr>
            <a:spLocks noGrp="1"/>
          </p:cNvSpPr>
          <p:nvPr>
            <p:ph type="body" sz="quarter" idx="34" hasCustomPrompt="1"/>
          </p:nvPr>
        </p:nvSpPr>
        <p:spPr>
          <a:xfrm>
            <a:off x="9339953" y="4626934"/>
            <a:ext cx="2523744" cy="228600"/>
          </a:xfrm>
        </p:spPr>
        <p:txBody>
          <a:bodyPr anchor="ctr"/>
          <a:lstStyle>
            <a:lvl1pPr>
              <a:defRPr>
                <a:solidFill>
                  <a:schemeClr val="tx1"/>
                </a:solidFill>
              </a:defRPr>
            </a:lvl1pPr>
          </a:lstStyle>
          <a:p>
            <a:pPr lvl="0"/>
            <a:r>
              <a:rPr lang="en-US" dirty="0"/>
              <a:t>COUNTRY</a:t>
            </a:r>
          </a:p>
        </p:txBody>
      </p:sp>
      <p:sp>
        <p:nvSpPr>
          <p:cNvPr id="8" name="Text Placeholder 7">
            <a:extLst>
              <a:ext uri="{FF2B5EF4-FFF2-40B4-BE49-F238E27FC236}">
                <a16:creationId xmlns:a16="http://schemas.microsoft.com/office/drawing/2014/main" xmlns="" id="{1316A1F2-C734-47F0-82C4-2F6DACE12183}"/>
              </a:ext>
            </a:extLst>
          </p:cNvPr>
          <p:cNvSpPr>
            <a:spLocks noGrp="1"/>
          </p:cNvSpPr>
          <p:nvPr>
            <p:ph type="body" sz="quarter" idx="45" hasCustomPrompt="1"/>
          </p:nvPr>
        </p:nvSpPr>
        <p:spPr>
          <a:xfrm>
            <a:off x="7900989" y="960822"/>
            <a:ext cx="3977640" cy="1060450"/>
          </a:xfrm>
        </p:spPr>
        <p:txBody>
          <a:bodyPr/>
          <a:lstStyle>
            <a:lvl1pPr>
              <a:defRPr/>
            </a:lvl1pPr>
          </a:lstStyle>
          <a:p>
            <a:pPr lvl="0"/>
            <a:r>
              <a:rPr lang="en-US" dirty="0"/>
              <a:t>Rectangle</a:t>
            </a:r>
          </a:p>
        </p:txBody>
      </p:sp>
      <p:sp>
        <p:nvSpPr>
          <p:cNvPr id="44" name="Text Placeholder 7">
            <a:extLst>
              <a:ext uri="{FF2B5EF4-FFF2-40B4-BE49-F238E27FC236}">
                <a16:creationId xmlns:a16="http://schemas.microsoft.com/office/drawing/2014/main" xmlns="" id="{5C8AAE18-FAEB-4ACD-AEEA-76026846530E}"/>
              </a:ext>
            </a:extLst>
          </p:cNvPr>
          <p:cNvSpPr>
            <a:spLocks noGrp="1"/>
          </p:cNvSpPr>
          <p:nvPr>
            <p:ph type="body" sz="quarter" idx="46" hasCustomPrompt="1"/>
          </p:nvPr>
        </p:nvSpPr>
        <p:spPr>
          <a:xfrm>
            <a:off x="7900989" y="2044747"/>
            <a:ext cx="3977640" cy="1060450"/>
          </a:xfrm>
        </p:spPr>
        <p:txBody>
          <a:bodyPr/>
          <a:lstStyle>
            <a:lvl1pPr>
              <a:defRPr/>
            </a:lvl1pPr>
          </a:lstStyle>
          <a:p>
            <a:pPr lvl="0"/>
            <a:r>
              <a:rPr lang="en-US" dirty="0"/>
              <a:t>Rectangle</a:t>
            </a:r>
          </a:p>
        </p:txBody>
      </p:sp>
      <p:sp>
        <p:nvSpPr>
          <p:cNvPr id="45" name="Text Placeholder 7">
            <a:extLst>
              <a:ext uri="{FF2B5EF4-FFF2-40B4-BE49-F238E27FC236}">
                <a16:creationId xmlns:a16="http://schemas.microsoft.com/office/drawing/2014/main" xmlns="" id="{7F57E587-69D9-4AF7-B91A-41C2C5683E1A}"/>
              </a:ext>
            </a:extLst>
          </p:cNvPr>
          <p:cNvSpPr>
            <a:spLocks noGrp="1"/>
          </p:cNvSpPr>
          <p:nvPr>
            <p:ph type="body" sz="quarter" idx="47" hasCustomPrompt="1"/>
          </p:nvPr>
        </p:nvSpPr>
        <p:spPr>
          <a:xfrm>
            <a:off x="7900989" y="3127878"/>
            <a:ext cx="3977640" cy="1060450"/>
          </a:xfrm>
        </p:spPr>
        <p:txBody>
          <a:bodyPr/>
          <a:lstStyle>
            <a:lvl1pPr>
              <a:defRPr/>
            </a:lvl1pPr>
          </a:lstStyle>
          <a:p>
            <a:pPr lvl="0"/>
            <a:r>
              <a:rPr lang="en-US" dirty="0"/>
              <a:t>Rectangle</a:t>
            </a:r>
          </a:p>
        </p:txBody>
      </p:sp>
      <p:sp>
        <p:nvSpPr>
          <p:cNvPr id="46" name="Text Placeholder 7">
            <a:extLst>
              <a:ext uri="{FF2B5EF4-FFF2-40B4-BE49-F238E27FC236}">
                <a16:creationId xmlns:a16="http://schemas.microsoft.com/office/drawing/2014/main" xmlns="" id="{4B3C3B54-C8BA-4B31-AC22-D7DB94C333CF}"/>
              </a:ext>
            </a:extLst>
          </p:cNvPr>
          <p:cNvSpPr>
            <a:spLocks noGrp="1"/>
          </p:cNvSpPr>
          <p:nvPr>
            <p:ph type="body" sz="quarter" idx="48" hasCustomPrompt="1"/>
          </p:nvPr>
        </p:nvSpPr>
        <p:spPr>
          <a:xfrm>
            <a:off x="7900989" y="4211009"/>
            <a:ext cx="3977640" cy="1060450"/>
          </a:xfrm>
        </p:spPr>
        <p:txBody>
          <a:bodyPr/>
          <a:lstStyle>
            <a:lvl1pPr>
              <a:defRPr/>
            </a:lvl1pPr>
          </a:lstStyle>
          <a:p>
            <a:pPr lvl="0"/>
            <a:r>
              <a:rPr lang="en-US" dirty="0"/>
              <a:t>Rectangle</a:t>
            </a:r>
          </a:p>
        </p:txBody>
      </p:sp>
      <p:sp>
        <p:nvSpPr>
          <p:cNvPr id="47" name="Text Placeholder 7">
            <a:extLst>
              <a:ext uri="{FF2B5EF4-FFF2-40B4-BE49-F238E27FC236}">
                <a16:creationId xmlns:a16="http://schemas.microsoft.com/office/drawing/2014/main" xmlns="" id="{92512F36-3382-4E49-B035-CDD0C434D7C1}"/>
              </a:ext>
            </a:extLst>
          </p:cNvPr>
          <p:cNvSpPr>
            <a:spLocks noGrp="1"/>
          </p:cNvSpPr>
          <p:nvPr>
            <p:ph type="body" sz="quarter" idx="49" hasCustomPrompt="1"/>
          </p:nvPr>
        </p:nvSpPr>
        <p:spPr>
          <a:xfrm>
            <a:off x="7900989" y="5294138"/>
            <a:ext cx="3977640" cy="1060450"/>
          </a:xfrm>
        </p:spPr>
        <p:txBody>
          <a:bodyPr/>
          <a:lstStyle>
            <a:lvl1pPr>
              <a:defRPr/>
            </a:lvl1pPr>
          </a:lstStyle>
          <a:p>
            <a:pPr lvl="0"/>
            <a:r>
              <a:rPr lang="en-US" dirty="0"/>
              <a:t>Rectangle</a:t>
            </a:r>
          </a:p>
        </p:txBody>
      </p:sp>
      <p:sp>
        <p:nvSpPr>
          <p:cNvPr id="49" name="Text Placeholder 7">
            <a:extLst>
              <a:ext uri="{FF2B5EF4-FFF2-40B4-BE49-F238E27FC236}">
                <a16:creationId xmlns:a16="http://schemas.microsoft.com/office/drawing/2014/main" xmlns="" id="{7C9C6662-DB67-4348-B210-7F972AF2443C}"/>
              </a:ext>
            </a:extLst>
          </p:cNvPr>
          <p:cNvSpPr>
            <a:spLocks noGrp="1"/>
          </p:cNvSpPr>
          <p:nvPr>
            <p:ph type="body" sz="quarter" idx="51" hasCustomPrompt="1"/>
          </p:nvPr>
        </p:nvSpPr>
        <p:spPr>
          <a:xfrm>
            <a:off x="3807948" y="2044747"/>
            <a:ext cx="3977640" cy="1060450"/>
          </a:xfrm>
        </p:spPr>
        <p:txBody>
          <a:bodyPr/>
          <a:lstStyle>
            <a:lvl1pPr>
              <a:defRPr/>
            </a:lvl1pPr>
          </a:lstStyle>
          <a:p>
            <a:pPr lvl="0"/>
            <a:r>
              <a:rPr lang="en-US" dirty="0"/>
              <a:t>Rectangle</a:t>
            </a:r>
          </a:p>
        </p:txBody>
      </p:sp>
      <p:sp>
        <p:nvSpPr>
          <p:cNvPr id="50" name="Text Placeholder 7">
            <a:extLst>
              <a:ext uri="{FF2B5EF4-FFF2-40B4-BE49-F238E27FC236}">
                <a16:creationId xmlns:a16="http://schemas.microsoft.com/office/drawing/2014/main" xmlns="" id="{76E55ADF-E253-48E1-AC12-E0F89449F019}"/>
              </a:ext>
            </a:extLst>
          </p:cNvPr>
          <p:cNvSpPr>
            <a:spLocks noGrp="1"/>
          </p:cNvSpPr>
          <p:nvPr>
            <p:ph type="body" sz="quarter" idx="52" hasCustomPrompt="1"/>
          </p:nvPr>
        </p:nvSpPr>
        <p:spPr>
          <a:xfrm>
            <a:off x="3807948" y="3127878"/>
            <a:ext cx="3977640" cy="1060450"/>
          </a:xfrm>
        </p:spPr>
        <p:txBody>
          <a:bodyPr/>
          <a:lstStyle>
            <a:lvl1pPr>
              <a:defRPr/>
            </a:lvl1pPr>
          </a:lstStyle>
          <a:p>
            <a:pPr lvl="0"/>
            <a:r>
              <a:rPr lang="en-US" dirty="0"/>
              <a:t>Rectangle</a:t>
            </a:r>
          </a:p>
        </p:txBody>
      </p:sp>
      <p:sp>
        <p:nvSpPr>
          <p:cNvPr id="51" name="Text Placeholder 7">
            <a:extLst>
              <a:ext uri="{FF2B5EF4-FFF2-40B4-BE49-F238E27FC236}">
                <a16:creationId xmlns:a16="http://schemas.microsoft.com/office/drawing/2014/main" xmlns="" id="{5A67E430-3E7B-48AE-AFEA-1DB2159EB3B4}"/>
              </a:ext>
            </a:extLst>
          </p:cNvPr>
          <p:cNvSpPr>
            <a:spLocks noGrp="1"/>
          </p:cNvSpPr>
          <p:nvPr>
            <p:ph type="body" sz="quarter" idx="53" hasCustomPrompt="1"/>
          </p:nvPr>
        </p:nvSpPr>
        <p:spPr>
          <a:xfrm>
            <a:off x="3807948" y="4211009"/>
            <a:ext cx="3977640" cy="1060450"/>
          </a:xfrm>
        </p:spPr>
        <p:txBody>
          <a:bodyPr/>
          <a:lstStyle>
            <a:lvl1pPr>
              <a:defRPr/>
            </a:lvl1pPr>
          </a:lstStyle>
          <a:p>
            <a:pPr lvl="0"/>
            <a:r>
              <a:rPr lang="en-US" dirty="0"/>
              <a:t>Rectangle</a:t>
            </a:r>
          </a:p>
        </p:txBody>
      </p:sp>
      <p:sp>
        <p:nvSpPr>
          <p:cNvPr id="52" name="Text Placeholder 7">
            <a:extLst>
              <a:ext uri="{FF2B5EF4-FFF2-40B4-BE49-F238E27FC236}">
                <a16:creationId xmlns:a16="http://schemas.microsoft.com/office/drawing/2014/main" xmlns="" id="{3B4C8D8D-FF17-491F-B0FD-2494DE27B2DC}"/>
              </a:ext>
            </a:extLst>
          </p:cNvPr>
          <p:cNvSpPr>
            <a:spLocks noGrp="1"/>
          </p:cNvSpPr>
          <p:nvPr>
            <p:ph type="body" sz="quarter" idx="54" hasCustomPrompt="1"/>
          </p:nvPr>
        </p:nvSpPr>
        <p:spPr>
          <a:xfrm>
            <a:off x="3807948" y="5294138"/>
            <a:ext cx="3977640" cy="1060450"/>
          </a:xfrm>
        </p:spPr>
        <p:txBody>
          <a:bodyPr/>
          <a:lstStyle>
            <a:lvl1pPr>
              <a:defRPr/>
            </a:lvl1pPr>
          </a:lstStyle>
          <a:p>
            <a:pPr lvl="0"/>
            <a:r>
              <a:rPr lang="en-US" dirty="0"/>
              <a:t>Rectangle</a:t>
            </a:r>
          </a:p>
        </p:txBody>
      </p:sp>
      <p:sp>
        <p:nvSpPr>
          <p:cNvPr id="56" name="Text Placeholder 13">
            <a:extLst>
              <a:ext uri="{FF2B5EF4-FFF2-40B4-BE49-F238E27FC236}">
                <a16:creationId xmlns:a16="http://schemas.microsoft.com/office/drawing/2014/main" xmlns="" id="{25FC2482-2DB3-43C2-B7AF-8716490BC333}"/>
              </a:ext>
            </a:extLst>
          </p:cNvPr>
          <p:cNvSpPr>
            <a:spLocks noGrp="1"/>
          </p:cNvSpPr>
          <p:nvPr>
            <p:ph type="body" sz="quarter" idx="57" hasCustomPrompt="1"/>
          </p:nvPr>
        </p:nvSpPr>
        <p:spPr>
          <a:xfrm>
            <a:off x="4260850" y="3424343"/>
            <a:ext cx="782638" cy="466725"/>
          </a:xfrm>
        </p:spPr>
        <p:txBody>
          <a:bodyPr/>
          <a:lstStyle>
            <a:lvl1pPr>
              <a:defRPr/>
            </a:lvl1pPr>
          </a:lstStyle>
          <a:p>
            <a:pPr lvl="0"/>
            <a:r>
              <a:rPr lang="en-US" dirty="0"/>
              <a:t>Flag</a:t>
            </a:r>
          </a:p>
        </p:txBody>
      </p:sp>
      <p:sp>
        <p:nvSpPr>
          <p:cNvPr id="57" name="Text Placeholder 13">
            <a:extLst>
              <a:ext uri="{FF2B5EF4-FFF2-40B4-BE49-F238E27FC236}">
                <a16:creationId xmlns:a16="http://schemas.microsoft.com/office/drawing/2014/main" xmlns="" id="{73997CFB-5BCF-47EC-9CC7-3E577D32AF7B}"/>
              </a:ext>
            </a:extLst>
          </p:cNvPr>
          <p:cNvSpPr>
            <a:spLocks noGrp="1"/>
          </p:cNvSpPr>
          <p:nvPr>
            <p:ph type="body" sz="quarter" idx="58" hasCustomPrompt="1"/>
          </p:nvPr>
        </p:nvSpPr>
        <p:spPr>
          <a:xfrm>
            <a:off x="4260850" y="4507672"/>
            <a:ext cx="782638" cy="466725"/>
          </a:xfrm>
        </p:spPr>
        <p:txBody>
          <a:bodyPr/>
          <a:lstStyle>
            <a:lvl1pPr>
              <a:defRPr/>
            </a:lvl1pPr>
          </a:lstStyle>
          <a:p>
            <a:pPr lvl="0"/>
            <a:r>
              <a:rPr lang="en-US" dirty="0"/>
              <a:t>Flag</a:t>
            </a:r>
          </a:p>
        </p:txBody>
      </p:sp>
      <p:sp>
        <p:nvSpPr>
          <p:cNvPr id="58" name="Text Placeholder 13">
            <a:extLst>
              <a:ext uri="{FF2B5EF4-FFF2-40B4-BE49-F238E27FC236}">
                <a16:creationId xmlns:a16="http://schemas.microsoft.com/office/drawing/2014/main" xmlns="" id="{1C59EF60-AC32-4DE8-8ADE-9163A6D6DC7A}"/>
              </a:ext>
            </a:extLst>
          </p:cNvPr>
          <p:cNvSpPr>
            <a:spLocks noGrp="1"/>
          </p:cNvSpPr>
          <p:nvPr>
            <p:ph type="body" sz="quarter" idx="59" hasCustomPrompt="1"/>
          </p:nvPr>
        </p:nvSpPr>
        <p:spPr>
          <a:xfrm>
            <a:off x="4260850" y="5591001"/>
            <a:ext cx="782638" cy="466725"/>
          </a:xfrm>
        </p:spPr>
        <p:txBody>
          <a:bodyPr/>
          <a:lstStyle>
            <a:lvl1pPr>
              <a:defRPr/>
            </a:lvl1pPr>
          </a:lstStyle>
          <a:p>
            <a:pPr lvl="0"/>
            <a:r>
              <a:rPr lang="en-US" dirty="0"/>
              <a:t>Flag</a:t>
            </a:r>
          </a:p>
        </p:txBody>
      </p:sp>
      <p:sp>
        <p:nvSpPr>
          <p:cNvPr id="59" name="Text Placeholder 13">
            <a:extLst>
              <a:ext uri="{FF2B5EF4-FFF2-40B4-BE49-F238E27FC236}">
                <a16:creationId xmlns:a16="http://schemas.microsoft.com/office/drawing/2014/main" xmlns="" id="{37B84687-4CD9-4D8E-A389-3E2F545E0F47}"/>
              </a:ext>
            </a:extLst>
          </p:cNvPr>
          <p:cNvSpPr>
            <a:spLocks noGrp="1"/>
          </p:cNvSpPr>
          <p:nvPr>
            <p:ph type="body" sz="quarter" idx="60" hasCustomPrompt="1"/>
          </p:nvPr>
        </p:nvSpPr>
        <p:spPr>
          <a:xfrm>
            <a:off x="8358245" y="2362784"/>
            <a:ext cx="782638" cy="466725"/>
          </a:xfrm>
        </p:spPr>
        <p:txBody>
          <a:bodyPr/>
          <a:lstStyle>
            <a:lvl1pPr>
              <a:defRPr/>
            </a:lvl1pPr>
          </a:lstStyle>
          <a:p>
            <a:pPr lvl="0"/>
            <a:r>
              <a:rPr lang="en-US" dirty="0"/>
              <a:t>Flag</a:t>
            </a:r>
          </a:p>
        </p:txBody>
      </p:sp>
      <p:sp>
        <p:nvSpPr>
          <p:cNvPr id="61" name="Text Placeholder 13">
            <a:extLst>
              <a:ext uri="{FF2B5EF4-FFF2-40B4-BE49-F238E27FC236}">
                <a16:creationId xmlns:a16="http://schemas.microsoft.com/office/drawing/2014/main" xmlns="" id="{A7482194-9470-4675-AB65-38460ED927B3}"/>
              </a:ext>
            </a:extLst>
          </p:cNvPr>
          <p:cNvSpPr>
            <a:spLocks noGrp="1"/>
          </p:cNvSpPr>
          <p:nvPr>
            <p:ph type="body" sz="quarter" idx="62" hasCustomPrompt="1"/>
          </p:nvPr>
        </p:nvSpPr>
        <p:spPr>
          <a:xfrm>
            <a:off x="8358245" y="3446113"/>
            <a:ext cx="782638" cy="466725"/>
          </a:xfrm>
        </p:spPr>
        <p:txBody>
          <a:bodyPr/>
          <a:lstStyle>
            <a:lvl1pPr>
              <a:defRPr/>
            </a:lvl1pPr>
          </a:lstStyle>
          <a:p>
            <a:pPr lvl="0"/>
            <a:r>
              <a:rPr lang="en-US" dirty="0"/>
              <a:t>Flag</a:t>
            </a:r>
          </a:p>
        </p:txBody>
      </p:sp>
      <p:sp>
        <p:nvSpPr>
          <p:cNvPr id="62" name="Text Placeholder 13">
            <a:extLst>
              <a:ext uri="{FF2B5EF4-FFF2-40B4-BE49-F238E27FC236}">
                <a16:creationId xmlns:a16="http://schemas.microsoft.com/office/drawing/2014/main" xmlns="" id="{3BB8BE5A-2D80-46F9-A2B3-AAAFA9E41866}"/>
              </a:ext>
            </a:extLst>
          </p:cNvPr>
          <p:cNvSpPr>
            <a:spLocks noGrp="1"/>
          </p:cNvSpPr>
          <p:nvPr>
            <p:ph type="body" sz="quarter" idx="63" hasCustomPrompt="1"/>
          </p:nvPr>
        </p:nvSpPr>
        <p:spPr>
          <a:xfrm>
            <a:off x="8358245" y="4529442"/>
            <a:ext cx="782638" cy="466725"/>
          </a:xfrm>
        </p:spPr>
        <p:txBody>
          <a:bodyPr/>
          <a:lstStyle>
            <a:lvl1pPr>
              <a:defRPr/>
            </a:lvl1pPr>
          </a:lstStyle>
          <a:p>
            <a:pPr lvl="0"/>
            <a:r>
              <a:rPr lang="en-US" dirty="0"/>
              <a:t>Flag</a:t>
            </a:r>
          </a:p>
        </p:txBody>
      </p:sp>
      <p:sp>
        <p:nvSpPr>
          <p:cNvPr id="63" name="asdf">
            <a:extLst>
              <a:ext uri="{FF2B5EF4-FFF2-40B4-BE49-F238E27FC236}">
                <a16:creationId xmlns:a16="http://schemas.microsoft.com/office/drawing/2014/main" xmlns="" id="{EC6B63BF-F2B3-44C8-A1F7-0CEA10387506}"/>
              </a:ext>
            </a:extLst>
          </p:cNvPr>
          <p:cNvSpPr>
            <a:spLocks noGrp="1"/>
          </p:cNvSpPr>
          <p:nvPr>
            <p:ph type="body" sz="quarter" idx="64" hasCustomPrompt="1"/>
          </p:nvPr>
        </p:nvSpPr>
        <p:spPr>
          <a:xfrm>
            <a:off x="8358245" y="5612771"/>
            <a:ext cx="782638" cy="466725"/>
          </a:xfrm>
        </p:spPr>
        <p:txBody>
          <a:bodyPr/>
          <a:lstStyle>
            <a:lvl1pPr>
              <a:defRPr/>
            </a:lvl1pPr>
          </a:lstStyle>
          <a:p>
            <a:pPr lvl="0"/>
            <a:r>
              <a:rPr lang="en-US" dirty="0"/>
              <a:t>Flag</a:t>
            </a:r>
          </a:p>
        </p:txBody>
      </p:sp>
    </p:spTree>
    <p:extLst>
      <p:ext uri="{BB962C8B-B14F-4D97-AF65-F5344CB8AC3E}">
        <p14:creationId xmlns:p14="http://schemas.microsoft.com/office/powerpoint/2010/main" xmlns="" val="409869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post_title_slide">
    <p:spTree>
      <p:nvGrpSpPr>
        <p:cNvPr id="1" name=""/>
        <p:cNvGrpSpPr/>
        <p:nvPr/>
      </p:nvGrpSpPr>
      <p:grpSpPr>
        <a:xfrm>
          <a:off x="0" y="0"/>
          <a:ext cx="0" cy="0"/>
          <a:chOff x="0" y="0"/>
          <a:chExt cx="0" cy="0"/>
        </a:xfrm>
      </p:grpSpPr>
      <p:sp>
        <p:nvSpPr>
          <p:cNvPr id="5" name="date">
            <a:extLst>
              <a:ext uri="{FF2B5EF4-FFF2-40B4-BE49-F238E27FC236}">
                <a16:creationId xmlns:a16="http://schemas.microsoft.com/office/drawing/2014/main" xmlns="" id="{B4EF4210-CE47-4494-AF98-DFDB8EC80338}"/>
              </a:ext>
            </a:extLst>
          </p:cNvPr>
          <p:cNvSpPr>
            <a:spLocks noGrp="1"/>
          </p:cNvSpPr>
          <p:nvPr>
            <p:ph type="body" sz="quarter" idx="11" hasCustomPrompt="1"/>
          </p:nvPr>
        </p:nvSpPr>
        <p:spPr>
          <a:xfrm>
            <a:off x="7958138" y="4650726"/>
            <a:ext cx="2235200" cy="473075"/>
          </a:xfrm>
          <a:solidFill>
            <a:schemeClr val="accent3"/>
          </a:solidFill>
          <a:ln>
            <a:noFill/>
          </a:ln>
        </p:spPr>
        <p:txBody>
          <a:bodyPr anchor="ctr" anchorCtr="0">
            <a:normAutofit/>
          </a:bodyPr>
          <a:lstStyle>
            <a:lvl1pPr algn="ctr">
              <a:defRPr sz="1300">
                <a:solidFill>
                  <a:schemeClr val="tx1"/>
                </a:solidFill>
              </a:defRPr>
            </a:lvl1pPr>
          </a:lstStyle>
          <a:p>
            <a:pPr lvl="0"/>
            <a:r>
              <a:rPr lang="en-US" dirty="0"/>
              <a:t>MONTH, DAY, YEAR</a:t>
            </a:r>
          </a:p>
        </p:txBody>
      </p:sp>
      <p:sp>
        <p:nvSpPr>
          <p:cNvPr id="2" name="TextBox 1">
            <a:extLst>
              <a:ext uri="{FF2B5EF4-FFF2-40B4-BE49-F238E27FC236}">
                <a16:creationId xmlns:a16="http://schemas.microsoft.com/office/drawing/2014/main" xmlns="" id="{0B81BD6B-82EE-864C-BC45-6F1CAF97DEEF}"/>
              </a:ext>
            </a:extLst>
          </p:cNvPr>
          <p:cNvSpPr txBox="1"/>
          <p:nvPr/>
        </p:nvSpPr>
        <p:spPr>
          <a:xfrm>
            <a:off x="-193043" y="-885575"/>
            <a:ext cx="1125308" cy="646331"/>
          </a:xfrm>
          <a:prstGeom prst="rect">
            <a:avLst/>
          </a:prstGeom>
          <a:noFill/>
        </p:spPr>
        <p:txBody>
          <a:bodyPr wrap="none" rtlCol="0">
            <a:spAutoFit/>
          </a:bodyPr>
          <a:lstStyle/>
          <a:p>
            <a:r>
              <a:rPr lang="en-US" sz="3600" b="1" dirty="0"/>
              <a:t>Title</a:t>
            </a:r>
          </a:p>
        </p:txBody>
      </p:sp>
      <p:sp>
        <p:nvSpPr>
          <p:cNvPr id="8" name="report_name">
            <a:extLst>
              <a:ext uri="{FF2B5EF4-FFF2-40B4-BE49-F238E27FC236}">
                <a16:creationId xmlns:a16="http://schemas.microsoft.com/office/drawing/2014/main" xmlns="" id="{0E713ADB-87FE-FF45-8B1B-3C281B4B2EEA}"/>
              </a:ext>
            </a:extLst>
          </p:cNvPr>
          <p:cNvSpPr>
            <a:spLocks noGrp="1"/>
          </p:cNvSpPr>
          <p:nvPr>
            <p:ph type="subTitle" idx="1" hasCustomPrompt="1"/>
          </p:nvPr>
        </p:nvSpPr>
        <p:spPr>
          <a:xfrm>
            <a:off x="7253696" y="3352801"/>
            <a:ext cx="3644706" cy="296910"/>
          </a:xfrm>
        </p:spPr>
        <p:txBody>
          <a:bodyPr lIns="0" tIns="0" rIns="0" bIns="0" anchor="b" anchorCtr="0">
            <a:noAutofit/>
          </a:bodyPr>
          <a:lstStyle>
            <a:lvl1pPr marL="0" indent="0" algn="ctr">
              <a:buNone/>
              <a:defRPr sz="1300" b="1" cap="all"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REPORT NAME</a:t>
            </a:r>
          </a:p>
        </p:txBody>
      </p:sp>
      <p:sp>
        <p:nvSpPr>
          <p:cNvPr id="9" name="title">
            <a:extLst>
              <a:ext uri="{FF2B5EF4-FFF2-40B4-BE49-F238E27FC236}">
                <a16:creationId xmlns:a16="http://schemas.microsoft.com/office/drawing/2014/main" xmlns="" id="{0B0AF26A-AF05-1344-A12F-2091A1BB5176}"/>
              </a:ext>
            </a:extLst>
          </p:cNvPr>
          <p:cNvSpPr>
            <a:spLocks noGrp="1"/>
          </p:cNvSpPr>
          <p:nvPr>
            <p:ph type="ctrTitle" hasCustomPrompt="1"/>
          </p:nvPr>
        </p:nvSpPr>
        <p:spPr>
          <a:xfrm>
            <a:off x="6341098" y="3693193"/>
            <a:ext cx="5469902" cy="511082"/>
          </a:xfrm>
        </p:spPr>
        <p:txBody>
          <a:bodyPr lIns="0" tIns="0" rIns="0" bIns="0" anchor="t">
            <a:noAutofit/>
          </a:bodyPr>
          <a:lstStyle>
            <a:lvl1pPr algn="ctr">
              <a:defRPr sz="3700" b="1" cap="none" spc="0" baseline="0">
                <a:solidFill>
                  <a:schemeClr val="tx1"/>
                </a:solidFill>
              </a:defRPr>
            </a:lvl1pPr>
          </a:lstStyle>
          <a:p>
            <a:r>
              <a:rPr lang="en-US" dirty="0"/>
              <a:t>Brand Name</a:t>
            </a:r>
          </a:p>
        </p:txBody>
      </p:sp>
      <p:sp>
        <p:nvSpPr>
          <p:cNvPr id="4" name="Picture Placeholder 3"/>
          <p:cNvSpPr>
            <a:spLocks noGrp="1"/>
          </p:cNvSpPr>
          <p:nvPr>
            <p:ph type="pic" sz="quarter" idx="10"/>
          </p:nvPr>
        </p:nvSpPr>
        <p:spPr>
          <a:xfrm>
            <a:off x="0" y="0"/>
            <a:ext cx="5868988" cy="6858000"/>
          </a:xfrm>
        </p:spPr>
        <p:txBody>
          <a:bodyPr/>
          <a:lstStyle/>
          <a:p>
            <a:r>
              <a:rPr lang="en-US" dirty="0"/>
              <a:t>Click icon to add picture</a:t>
            </a:r>
          </a:p>
        </p:txBody>
      </p:sp>
      <p:pic>
        <p:nvPicPr>
          <p:cNvPr id="11" name="Picture 10">
            <a:extLst>
              <a:ext uri="{FF2B5EF4-FFF2-40B4-BE49-F238E27FC236}">
                <a16:creationId xmlns:a16="http://schemas.microsoft.com/office/drawing/2014/main" xmlns="" id="{328C8D4E-94A7-7E40-A33B-435CE50FD760}"/>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7997325" y="1315600"/>
            <a:ext cx="2196227" cy="180669"/>
          </a:xfrm>
          <a:prstGeom prst="rect">
            <a:avLst/>
          </a:prstGeom>
        </p:spPr>
      </p:pic>
      <p:pic>
        <p:nvPicPr>
          <p:cNvPr id="12" name="Picture 11">
            <a:extLst>
              <a:ext uri="{FF2B5EF4-FFF2-40B4-BE49-F238E27FC236}">
                <a16:creationId xmlns:a16="http://schemas.microsoft.com/office/drawing/2014/main" xmlns="" id="{9BB4E253-1666-4602-BB94-A89EAD7B3463}"/>
              </a:ext>
            </a:extLst>
          </p:cNvPr>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6117" r="10680"/>
          <a:stretch/>
        </p:blipFill>
        <p:spPr>
          <a:xfrm>
            <a:off x="0" y="0"/>
            <a:ext cx="6209211" cy="6858000"/>
          </a:xfrm>
          <a:prstGeom prst="rect">
            <a:avLst/>
          </a:prstGeom>
        </p:spPr>
      </p:pic>
    </p:spTree>
    <p:extLst>
      <p:ext uri="{BB962C8B-B14F-4D97-AF65-F5344CB8AC3E}">
        <p14:creationId xmlns:p14="http://schemas.microsoft.com/office/powerpoint/2010/main" xmlns="" val="200503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_info">
    <p:spTree>
      <p:nvGrpSpPr>
        <p:cNvPr id="1" name=""/>
        <p:cNvGrpSpPr/>
        <p:nvPr/>
      </p:nvGrpSpPr>
      <p:grpSpPr>
        <a:xfrm>
          <a:off x="0" y="0"/>
          <a:ext cx="0" cy="0"/>
          <a:chOff x="0" y="0"/>
          <a:chExt cx="0" cy="0"/>
        </a:xfrm>
      </p:grpSpPr>
      <p:sp>
        <p:nvSpPr>
          <p:cNvPr id="7" name="Rectangle 6"/>
          <p:cNvSpPr/>
          <p:nvPr userDrawn="1"/>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420078" y="5812869"/>
            <a:ext cx="1922254" cy="159273"/>
          </a:xfrm>
          <a:prstGeom prst="rect">
            <a:avLst/>
          </a:prstGeom>
        </p:spPr>
      </p:pic>
      <p:pic>
        <p:nvPicPr>
          <p:cNvPr id="47" name="Picture 46">
            <a:extLst>
              <a:ext uri="{FF2B5EF4-FFF2-40B4-BE49-F238E27FC236}">
                <a16:creationId xmlns:a16="http://schemas.microsoft.com/office/drawing/2014/main" xmlns="" id="{4F893091-C6C5-4FAE-B47B-9CBD5BFE5662}"/>
              </a:ext>
            </a:extLst>
          </p:cNvPr>
          <p:cNvPicPr>
            <a:picLocks noChangeAspect="1"/>
          </p:cNvPicPr>
          <p:nvPr userDrawn="1"/>
        </p:nvPicPr>
        <p:blipFill rotWithShape="1">
          <a:blip r:embed="rId3" cstate="email">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a:ext>
            </a:extLst>
          </a:blip>
          <a:srcRect/>
          <a:stretch/>
        </p:blipFill>
        <p:spPr>
          <a:xfrm>
            <a:off x="9728675" y="1933683"/>
            <a:ext cx="2197614" cy="2160914"/>
          </a:xfrm>
          <a:prstGeom prst="rect">
            <a:avLst/>
          </a:prstGeom>
        </p:spPr>
      </p:pic>
      <p:pic>
        <p:nvPicPr>
          <p:cNvPr id="48" name="Picture 47">
            <a:extLst>
              <a:ext uri="{FF2B5EF4-FFF2-40B4-BE49-F238E27FC236}">
                <a16:creationId xmlns:a16="http://schemas.microsoft.com/office/drawing/2014/main" xmlns="" id="{ED3F6AC9-67ED-49FA-861E-EA912DAE06AC}"/>
              </a:ext>
            </a:extLst>
          </p:cNvPr>
          <p:cNvPicPr>
            <a:picLocks noChangeAspect="1"/>
          </p:cNvPicPr>
          <p:nvPr userDrawn="1"/>
        </p:nvPicPr>
        <p:blipFill rotWithShape="1">
          <a:blip r:embed="rId5" cstate="email">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rcRect/>
          <a:stretch/>
        </p:blipFill>
        <p:spPr>
          <a:xfrm>
            <a:off x="7380959" y="1937395"/>
            <a:ext cx="2178648" cy="2160914"/>
          </a:xfrm>
          <a:prstGeom prst="rect">
            <a:avLst/>
          </a:prstGeom>
        </p:spPr>
      </p:pic>
      <p:pic>
        <p:nvPicPr>
          <p:cNvPr id="49" name="Picture 48">
            <a:extLst>
              <a:ext uri="{FF2B5EF4-FFF2-40B4-BE49-F238E27FC236}">
                <a16:creationId xmlns:a16="http://schemas.microsoft.com/office/drawing/2014/main" xmlns="" id="{29D9E5EA-9AB1-4DF6-A3FB-F0403D432015}"/>
              </a:ext>
            </a:extLst>
          </p:cNvPr>
          <p:cNvPicPr>
            <a:picLocks noChangeAspect="1"/>
          </p:cNvPicPr>
          <p:nvPr userDrawn="1"/>
        </p:nvPicPr>
        <p:blipFill rotWithShape="1">
          <a:blip r:embed="rId7" cstate="email">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a:ext>
            </a:extLst>
          </a:blip>
          <a:srcRect/>
          <a:stretch/>
        </p:blipFill>
        <p:spPr>
          <a:xfrm>
            <a:off x="9709778" y="4419275"/>
            <a:ext cx="2224114" cy="2160914"/>
          </a:xfrm>
          <a:prstGeom prst="rect">
            <a:avLst/>
          </a:prstGeom>
        </p:spPr>
      </p:pic>
      <p:pic>
        <p:nvPicPr>
          <p:cNvPr id="50" name="Picture 49">
            <a:extLst>
              <a:ext uri="{FF2B5EF4-FFF2-40B4-BE49-F238E27FC236}">
                <a16:creationId xmlns:a16="http://schemas.microsoft.com/office/drawing/2014/main" xmlns="" id="{BDA86AD1-5724-4F7A-AC31-1203E0A67514}"/>
              </a:ext>
            </a:extLst>
          </p:cNvPr>
          <p:cNvPicPr>
            <a:picLocks noChangeAspect="1"/>
          </p:cNvPicPr>
          <p:nvPr userDrawn="1"/>
        </p:nvPicPr>
        <p:blipFill rotWithShape="1">
          <a:blip r:embed="rId9" cstate="email">
            <a:extLst>
              <a:ext uri="{BEBA8EAE-BF5A-486C-A8C5-ECC9F3942E4B}">
                <a14:imgProps xmlns:a14="http://schemas.microsoft.com/office/drawing/2010/main" xmlns="">
                  <a14:imgLayer r:embed="rId10">
                    <a14:imgEffect>
                      <a14:saturation sat="0"/>
                    </a14:imgEffect>
                  </a14:imgLayer>
                </a14:imgProps>
              </a:ext>
              <a:ext uri="{28A0092B-C50C-407E-A947-70E740481C1C}">
                <a14:useLocalDpi xmlns:a14="http://schemas.microsoft.com/office/drawing/2010/main" xmlns=""/>
              </a:ext>
            </a:extLst>
          </a:blip>
          <a:srcRect/>
          <a:stretch/>
        </p:blipFill>
        <p:spPr>
          <a:xfrm>
            <a:off x="7357977" y="4422185"/>
            <a:ext cx="2201630" cy="2160914"/>
          </a:xfrm>
          <a:prstGeom prst="rect">
            <a:avLst/>
          </a:prstGeom>
        </p:spPr>
      </p:pic>
      <p:sp>
        <p:nvSpPr>
          <p:cNvPr id="54" name="Rectangle 53">
            <a:extLst>
              <a:ext uri="{FF2B5EF4-FFF2-40B4-BE49-F238E27FC236}">
                <a16:creationId xmlns:a16="http://schemas.microsoft.com/office/drawing/2014/main" xmlns="" id="{07FD68C7-5D84-4EF0-A1B9-8066466A4DD1}"/>
              </a:ext>
            </a:extLst>
          </p:cNvPr>
          <p:cNvSpPr/>
          <p:nvPr userDrawn="1"/>
        </p:nvSpPr>
        <p:spPr>
          <a:xfrm>
            <a:off x="7799376" y="4285663"/>
            <a:ext cx="1293118"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TextBox 54">
            <a:extLst>
              <a:ext uri="{FF2B5EF4-FFF2-40B4-BE49-F238E27FC236}">
                <a16:creationId xmlns:a16="http://schemas.microsoft.com/office/drawing/2014/main" xmlns="" id="{BB4F5D89-CE3E-4973-B76D-637A861330A4}"/>
              </a:ext>
            </a:extLst>
          </p:cNvPr>
          <p:cNvSpPr txBox="1"/>
          <p:nvPr userDrawn="1"/>
        </p:nvSpPr>
        <p:spPr>
          <a:xfrm>
            <a:off x="7910997" y="4324163"/>
            <a:ext cx="992786" cy="215444"/>
          </a:xfrm>
          <a:prstGeom prst="rect">
            <a:avLst/>
          </a:prstGeom>
          <a:noFill/>
        </p:spPr>
        <p:txBody>
          <a:bodyPr wrap="square" lIns="0" tIns="0" rIns="0" bIns="0" rtlCol="0">
            <a:spAutoFit/>
          </a:bodyPr>
          <a:lstStyle/>
          <a:p>
            <a:pPr algn="ctr"/>
            <a:r>
              <a:rPr lang="en-US" sz="1400" b="1" i="1" spc="150" dirty="0">
                <a:solidFill>
                  <a:schemeClr val="accent3"/>
                </a:solidFill>
                <a:latin typeface="+mj-lt"/>
              </a:rPr>
              <a:t>CHICAGO</a:t>
            </a:r>
          </a:p>
        </p:txBody>
      </p:sp>
      <p:grpSp>
        <p:nvGrpSpPr>
          <p:cNvPr id="56" name="Group 55">
            <a:extLst>
              <a:ext uri="{FF2B5EF4-FFF2-40B4-BE49-F238E27FC236}">
                <a16:creationId xmlns:a16="http://schemas.microsoft.com/office/drawing/2014/main" xmlns="" id="{054CDACD-3B1E-478D-A494-A24426183953}"/>
              </a:ext>
            </a:extLst>
          </p:cNvPr>
          <p:cNvGrpSpPr/>
          <p:nvPr userDrawn="1"/>
        </p:nvGrpSpPr>
        <p:grpSpPr>
          <a:xfrm>
            <a:off x="10454681" y="1839040"/>
            <a:ext cx="752780" cy="307777"/>
            <a:chOff x="6051359" y="3999171"/>
            <a:chExt cx="752780" cy="307777"/>
          </a:xfrm>
        </p:grpSpPr>
        <p:sp>
          <p:nvSpPr>
            <p:cNvPr id="57" name="Rectangle 56">
              <a:extLst>
                <a:ext uri="{FF2B5EF4-FFF2-40B4-BE49-F238E27FC236}">
                  <a16:creationId xmlns:a16="http://schemas.microsoft.com/office/drawing/2014/main" xmlns="" id="{E3AA6776-75E7-44EB-AEDF-B76F79EC8FA9}"/>
                </a:ext>
              </a:extLst>
            </p:cNvPr>
            <p:cNvSpPr/>
            <p:nvPr/>
          </p:nvSpPr>
          <p:spPr>
            <a:xfrm>
              <a:off x="6051359" y="3999171"/>
              <a:ext cx="719572"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TextBox 57">
              <a:extLst>
                <a:ext uri="{FF2B5EF4-FFF2-40B4-BE49-F238E27FC236}">
                  <a16:creationId xmlns:a16="http://schemas.microsoft.com/office/drawing/2014/main" xmlns="" id="{C9C5A135-8843-4AED-ACA9-8DF590AD4CD9}"/>
                </a:ext>
              </a:extLst>
            </p:cNvPr>
            <p:cNvSpPr txBox="1"/>
            <p:nvPr/>
          </p:nvSpPr>
          <p:spPr>
            <a:xfrm>
              <a:off x="6080657" y="4037671"/>
              <a:ext cx="723482" cy="215444"/>
            </a:xfrm>
            <a:prstGeom prst="rect">
              <a:avLst/>
            </a:prstGeom>
            <a:noFill/>
          </p:spPr>
          <p:txBody>
            <a:bodyPr wrap="square" tIns="0" bIns="0" rtlCol="0">
              <a:spAutoFit/>
            </a:bodyPr>
            <a:lstStyle/>
            <a:p>
              <a:pPr algn="ctr"/>
              <a:r>
                <a:rPr lang="en-US" sz="1400" b="1" i="1" spc="150" dirty="0">
                  <a:solidFill>
                    <a:schemeClr val="accent3"/>
                  </a:solidFill>
                  <a:latin typeface="+mj-lt"/>
                </a:rPr>
                <a:t>D.C.</a:t>
              </a:r>
            </a:p>
          </p:txBody>
        </p:sp>
      </p:grpSp>
      <p:grpSp>
        <p:nvGrpSpPr>
          <p:cNvPr id="59" name="Group 58">
            <a:extLst>
              <a:ext uri="{FF2B5EF4-FFF2-40B4-BE49-F238E27FC236}">
                <a16:creationId xmlns:a16="http://schemas.microsoft.com/office/drawing/2014/main" xmlns="" id="{F02AFCB7-58B4-4D9C-8208-2A18B5B8247A}"/>
              </a:ext>
            </a:extLst>
          </p:cNvPr>
          <p:cNvGrpSpPr/>
          <p:nvPr userDrawn="1"/>
        </p:nvGrpSpPr>
        <p:grpSpPr>
          <a:xfrm>
            <a:off x="7714384" y="1839040"/>
            <a:ext cx="1474492" cy="307777"/>
            <a:chOff x="7876712" y="3999171"/>
            <a:chExt cx="1474492" cy="307777"/>
          </a:xfrm>
        </p:grpSpPr>
        <p:sp>
          <p:nvSpPr>
            <p:cNvPr id="60" name="Rectangle 59">
              <a:extLst>
                <a:ext uri="{FF2B5EF4-FFF2-40B4-BE49-F238E27FC236}">
                  <a16:creationId xmlns:a16="http://schemas.microsoft.com/office/drawing/2014/main" xmlns="" id="{C7690400-2743-419A-AA47-3D363CDC3AA8}"/>
                </a:ext>
              </a:extLst>
            </p:cNvPr>
            <p:cNvSpPr/>
            <p:nvPr/>
          </p:nvSpPr>
          <p:spPr>
            <a:xfrm>
              <a:off x="7876712" y="3999171"/>
              <a:ext cx="1474492"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TextBox 60">
              <a:extLst>
                <a:ext uri="{FF2B5EF4-FFF2-40B4-BE49-F238E27FC236}">
                  <a16:creationId xmlns:a16="http://schemas.microsoft.com/office/drawing/2014/main" xmlns="" id="{3010112D-543F-4701-BAC5-8F7330327DB2}"/>
                </a:ext>
              </a:extLst>
            </p:cNvPr>
            <p:cNvSpPr txBox="1"/>
            <p:nvPr/>
          </p:nvSpPr>
          <p:spPr>
            <a:xfrm>
              <a:off x="7951745" y="4037671"/>
              <a:ext cx="1324426" cy="215444"/>
            </a:xfrm>
            <a:prstGeom prst="rect">
              <a:avLst/>
            </a:prstGeom>
            <a:noFill/>
          </p:spPr>
          <p:txBody>
            <a:bodyPr wrap="square" tIns="0" bIns="0" rtlCol="0">
              <a:spAutoFit/>
            </a:bodyPr>
            <a:lstStyle/>
            <a:p>
              <a:pPr algn="ctr"/>
              <a:r>
                <a:rPr lang="en-US" sz="1400" b="1" i="1" spc="150" dirty="0">
                  <a:solidFill>
                    <a:schemeClr val="accent3"/>
                  </a:solidFill>
                  <a:latin typeface="+mj-lt"/>
                </a:rPr>
                <a:t>NEW YORK</a:t>
              </a:r>
            </a:p>
          </p:txBody>
        </p:sp>
      </p:grpSp>
      <p:grpSp>
        <p:nvGrpSpPr>
          <p:cNvPr id="62" name="Group 61">
            <a:extLst>
              <a:ext uri="{FF2B5EF4-FFF2-40B4-BE49-F238E27FC236}">
                <a16:creationId xmlns:a16="http://schemas.microsoft.com/office/drawing/2014/main" xmlns="" id="{0DE735BE-5ED0-4B00-B29D-EC4BBC56CEBE}"/>
              </a:ext>
            </a:extLst>
          </p:cNvPr>
          <p:cNvGrpSpPr/>
          <p:nvPr userDrawn="1"/>
        </p:nvGrpSpPr>
        <p:grpSpPr>
          <a:xfrm>
            <a:off x="9768967" y="4285663"/>
            <a:ext cx="2057286" cy="307777"/>
            <a:chOff x="9826907" y="3999171"/>
            <a:chExt cx="2057286" cy="307777"/>
          </a:xfrm>
        </p:grpSpPr>
        <p:sp>
          <p:nvSpPr>
            <p:cNvPr id="63" name="Rectangle 62">
              <a:extLst>
                <a:ext uri="{FF2B5EF4-FFF2-40B4-BE49-F238E27FC236}">
                  <a16:creationId xmlns:a16="http://schemas.microsoft.com/office/drawing/2014/main" xmlns="" id="{330D3634-4F2C-4A95-A47C-B338AAE9D1E4}"/>
                </a:ext>
              </a:extLst>
            </p:cNvPr>
            <p:cNvSpPr/>
            <p:nvPr/>
          </p:nvSpPr>
          <p:spPr>
            <a:xfrm>
              <a:off x="9826907" y="3999171"/>
              <a:ext cx="2057286" cy="30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TextBox 63">
              <a:extLst>
                <a:ext uri="{FF2B5EF4-FFF2-40B4-BE49-F238E27FC236}">
                  <a16:creationId xmlns:a16="http://schemas.microsoft.com/office/drawing/2014/main" xmlns="" id="{BB592672-E636-4EB3-870F-4FBB2F4FA697}"/>
                </a:ext>
              </a:extLst>
            </p:cNvPr>
            <p:cNvSpPr txBox="1"/>
            <p:nvPr/>
          </p:nvSpPr>
          <p:spPr>
            <a:xfrm>
              <a:off x="9922569" y="4037671"/>
              <a:ext cx="1865962" cy="215444"/>
            </a:xfrm>
            <a:prstGeom prst="rect">
              <a:avLst/>
            </a:prstGeom>
            <a:noFill/>
          </p:spPr>
          <p:txBody>
            <a:bodyPr wrap="square" lIns="0" tIns="0" rIns="0" bIns="0" rtlCol="0">
              <a:spAutoFit/>
            </a:bodyPr>
            <a:lstStyle/>
            <a:p>
              <a:pPr algn="ctr"/>
              <a:r>
                <a:rPr lang="en-US" sz="1400" b="1" i="1" spc="150" dirty="0">
                  <a:solidFill>
                    <a:schemeClr val="accent3"/>
                  </a:solidFill>
                  <a:latin typeface="+mj-lt"/>
                </a:rPr>
                <a:t>SAN FRANCISCO</a:t>
              </a:r>
            </a:p>
          </p:txBody>
        </p:sp>
      </p:grpSp>
      <p:sp>
        <p:nvSpPr>
          <p:cNvPr id="65" name="TextBox 64">
            <a:extLst>
              <a:ext uri="{FF2B5EF4-FFF2-40B4-BE49-F238E27FC236}">
                <a16:creationId xmlns:a16="http://schemas.microsoft.com/office/drawing/2014/main" xmlns="" id="{FFAE3E17-1FCE-481C-94F9-B9835F9ADE64}"/>
              </a:ext>
            </a:extLst>
          </p:cNvPr>
          <p:cNvSpPr txBox="1"/>
          <p:nvPr userDrawn="1"/>
        </p:nvSpPr>
        <p:spPr>
          <a:xfrm>
            <a:off x="3698278" y="3111858"/>
            <a:ext cx="3014666" cy="553998"/>
          </a:xfrm>
          <a:prstGeom prst="rect">
            <a:avLst/>
          </a:prstGeom>
          <a:noFill/>
        </p:spPr>
        <p:txBody>
          <a:bodyPr wrap="square" lIns="0" tIns="0" rIns="0" bIns="0" rtlCol="0">
            <a:spAutoFit/>
          </a:bodyPr>
          <a:lstStyle/>
          <a:p>
            <a:r>
              <a:rPr lang="en-US" b="1" dirty="0">
                <a:latin typeface="+mj-lt"/>
              </a:rPr>
              <a:t>Business Development</a:t>
            </a:r>
          </a:p>
          <a:p>
            <a:r>
              <a:rPr lang="en-US" dirty="0"/>
              <a:t>BD@MorningConsult.com</a:t>
            </a:r>
          </a:p>
        </p:txBody>
      </p:sp>
      <p:sp>
        <p:nvSpPr>
          <p:cNvPr id="66" name="TextBox 65">
            <a:extLst>
              <a:ext uri="{FF2B5EF4-FFF2-40B4-BE49-F238E27FC236}">
                <a16:creationId xmlns:a16="http://schemas.microsoft.com/office/drawing/2014/main" xmlns="" id="{8D5D8DCF-EDBA-4160-94BD-42417F82BFB6}"/>
              </a:ext>
            </a:extLst>
          </p:cNvPr>
          <p:cNvSpPr txBox="1"/>
          <p:nvPr userDrawn="1"/>
        </p:nvSpPr>
        <p:spPr>
          <a:xfrm>
            <a:off x="3698278" y="4945734"/>
            <a:ext cx="3351057" cy="553998"/>
          </a:xfrm>
          <a:prstGeom prst="rect">
            <a:avLst/>
          </a:prstGeom>
          <a:noFill/>
        </p:spPr>
        <p:txBody>
          <a:bodyPr wrap="square" lIns="0" tIns="0" rIns="0" bIns="0" rtlCol="0">
            <a:spAutoFit/>
          </a:bodyPr>
          <a:lstStyle/>
          <a:p>
            <a:r>
              <a:rPr lang="en-US" b="1" dirty="0">
                <a:latin typeface="+mj-lt"/>
              </a:rPr>
              <a:t>News Media</a:t>
            </a:r>
          </a:p>
          <a:p>
            <a:r>
              <a:rPr lang="en-US" dirty="0"/>
              <a:t>Press@MorningConsult.com</a:t>
            </a:r>
          </a:p>
        </p:txBody>
      </p:sp>
      <p:sp>
        <p:nvSpPr>
          <p:cNvPr id="67" name="Content Placeholder 2">
            <a:extLst>
              <a:ext uri="{FF2B5EF4-FFF2-40B4-BE49-F238E27FC236}">
                <a16:creationId xmlns:a16="http://schemas.microsoft.com/office/drawing/2014/main" xmlns="" id="{CB92BCC8-7068-443B-B6E0-C4E06712833F}"/>
              </a:ext>
            </a:extLst>
          </p:cNvPr>
          <p:cNvSpPr txBox="1">
            <a:spLocks/>
          </p:cNvSpPr>
          <p:nvPr userDrawn="1"/>
        </p:nvSpPr>
        <p:spPr>
          <a:xfrm>
            <a:off x="3636765" y="817855"/>
            <a:ext cx="2818735" cy="240502"/>
          </a:xfrm>
          <a:prstGeom prst="rect">
            <a:avLst/>
          </a:prstGeom>
          <a:noFill/>
        </p:spPr>
        <p:txBody>
          <a:bodyPr vert="horz" lIns="0" tIns="0" rIns="0" bIns="0" rtlCol="0" anchor="b" anchorCtr="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gn="ctr">
              <a:lnSpc>
                <a:spcPct val="90000"/>
              </a:lnSpc>
              <a:spcBef>
                <a:spcPct val="0"/>
              </a:spcBef>
            </a:pPr>
            <a:r>
              <a:rPr lang="en-US" sz="1800" b="1" spc="100" dirty="0">
                <a:latin typeface="+mj-lt"/>
                <a:ea typeface="+mj-ea"/>
                <a:cs typeface="+mj-cs"/>
              </a:rPr>
              <a:t>INQURIES</a:t>
            </a:r>
            <a:endParaRPr lang="en-US" sz="1800" spc="100" dirty="0">
              <a:latin typeface="+mj-lt"/>
              <a:ea typeface="+mj-ea"/>
              <a:cs typeface="+mj-cs"/>
            </a:endParaRPr>
          </a:p>
        </p:txBody>
      </p:sp>
      <p:sp>
        <p:nvSpPr>
          <p:cNvPr id="68" name="Content Placeholder 2">
            <a:extLst>
              <a:ext uri="{FF2B5EF4-FFF2-40B4-BE49-F238E27FC236}">
                <a16:creationId xmlns:a16="http://schemas.microsoft.com/office/drawing/2014/main" xmlns="" id="{08FB71DE-9A29-433C-975D-77134ED68A33}"/>
              </a:ext>
            </a:extLst>
          </p:cNvPr>
          <p:cNvSpPr txBox="1">
            <a:spLocks/>
          </p:cNvSpPr>
          <p:nvPr userDrawn="1"/>
        </p:nvSpPr>
        <p:spPr>
          <a:xfrm>
            <a:off x="8287229" y="817855"/>
            <a:ext cx="2818735" cy="240502"/>
          </a:xfrm>
          <a:prstGeom prst="rect">
            <a:avLst/>
          </a:prstGeom>
          <a:noFill/>
        </p:spPr>
        <p:txBody>
          <a:bodyPr vert="horz" lIns="0" tIns="0" rIns="0" bIns="0" rtlCol="0" anchor="b" anchorCtr="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lgn="ctr">
              <a:lnSpc>
                <a:spcPct val="90000"/>
              </a:lnSpc>
              <a:spcBef>
                <a:spcPct val="0"/>
              </a:spcBef>
            </a:pPr>
            <a:r>
              <a:rPr lang="en-US" sz="1800" b="1" spc="100" dirty="0">
                <a:latin typeface="+mj-lt"/>
                <a:ea typeface="+mj-ea"/>
                <a:cs typeface="+mj-cs"/>
              </a:rPr>
              <a:t>OFFICES</a:t>
            </a:r>
            <a:endParaRPr lang="en-US" sz="1800" spc="100" dirty="0">
              <a:latin typeface="+mj-lt"/>
              <a:ea typeface="+mj-ea"/>
              <a:cs typeface="+mj-cs"/>
            </a:endParaRPr>
          </a:p>
        </p:txBody>
      </p:sp>
      <p:cxnSp>
        <p:nvCxnSpPr>
          <p:cNvPr id="69" name="Straight Connector 68">
            <a:extLst>
              <a:ext uri="{FF2B5EF4-FFF2-40B4-BE49-F238E27FC236}">
                <a16:creationId xmlns:a16="http://schemas.microsoft.com/office/drawing/2014/main" xmlns="" id="{276A5D2C-2FAE-4C12-993C-1753067616BB}"/>
              </a:ext>
            </a:extLst>
          </p:cNvPr>
          <p:cNvCxnSpPr/>
          <p:nvPr userDrawn="1"/>
        </p:nvCxnSpPr>
        <p:spPr>
          <a:xfrm flipH="1">
            <a:off x="3338907" y="1319699"/>
            <a:ext cx="3469035"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DECB9A5-706E-4F22-8E6A-430DFB6E71E7}"/>
              </a:ext>
            </a:extLst>
          </p:cNvPr>
          <p:cNvCxnSpPr/>
          <p:nvPr userDrawn="1"/>
        </p:nvCxnSpPr>
        <p:spPr>
          <a:xfrm flipH="1">
            <a:off x="7357977" y="1319699"/>
            <a:ext cx="4552484"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xmlns="" id="{6C3845C5-BDAB-4A78-BEDC-A91E69ED83EB}"/>
              </a:ext>
            </a:extLst>
          </p:cNvPr>
          <p:cNvPicPr>
            <a:picLocks noChangeAspect="1"/>
          </p:cNvPicPr>
          <p:nvPr userDrawn="1"/>
        </p:nvPicPr>
        <p:blipFill>
          <a:blip r:embed="rId11">
            <a:extLst>
              <a:ext uri="{28A0092B-C50C-407E-A947-70E740481C1C}">
                <a14:useLocalDpi xmlns:a14="http://schemas.microsoft.com/office/drawing/2010/main" xmlns="" val="0"/>
              </a:ext>
            </a:extLst>
          </a:blip>
          <a:stretch>
            <a:fillRect/>
          </a:stretch>
        </p:blipFill>
        <p:spPr>
          <a:xfrm>
            <a:off x="3698278" y="2523483"/>
            <a:ext cx="428430" cy="495199"/>
          </a:xfrm>
          <a:prstGeom prst="rect">
            <a:avLst/>
          </a:prstGeom>
        </p:spPr>
      </p:pic>
      <p:pic>
        <p:nvPicPr>
          <p:cNvPr id="72" name="Picture 71">
            <a:extLst>
              <a:ext uri="{FF2B5EF4-FFF2-40B4-BE49-F238E27FC236}">
                <a16:creationId xmlns:a16="http://schemas.microsoft.com/office/drawing/2014/main" xmlns="" id="{C6C122FF-B7CA-41A4-A713-60F42071D249}"/>
              </a:ext>
            </a:extLst>
          </p:cNvPr>
          <p:cNvPicPr>
            <a:picLocks noChangeAspect="1"/>
          </p:cNvPicPr>
          <p:nvPr userDrawn="1"/>
        </p:nvPicPr>
        <p:blipFill>
          <a:blip r:embed="rId11">
            <a:extLst>
              <a:ext uri="{28A0092B-C50C-407E-A947-70E740481C1C}">
                <a14:useLocalDpi xmlns:a14="http://schemas.microsoft.com/office/drawing/2010/main" xmlns="" val="0"/>
              </a:ext>
            </a:extLst>
          </a:blip>
          <a:stretch>
            <a:fillRect/>
          </a:stretch>
        </p:blipFill>
        <p:spPr>
          <a:xfrm>
            <a:off x="3698278" y="4372288"/>
            <a:ext cx="428430" cy="495199"/>
          </a:xfrm>
          <a:prstGeom prst="rect">
            <a:avLst/>
          </a:prstGeom>
        </p:spPr>
      </p:pic>
      <p:sp>
        <p:nvSpPr>
          <p:cNvPr id="75" name="TextBox 74">
            <a:extLst>
              <a:ext uri="{FF2B5EF4-FFF2-40B4-BE49-F238E27FC236}">
                <a16:creationId xmlns:a16="http://schemas.microsoft.com/office/drawing/2014/main" xmlns="" id="{7F608F9C-6248-4043-817E-BF2385F9356F}"/>
              </a:ext>
            </a:extLst>
          </p:cNvPr>
          <p:cNvSpPr txBox="1"/>
          <p:nvPr userDrawn="1"/>
        </p:nvSpPr>
        <p:spPr>
          <a:xfrm>
            <a:off x="420624" y="3151221"/>
            <a:ext cx="2103120" cy="400110"/>
          </a:xfrm>
          <a:prstGeom prst="rect">
            <a:avLst/>
          </a:prstGeom>
          <a:noFill/>
        </p:spPr>
        <p:txBody>
          <a:bodyPr wrap="square" lIns="0" tIns="0" rIns="0" bIns="0" rtlCol="0" anchor="ctr">
            <a:spAutoFit/>
          </a:bodyPr>
          <a:lstStyle/>
          <a:p>
            <a:r>
              <a:rPr lang="en-US" sz="2600" b="1" dirty="0">
                <a:solidFill>
                  <a:schemeClr val="bg1"/>
                </a:solidFill>
                <a:latin typeface="+mj-lt"/>
              </a:rPr>
              <a:t>Learn More</a:t>
            </a:r>
          </a:p>
        </p:txBody>
      </p:sp>
    </p:spTree>
    <p:extLst>
      <p:ext uri="{BB962C8B-B14F-4D97-AF65-F5344CB8AC3E}">
        <p14:creationId xmlns:p14="http://schemas.microsoft.com/office/powerpoint/2010/main" xmlns="" val="79135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Slid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0325" y="3245909"/>
            <a:ext cx="4451350" cy="366183"/>
          </a:xfrm>
          <a:prstGeom prst="rect">
            <a:avLst/>
          </a:prstGeom>
        </p:spPr>
      </p:pic>
    </p:spTree>
    <p:extLst>
      <p:ext uri="{BB962C8B-B14F-4D97-AF65-F5344CB8AC3E}">
        <p14:creationId xmlns:p14="http://schemas.microsoft.com/office/powerpoint/2010/main" xmlns="" val="210908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0325" y="2095131"/>
            <a:ext cx="4451350" cy="366183"/>
          </a:xfrm>
          <a:prstGeom prst="rect">
            <a:avLst/>
          </a:prstGeom>
        </p:spPr>
      </p:pic>
      <p:sp>
        <p:nvSpPr>
          <p:cNvPr id="8" name="TextBox 7"/>
          <p:cNvSpPr txBox="1"/>
          <p:nvPr/>
        </p:nvSpPr>
        <p:spPr>
          <a:xfrm>
            <a:off x="5754986" y="2964942"/>
            <a:ext cx="682028" cy="369332"/>
          </a:xfrm>
          <a:prstGeom prst="rect">
            <a:avLst/>
          </a:prstGeom>
          <a:noFill/>
        </p:spPr>
        <p:txBody>
          <a:bodyPr wrap="square" rtlCol="0" anchor="ctr" anchorCtr="0">
            <a:noAutofit/>
          </a:bodyPr>
          <a:lstStyle/>
          <a:p>
            <a:pPr algn="ctr"/>
            <a:r>
              <a:rPr lang="en-US" sz="2800" b="1" dirty="0">
                <a:solidFill>
                  <a:schemeClr val="bg1"/>
                </a:solidFill>
              </a:rPr>
              <a:t>+</a:t>
            </a:r>
          </a:p>
        </p:txBody>
      </p:sp>
      <p:sp>
        <p:nvSpPr>
          <p:cNvPr id="9" name="TextBox 8"/>
          <p:cNvSpPr txBox="1"/>
          <p:nvPr/>
        </p:nvSpPr>
        <p:spPr>
          <a:xfrm>
            <a:off x="3831432" y="3837902"/>
            <a:ext cx="4529137" cy="901380"/>
          </a:xfrm>
          <a:prstGeom prst="rect">
            <a:avLst/>
          </a:prstGeom>
          <a:solidFill>
            <a:schemeClr val="tx2">
              <a:lumMod val="25000"/>
              <a:lumOff val="75000"/>
            </a:schemeClr>
          </a:solidFill>
        </p:spPr>
        <p:txBody>
          <a:bodyPr wrap="square" rtlCol="0" anchor="ctr" anchorCtr="0">
            <a:noAutofit/>
          </a:bodyPr>
          <a:lstStyle/>
          <a:p>
            <a:pPr algn="ctr"/>
            <a:r>
              <a:rPr lang="en-US" dirty="0">
                <a:solidFill>
                  <a:schemeClr val="tx1"/>
                </a:solidFill>
              </a:rPr>
              <a:t>Replace this with Company Logo on Master Slide </a:t>
            </a:r>
            <a:r>
              <a:rPr lang="en-US" b="1" dirty="0">
                <a:solidFill>
                  <a:schemeClr val="tx1"/>
                </a:solidFill>
              </a:rPr>
              <a:t>(note</a:t>
            </a:r>
            <a:r>
              <a:rPr lang="en-US" b="1" baseline="0" dirty="0">
                <a:solidFill>
                  <a:schemeClr val="tx1"/>
                </a:solidFill>
              </a:rPr>
              <a:t> spacing guides on side)</a:t>
            </a:r>
            <a:endParaRPr lang="en-US" dirty="0">
              <a:solidFill>
                <a:schemeClr val="tx1"/>
              </a:solidFill>
            </a:endParaRPr>
          </a:p>
        </p:txBody>
      </p:sp>
      <p:sp>
        <p:nvSpPr>
          <p:cNvPr id="11" name="Rectangle 10"/>
          <p:cNvSpPr/>
          <p:nvPr/>
        </p:nvSpPr>
        <p:spPr>
          <a:xfrm>
            <a:off x="12352638" y="4739283"/>
            <a:ext cx="1194111" cy="21187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352638" y="2461315"/>
            <a:ext cx="1194111" cy="5890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2352638" y="3248832"/>
            <a:ext cx="1194111" cy="5890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352638" y="0"/>
            <a:ext cx="1194111" cy="21187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3790141" y="402561"/>
            <a:ext cx="2496064" cy="923330"/>
          </a:xfrm>
          <a:prstGeom prst="rect">
            <a:avLst/>
          </a:prstGeom>
          <a:noFill/>
        </p:spPr>
        <p:txBody>
          <a:bodyPr wrap="square" rtlCol="0">
            <a:spAutoFit/>
          </a:bodyPr>
          <a:lstStyle/>
          <a:p>
            <a:r>
              <a:rPr lang="en-US" b="1" dirty="0">
                <a:solidFill>
                  <a:schemeClr val="accent4"/>
                </a:solidFill>
              </a:rPr>
              <a:t>Space from top of slide to top of MC logo</a:t>
            </a:r>
          </a:p>
        </p:txBody>
      </p:sp>
      <p:sp>
        <p:nvSpPr>
          <p:cNvPr id="16" name="TextBox 15"/>
          <p:cNvSpPr txBox="1"/>
          <p:nvPr/>
        </p:nvSpPr>
        <p:spPr>
          <a:xfrm>
            <a:off x="13790141" y="5475476"/>
            <a:ext cx="2496064" cy="1200329"/>
          </a:xfrm>
          <a:prstGeom prst="rect">
            <a:avLst/>
          </a:prstGeom>
          <a:noFill/>
        </p:spPr>
        <p:txBody>
          <a:bodyPr wrap="square" rtlCol="0">
            <a:spAutoFit/>
          </a:bodyPr>
          <a:lstStyle/>
          <a:p>
            <a:r>
              <a:rPr lang="en-US" b="1" dirty="0">
                <a:solidFill>
                  <a:schemeClr val="accent4"/>
                </a:solidFill>
              </a:rPr>
              <a:t>Should match space from bottom of other company’s logo to bottom of slide</a:t>
            </a:r>
          </a:p>
        </p:txBody>
      </p:sp>
      <p:sp>
        <p:nvSpPr>
          <p:cNvPr id="17" name="TextBox 16"/>
          <p:cNvSpPr txBox="1"/>
          <p:nvPr/>
        </p:nvSpPr>
        <p:spPr>
          <a:xfrm>
            <a:off x="13790140" y="2461314"/>
            <a:ext cx="5078627" cy="646331"/>
          </a:xfrm>
          <a:prstGeom prst="rect">
            <a:avLst/>
          </a:prstGeom>
          <a:noFill/>
        </p:spPr>
        <p:txBody>
          <a:bodyPr wrap="square" rtlCol="0">
            <a:spAutoFit/>
          </a:bodyPr>
          <a:lstStyle/>
          <a:p>
            <a:r>
              <a:rPr lang="en-US" b="1" dirty="0">
                <a:solidFill>
                  <a:srgbClr val="FFC000"/>
                </a:solidFill>
              </a:rPr>
              <a:t>Space from bottom of logo to top of plus sign</a:t>
            </a:r>
          </a:p>
        </p:txBody>
      </p:sp>
      <p:sp>
        <p:nvSpPr>
          <p:cNvPr id="18" name="TextBox 17"/>
          <p:cNvSpPr txBox="1"/>
          <p:nvPr/>
        </p:nvSpPr>
        <p:spPr>
          <a:xfrm>
            <a:off x="13790140" y="3146639"/>
            <a:ext cx="5078627" cy="646331"/>
          </a:xfrm>
          <a:prstGeom prst="rect">
            <a:avLst/>
          </a:prstGeom>
          <a:noFill/>
        </p:spPr>
        <p:txBody>
          <a:bodyPr wrap="square" rtlCol="0">
            <a:spAutoFit/>
          </a:bodyPr>
          <a:lstStyle/>
          <a:p>
            <a:r>
              <a:rPr lang="en-US" b="1" dirty="0">
                <a:solidFill>
                  <a:srgbClr val="FFC000"/>
                </a:solidFill>
              </a:rPr>
              <a:t>Should</a:t>
            </a:r>
            <a:r>
              <a:rPr lang="en-US" b="1" baseline="0" dirty="0">
                <a:solidFill>
                  <a:srgbClr val="FFC000"/>
                </a:solidFill>
              </a:rPr>
              <a:t> match space from bottom of plus sign to top of other company’s logo</a:t>
            </a:r>
            <a:endParaRPr lang="en-US" b="1" dirty="0">
              <a:solidFill>
                <a:srgbClr val="FFC000"/>
              </a:solidFill>
            </a:endParaRPr>
          </a:p>
        </p:txBody>
      </p:sp>
      <p:sp>
        <p:nvSpPr>
          <p:cNvPr id="19" name="TextBox 18"/>
          <p:cNvSpPr txBox="1"/>
          <p:nvPr/>
        </p:nvSpPr>
        <p:spPr>
          <a:xfrm>
            <a:off x="12303210" y="-1819925"/>
            <a:ext cx="6248775" cy="1477328"/>
          </a:xfrm>
          <a:prstGeom prst="rect">
            <a:avLst/>
          </a:prstGeom>
          <a:noFill/>
        </p:spPr>
        <p:txBody>
          <a:bodyPr wrap="square" rtlCol="0">
            <a:spAutoFit/>
          </a:bodyPr>
          <a:lstStyle/>
          <a:p>
            <a:r>
              <a:rPr lang="en-US" b="1" dirty="0">
                <a:solidFill>
                  <a:schemeClr val="tx1"/>
                </a:solidFill>
              </a:rPr>
              <a:t>Spacing Guides: </a:t>
            </a:r>
            <a:r>
              <a:rPr lang="en-US" b="0" dirty="0">
                <a:solidFill>
                  <a:schemeClr val="tx1"/>
                </a:solidFill>
              </a:rPr>
              <a:t>These</a:t>
            </a:r>
            <a:r>
              <a:rPr lang="en-US" b="0" baseline="0" dirty="0">
                <a:solidFill>
                  <a:schemeClr val="tx1"/>
                </a:solidFill>
              </a:rPr>
              <a:t> boxes represent space between elements. Size of the boxes can (and will) change based on how tall other company’s logo is, but “red” spaces must match each other and “orange” spaces must match each other</a:t>
            </a:r>
            <a:endParaRPr lang="en-US" b="0" dirty="0">
              <a:solidFill>
                <a:schemeClr val="tx1"/>
              </a:solidFill>
            </a:endParaRPr>
          </a:p>
        </p:txBody>
      </p:sp>
      <p:sp>
        <p:nvSpPr>
          <p:cNvPr id="21" name="TextBox 20"/>
          <p:cNvSpPr txBox="1"/>
          <p:nvPr/>
        </p:nvSpPr>
        <p:spPr>
          <a:xfrm>
            <a:off x="12739986" y="2964942"/>
            <a:ext cx="682028" cy="369332"/>
          </a:xfrm>
          <a:prstGeom prst="rect">
            <a:avLst/>
          </a:prstGeom>
          <a:noFill/>
        </p:spPr>
        <p:txBody>
          <a:bodyPr wrap="square" rtlCol="0" anchor="ctr" anchorCtr="0">
            <a:noAutofit/>
          </a:bodyPr>
          <a:lstStyle/>
          <a:p>
            <a:pPr algn="ctr"/>
            <a:r>
              <a:rPr lang="en-US" sz="2800" b="1" dirty="0">
                <a:solidFill>
                  <a:schemeClr val="tx1"/>
                </a:solidFill>
              </a:rPr>
              <a:t>+</a:t>
            </a:r>
          </a:p>
        </p:txBody>
      </p:sp>
      <p:sp>
        <p:nvSpPr>
          <p:cNvPr id="22" name="TextBox 21"/>
          <p:cNvSpPr txBox="1"/>
          <p:nvPr/>
        </p:nvSpPr>
        <p:spPr>
          <a:xfrm>
            <a:off x="12352638" y="3837901"/>
            <a:ext cx="4529137" cy="901381"/>
          </a:xfrm>
          <a:prstGeom prst="rect">
            <a:avLst/>
          </a:prstGeom>
          <a:solidFill>
            <a:schemeClr val="tx2">
              <a:lumMod val="25000"/>
              <a:lumOff val="75000"/>
            </a:schemeClr>
          </a:solidFill>
        </p:spPr>
        <p:txBody>
          <a:bodyPr wrap="square" rtlCol="0" anchor="ctr" anchorCtr="0">
            <a:noAutofit/>
          </a:bodyPr>
          <a:lstStyle/>
          <a:p>
            <a:pPr algn="ctr"/>
            <a:r>
              <a:rPr lang="en-US" dirty="0">
                <a:solidFill>
                  <a:schemeClr val="tx1"/>
                </a:solidFill>
              </a:rPr>
              <a:t>Replace this with Company Logo on Master Slide </a:t>
            </a:r>
            <a:r>
              <a:rPr lang="en-US" b="1" dirty="0">
                <a:solidFill>
                  <a:schemeClr val="tx1"/>
                </a:solidFill>
              </a:rPr>
              <a:t>(note</a:t>
            </a:r>
            <a:r>
              <a:rPr lang="en-US" b="1" baseline="0" dirty="0">
                <a:solidFill>
                  <a:schemeClr val="tx1"/>
                </a:solidFill>
              </a:rPr>
              <a:t> spacing guides on side)</a:t>
            </a:r>
            <a:endParaRPr lang="en-US" dirty="0">
              <a:solidFill>
                <a:schemeClr val="tx1"/>
              </a:solidFill>
            </a:endParaRPr>
          </a:p>
        </p:txBody>
      </p:sp>
      <p:pic>
        <p:nvPicPr>
          <p:cNvPr id="23" name="Picture 22">
            <a:extLst>
              <a:ext uri="{FF2B5EF4-FFF2-40B4-BE49-F238E27FC236}">
                <a16:creationId xmlns:a16="http://schemas.microsoft.com/office/drawing/2014/main" xmlns="" id="{328C8D4E-94A7-7E40-A33B-435CE50FD760}"/>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2352638" y="2111914"/>
            <a:ext cx="4435523" cy="364881"/>
          </a:xfrm>
          <a:prstGeom prst="rect">
            <a:avLst/>
          </a:prstGeom>
        </p:spPr>
      </p:pic>
    </p:spTree>
    <p:extLst>
      <p:ext uri="{BB962C8B-B14F-4D97-AF65-F5344CB8AC3E}">
        <p14:creationId xmlns:p14="http://schemas.microsoft.com/office/powerpoint/2010/main" xmlns="" val="4069329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sage_slide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A53AAE9-6D50-4B60-A0DF-EAD36D64561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31361" y="4551291"/>
            <a:ext cx="3006431" cy="1681783"/>
          </a:xfrm>
          <a:prstGeom prst="rect">
            <a:avLst/>
          </a:prstGeom>
          <a:effectLst>
            <a:outerShdw blurRad="190500" dist="25400" dir="5400000" algn="ctr" rotWithShape="0">
              <a:srgbClr val="000000">
                <a:alpha val="40000"/>
              </a:srgbClr>
            </a:outerShdw>
          </a:effectLst>
        </p:spPr>
      </p:pic>
      <p:pic>
        <p:nvPicPr>
          <p:cNvPr id="7" name="Picture 6">
            <a:extLst>
              <a:ext uri="{FF2B5EF4-FFF2-40B4-BE49-F238E27FC236}">
                <a16:creationId xmlns:a16="http://schemas.microsoft.com/office/drawing/2014/main" xmlns="" id="{8CED8F77-9277-4428-8225-58084824626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602572" y="347712"/>
            <a:ext cx="2983707" cy="1684456"/>
          </a:xfrm>
          <a:prstGeom prst="rect">
            <a:avLst/>
          </a:prstGeom>
          <a:effectLst>
            <a:outerShdw blurRad="190500" dist="25400" dir="5400000" algn="ctr" rotWithShape="0">
              <a:srgbClr val="000000">
                <a:alpha val="40000"/>
              </a:srgbClr>
            </a:outerShdw>
          </a:effectLst>
        </p:spPr>
      </p:pic>
      <p:pic>
        <p:nvPicPr>
          <p:cNvPr id="8" name="Picture 7">
            <a:extLst>
              <a:ext uri="{FF2B5EF4-FFF2-40B4-BE49-F238E27FC236}">
                <a16:creationId xmlns:a16="http://schemas.microsoft.com/office/drawing/2014/main" xmlns="" id="{E11FD4AA-90F5-476D-89BC-41FFED23BC2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31361" y="1198978"/>
            <a:ext cx="2954918" cy="1666380"/>
          </a:xfrm>
          <a:prstGeom prst="rect">
            <a:avLst/>
          </a:prstGeom>
          <a:effectLst>
            <a:outerShdw blurRad="190500" dist="25400" dir="5400000" algn="ctr" rotWithShape="0">
              <a:srgbClr val="000000">
                <a:alpha val="40000"/>
              </a:srgbClr>
            </a:outerShdw>
          </a:effectLst>
        </p:spPr>
      </p:pic>
      <p:pic>
        <p:nvPicPr>
          <p:cNvPr id="9" name="Picture 8">
            <a:extLst>
              <a:ext uri="{FF2B5EF4-FFF2-40B4-BE49-F238E27FC236}">
                <a16:creationId xmlns:a16="http://schemas.microsoft.com/office/drawing/2014/main" xmlns="" id="{33D226C4-DD36-43C3-B19B-1B807FB8A701}"/>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612800" y="2156054"/>
            <a:ext cx="2992039" cy="1684456"/>
          </a:xfrm>
          <a:prstGeom prst="rect">
            <a:avLst/>
          </a:prstGeom>
          <a:effectLst>
            <a:outerShdw blurRad="190500" dist="25400" dir="5400000" algn="ctr" rotWithShape="0">
              <a:srgbClr val="000000">
                <a:alpha val="40000"/>
              </a:srgbClr>
            </a:outerShdw>
          </a:effectLst>
        </p:spPr>
      </p:pic>
      <p:pic>
        <p:nvPicPr>
          <p:cNvPr id="10" name="Picture 9">
            <a:extLst>
              <a:ext uri="{FF2B5EF4-FFF2-40B4-BE49-F238E27FC236}">
                <a16:creationId xmlns:a16="http://schemas.microsoft.com/office/drawing/2014/main" xmlns="" id="{D286A32C-922E-469A-AAAC-782DDA20E99F}"/>
              </a:ext>
            </a:extLst>
          </p:cNvPr>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333604" y="336988"/>
            <a:ext cx="2960313" cy="1666380"/>
          </a:xfrm>
          <a:prstGeom prst="rect">
            <a:avLst/>
          </a:prstGeom>
          <a:effectLst>
            <a:outerShdw blurRad="190500" dist="25400" dir="5400000" algn="ctr" rotWithShape="0">
              <a:srgbClr val="000000">
                <a:alpha val="40000"/>
              </a:srgbClr>
            </a:outerShdw>
          </a:effectLst>
        </p:spPr>
      </p:pic>
      <p:sp>
        <p:nvSpPr>
          <p:cNvPr id="11" name="TextBox 9">
            <a:extLst>
              <a:ext uri="{FF2B5EF4-FFF2-40B4-BE49-F238E27FC236}">
                <a16:creationId xmlns:a16="http://schemas.microsoft.com/office/drawing/2014/main" xmlns="" id="{A6D77F74-3ACC-4298-AD49-F1571043D844}"/>
              </a:ext>
            </a:extLst>
          </p:cNvPr>
          <p:cNvSpPr txBox="1"/>
          <p:nvPr userDrawn="1"/>
        </p:nvSpPr>
        <p:spPr>
          <a:xfrm>
            <a:off x="3590152" y="347712"/>
            <a:ext cx="205086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Title Slide</a:t>
            </a:r>
          </a:p>
          <a:p>
            <a:pPr marL="171450" indent="-171450">
              <a:buFontTx/>
              <a:buChar char="-"/>
            </a:pPr>
            <a:r>
              <a:rPr lang="en-US" sz="1200" dirty="0"/>
              <a:t>Add date of presentation, or date deck will be sent</a:t>
            </a:r>
          </a:p>
          <a:p>
            <a:pPr marL="171450" indent="-171450">
              <a:buFontTx/>
              <a:buChar char="-"/>
            </a:pPr>
            <a:endParaRPr lang="en-US" sz="1200" dirty="0"/>
          </a:p>
          <a:p>
            <a:pPr marL="171450" indent="-171450">
              <a:buFontTx/>
              <a:buChar char="-"/>
            </a:pPr>
            <a:r>
              <a:rPr lang="en-US" sz="1200" dirty="0"/>
              <a:t>You may leave default photo or cover it with something related to client/subject</a:t>
            </a:r>
          </a:p>
        </p:txBody>
      </p:sp>
      <p:sp>
        <p:nvSpPr>
          <p:cNvPr id="12" name="TextBox 10">
            <a:extLst>
              <a:ext uri="{FF2B5EF4-FFF2-40B4-BE49-F238E27FC236}">
                <a16:creationId xmlns:a16="http://schemas.microsoft.com/office/drawing/2014/main" xmlns="" id="{6FC27CD3-422F-4460-A228-296FBA2A5C4D}"/>
              </a:ext>
            </a:extLst>
          </p:cNvPr>
          <p:cNvSpPr txBox="1"/>
          <p:nvPr userDrawn="1"/>
        </p:nvSpPr>
        <p:spPr>
          <a:xfrm>
            <a:off x="9887910" y="4607352"/>
            <a:ext cx="16459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About MC</a:t>
            </a:r>
          </a:p>
          <a:p>
            <a:pPr marL="171450" indent="-171450">
              <a:buFontTx/>
              <a:buChar char="-"/>
            </a:pPr>
            <a:r>
              <a:rPr lang="en-US" sz="1200" dirty="0"/>
              <a:t>Not editable; feel free to delete</a:t>
            </a:r>
          </a:p>
        </p:txBody>
      </p:sp>
      <p:sp>
        <p:nvSpPr>
          <p:cNvPr id="13" name="TextBox 11">
            <a:extLst>
              <a:ext uri="{FF2B5EF4-FFF2-40B4-BE49-F238E27FC236}">
                <a16:creationId xmlns:a16="http://schemas.microsoft.com/office/drawing/2014/main" xmlns="" id="{672BDB7E-3F7F-4B34-89E3-0048C766EF49}"/>
              </a:ext>
            </a:extLst>
          </p:cNvPr>
          <p:cNvSpPr txBox="1"/>
          <p:nvPr userDrawn="1"/>
        </p:nvSpPr>
        <p:spPr>
          <a:xfrm>
            <a:off x="9807528" y="347712"/>
            <a:ext cx="2050869"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Agenda/Contents Slide</a:t>
            </a:r>
          </a:p>
          <a:p>
            <a:pPr marL="171450" indent="-171450">
              <a:buFontTx/>
              <a:buChar char="-"/>
            </a:pPr>
            <a:r>
              <a:rPr lang="en-US" sz="1200" dirty="0"/>
              <a:t>Change sidebar to title to “Agenda” for a meeting presentation, and “Contents” for a deck being emailed. </a:t>
            </a:r>
          </a:p>
          <a:p>
            <a:pPr marL="171450" indent="-171450">
              <a:buFontTx/>
              <a:buChar char="-"/>
            </a:pPr>
            <a:endParaRPr lang="en-US" sz="1200" dirty="0"/>
          </a:p>
          <a:p>
            <a:pPr marL="171450" indent="-171450">
              <a:buFontTx/>
              <a:buChar char="-"/>
            </a:pPr>
            <a:r>
              <a:rPr lang="en-US" sz="1200" dirty="0"/>
              <a:t>Choose the layout that works best for your presentation format, and delete the others.</a:t>
            </a:r>
          </a:p>
          <a:p>
            <a:pPr marL="171450" indent="-171450">
              <a:buFontTx/>
              <a:buChar char="-"/>
            </a:pPr>
            <a:endParaRPr lang="en-US" sz="1200" dirty="0"/>
          </a:p>
          <a:p>
            <a:pPr marL="171450" indent="-171450">
              <a:buFontTx/>
              <a:buChar char="-"/>
            </a:pPr>
            <a:r>
              <a:rPr lang="en-US" sz="1200" dirty="0"/>
              <a:t>Fill out section titles and descriptions and then duplicate this slide to serve as the divider for each section. </a:t>
            </a:r>
          </a:p>
        </p:txBody>
      </p:sp>
      <p:pic>
        <p:nvPicPr>
          <p:cNvPr id="14" name="Picture 13">
            <a:extLst>
              <a:ext uri="{FF2B5EF4-FFF2-40B4-BE49-F238E27FC236}">
                <a16:creationId xmlns:a16="http://schemas.microsoft.com/office/drawing/2014/main" xmlns="" id="{7F8A045E-EBFD-420C-9452-85D6BE5E843E}"/>
              </a:ext>
            </a:extLst>
          </p:cNvPr>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397002" y="2833960"/>
            <a:ext cx="2943033" cy="1655656"/>
          </a:xfrm>
          <a:prstGeom prst="rect">
            <a:avLst/>
          </a:prstGeom>
          <a:effectLst>
            <a:outerShdw blurRad="190500" dist="25400" dir="5400000" algn="ctr" rotWithShape="0">
              <a:srgbClr val="000000">
                <a:alpha val="40000"/>
              </a:srgbClr>
            </a:outerShdw>
          </a:effectLst>
        </p:spPr>
      </p:pic>
      <p:pic>
        <p:nvPicPr>
          <p:cNvPr id="15" name="Picture 14">
            <a:extLst>
              <a:ext uri="{FF2B5EF4-FFF2-40B4-BE49-F238E27FC236}">
                <a16:creationId xmlns:a16="http://schemas.microsoft.com/office/drawing/2014/main" xmlns="" id="{5FF6F78E-244C-4E86-9628-C307824E8944}"/>
              </a:ext>
            </a:extLst>
          </p:cNvPr>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09701" y="4871117"/>
            <a:ext cx="2937776" cy="1649896"/>
          </a:xfrm>
          <a:prstGeom prst="rect">
            <a:avLst/>
          </a:prstGeom>
          <a:effectLst>
            <a:outerShdw blurRad="190500" dist="25400" dir="5400000" algn="ctr" rotWithShape="0">
              <a:srgbClr val="000000">
                <a:alpha val="40000"/>
              </a:srgbClr>
            </a:outerShdw>
          </a:effectLst>
        </p:spPr>
      </p:pic>
      <p:sp>
        <p:nvSpPr>
          <p:cNvPr id="16" name="TextBox 14">
            <a:extLst>
              <a:ext uri="{FF2B5EF4-FFF2-40B4-BE49-F238E27FC236}">
                <a16:creationId xmlns:a16="http://schemas.microsoft.com/office/drawing/2014/main" xmlns="" id="{D0B2F270-0DFD-40AE-A3F6-635701454855}"/>
              </a:ext>
            </a:extLst>
          </p:cNvPr>
          <p:cNvSpPr txBox="1"/>
          <p:nvPr userDrawn="1"/>
        </p:nvSpPr>
        <p:spPr>
          <a:xfrm>
            <a:off x="3670692" y="2816754"/>
            <a:ext cx="2050869"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Tx/>
              <a:buChar char="-"/>
            </a:pPr>
            <a:r>
              <a:rPr lang="en-US" sz="1200" dirty="0"/>
              <a:t>Be as brief as possible, always.</a:t>
            </a:r>
          </a:p>
          <a:p>
            <a:pPr marL="171450" indent="-171450">
              <a:buFontTx/>
              <a:buChar char="-"/>
            </a:pPr>
            <a:endParaRPr lang="en-US" sz="1200" dirty="0"/>
          </a:p>
          <a:p>
            <a:pPr marL="171450" indent="-171450">
              <a:buFontTx/>
              <a:buChar char="-"/>
            </a:pPr>
            <a:r>
              <a:rPr lang="en-US" sz="1200" dirty="0"/>
              <a:t>Always use “Key Points: Short” in a deck that will be presented.</a:t>
            </a:r>
          </a:p>
          <a:p>
            <a:pPr marL="171450" indent="-171450">
              <a:buFontTx/>
              <a:buChar char="-"/>
            </a:pPr>
            <a:endParaRPr lang="en-US" sz="1200" dirty="0"/>
          </a:p>
          <a:p>
            <a:pPr marL="171450" indent="-171450">
              <a:buFontTx/>
              <a:buChar char="-"/>
            </a:pPr>
            <a:r>
              <a:rPr lang="en-US" sz="1200" dirty="0"/>
              <a:t>If you need more space to expand on decks that are being sent, you can use “Key Points: Long” (this template has the option to include sub-bullets)</a:t>
            </a:r>
          </a:p>
          <a:p>
            <a:pPr marL="171450" indent="-171450">
              <a:buFontTx/>
              <a:buChar char="-"/>
            </a:pPr>
            <a:endParaRPr lang="en-US" sz="1200" dirty="0"/>
          </a:p>
          <a:p>
            <a:pPr marL="171450" indent="-171450">
              <a:buFontTx/>
              <a:buChar char="-"/>
            </a:pPr>
            <a:r>
              <a:rPr lang="en-US" sz="1200" dirty="0"/>
              <a:t>On both templates, delete whatever numbers you don’t need</a:t>
            </a:r>
          </a:p>
        </p:txBody>
      </p:sp>
      <p:sp>
        <p:nvSpPr>
          <p:cNvPr id="17" name="TextBox 15">
            <a:extLst>
              <a:ext uri="{FF2B5EF4-FFF2-40B4-BE49-F238E27FC236}">
                <a16:creationId xmlns:a16="http://schemas.microsoft.com/office/drawing/2014/main" xmlns="" id="{A3300B0C-350E-4870-AF9B-DB5053B5D2DC}"/>
              </a:ext>
            </a:extLst>
          </p:cNvPr>
          <p:cNvSpPr txBox="1"/>
          <p:nvPr userDrawn="1"/>
        </p:nvSpPr>
        <p:spPr>
          <a:xfrm>
            <a:off x="397002" y="2556961"/>
            <a:ext cx="20508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Key Points: Short</a:t>
            </a:r>
          </a:p>
        </p:txBody>
      </p:sp>
      <p:sp>
        <p:nvSpPr>
          <p:cNvPr id="18" name="TextBox 16">
            <a:extLst>
              <a:ext uri="{FF2B5EF4-FFF2-40B4-BE49-F238E27FC236}">
                <a16:creationId xmlns:a16="http://schemas.microsoft.com/office/drawing/2014/main" xmlns="" id="{EB90CAB8-3B7A-41D6-A215-BB060DE0961E}"/>
              </a:ext>
            </a:extLst>
          </p:cNvPr>
          <p:cNvSpPr txBox="1"/>
          <p:nvPr userDrawn="1"/>
        </p:nvSpPr>
        <p:spPr>
          <a:xfrm>
            <a:off x="397002" y="4541867"/>
            <a:ext cx="20508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Key Points: Long</a:t>
            </a:r>
          </a:p>
        </p:txBody>
      </p:sp>
    </p:spTree>
    <p:extLst>
      <p:ext uri="{BB962C8B-B14F-4D97-AF65-F5344CB8AC3E}">
        <p14:creationId xmlns:p14="http://schemas.microsoft.com/office/powerpoint/2010/main" xmlns="" val="3344096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sage_slide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AD703FF-C237-4C5A-A77F-452FA9DDD847}"/>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396423" y="970175"/>
            <a:ext cx="10604646" cy="5537755"/>
          </a:xfrm>
          <a:prstGeom prst="rect">
            <a:avLst/>
          </a:prstGeom>
          <a:effectLst>
            <a:outerShdw blurRad="190500" dist="25400" dir="5400000" algn="ctr" rotWithShape="0">
              <a:srgbClr val="000000">
                <a:alpha val="40000"/>
              </a:srgbClr>
            </a:outerShdw>
          </a:effectLst>
        </p:spPr>
      </p:pic>
      <p:sp>
        <p:nvSpPr>
          <p:cNvPr id="7" name="TextBox 12">
            <a:extLst>
              <a:ext uri="{FF2B5EF4-FFF2-40B4-BE49-F238E27FC236}">
                <a16:creationId xmlns:a16="http://schemas.microsoft.com/office/drawing/2014/main" xmlns="" id="{F7120D05-8447-46F1-B0D8-03705BA729CC}"/>
              </a:ext>
            </a:extLst>
          </p:cNvPr>
          <p:cNvSpPr txBox="1"/>
          <p:nvPr userDrawn="1"/>
        </p:nvSpPr>
        <p:spPr>
          <a:xfrm>
            <a:off x="190930" y="384156"/>
            <a:ext cx="1291218" cy="1420020"/>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The Question Number </a:t>
            </a:r>
            <a:r>
              <a:rPr lang="en-US" sz="1200" dirty="0"/>
              <a:t>will print outside of the slide; it won’t show when you export to PDF</a:t>
            </a:r>
          </a:p>
        </p:txBody>
      </p:sp>
      <p:sp>
        <p:nvSpPr>
          <p:cNvPr id="8" name="TextBox 13">
            <a:extLst>
              <a:ext uri="{FF2B5EF4-FFF2-40B4-BE49-F238E27FC236}">
                <a16:creationId xmlns:a16="http://schemas.microsoft.com/office/drawing/2014/main" xmlns="" id="{CBDB91C6-1E52-4D91-B182-24A158E1AAF3}"/>
              </a:ext>
            </a:extLst>
          </p:cNvPr>
          <p:cNvSpPr txBox="1"/>
          <p:nvPr userDrawn="1"/>
        </p:nvSpPr>
        <p:spPr>
          <a:xfrm>
            <a:off x="2521386" y="244958"/>
            <a:ext cx="2707598" cy="1015663"/>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Replace this with the actual Presentation Title </a:t>
            </a:r>
            <a:r>
              <a:rPr lang="en-US" sz="1200" dirty="0"/>
              <a:t>on every slide. </a:t>
            </a:r>
          </a:p>
          <a:p>
            <a:endParaRPr lang="en-US" sz="1200" dirty="0"/>
          </a:p>
          <a:p>
            <a:r>
              <a:rPr lang="en-US" sz="1200" dirty="0"/>
              <a:t>You can do this on the master slides, or manually on each one.</a:t>
            </a:r>
          </a:p>
        </p:txBody>
      </p:sp>
      <p:sp>
        <p:nvSpPr>
          <p:cNvPr id="9" name="TextBox 14">
            <a:extLst>
              <a:ext uri="{FF2B5EF4-FFF2-40B4-BE49-F238E27FC236}">
                <a16:creationId xmlns:a16="http://schemas.microsoft.com/office/drawing/2014/main" xmlns="" id="{AD4E0814-7BBC-4358-8E2A-2EB8A65B3B0A}"/>
              </a:ext>
            </a:extLst>
          </p:cNvPr>
          <p:cNvSpPr txBox="1"/>
          <p:nvPr userDrawn="1"/>
        </p:nvSpPr>
        <p:spPr>
          <a:xfrm>
            <a:off x="731188" y="2741783"/>
            <a:ext cx="1807739" cy="1754326"/>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Put the section title here </a:t>
            </a:r>
            <a:r>
              <a:rPr lang="en-US" sz="1200" dirty="0"/>
              <a:t>(it should match the title of the corresponding agenda/content item). </a:t>
            </a:r>
            <a:r>
              <a:rPr lang="en-US" sz="1200" b="1" dirty="0">
                <a:solidFill>
                  <a:schemeClr val="accent4"/>
                </a:solidFill>
              </a:rPr>
              <a:t>DO NOT PUT TAKEAWAY HEADLINES HERE. </a:t>
            </a:r>
            <a:endParaRPr lang="en-US" sz="1200" dirty="0">
              <a:solidFill>
                <a:schemeClr val="accent4"/>
              </a:solidFill>
            </a:endParaRPr>
          </a:p>
          <a:p>
            <a:endParaRPr lang="en-US" sz="1200" dirty="0"/>
          </a:p>
        </p:txBody>
      </p:sp>
      <p:sp>
        <p:nvSpPr>
          <p:cNvPr id="10" name="TextBox 19">
            <a:extLst>
              <a:ext uri="{FF2B5EF4-FFF2-40B4-BE49-F238E27FC236}">
                <a16:creationId xmlns:a16="http://schemas.microsoft.com/office/drawing/2014/main" xmlns="" id="{0FDBA30B-EE47-461E-91EF-5F8468A54AE4}"/>
              </a:ext>
            </a:extLst>
          </p:cNvPr>
          <p:cNvSpPr txBox="1"/>
          <p:nvPr userDrawn="1"/>
        </p:nvSpPr>
        <p:spPr>
          <a:xfrm>
            <a:off x="6434477" y="1161564"/>
            <a:ext cx="2707598" cy="46166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Takeaway Headline </a:t>
            </a:r>
            <a:r>
              <a:rPr lang="mr-IN" sz="1200" dirty="0"/>
              <a:t>–</a:t>
            </a:r>
            <a:r>
              <a:rPr lang="en-US" sz="1200" dirty="0"/>
              <a:t> This can be longer/run to two lines if necessary</a:t>
            </a:r>
          </a:p>
        </p:txBody>
      </p:sp>
      <p:sp>
        <p:nvSpPr>
          <p:cNvPr id="11" name="TextBox 20">
            <a:extLst>
              <a:ext uri="{FF2B5EF4-FFF2-40B4-BE49-F238E27FC236}">
                <a16:creationId xmlns:a16="http://schemas.microsoft.com/office/drawing/2014/main" xmlns="" id="{3C3F4D18-1759-4D1B-917D-6A54261B1FD6}"/>
              </a:ext>
            </a:extLst>
          </p:cNvPr>
          <p:cNvSpPr txBox="1"/>
          <p:nvPr userDrawn="1"/>
        </p:nvSpPr>
        <p:spPr>
          <a:xfrm>
            <a:off x="5004165" y="1985838"/>
            <a:ext cx="2707598" cy="46166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Question Text </a:t>
            </a:r>
            <a:r>
              <a:rPr lang="en-US" sz="1200" dirty="0"/>
              <a:t>will automatically populate and can be edited.</a:t>
            </a:r>
          </a:p>
        </p:txBody>
      </p:sp>
      <p:sp>
        <p:nvSpPr>
          <p:cNvPr id="12" name="TextBox 9">
            <a:extLst>
              <a:ext uri="{FF2B5EF4-FFF2-40B4-BE49-F238E27FC236}">
                <a16:creationId xmlns:a16="http://schemas.microsoft.com/office/drawing/2014/main" xmlns="" id="{2A6ABDFF-7D77-4607-BA1D-916E6B7044C7}"/>
              </a:ext>
            </a:extLst>
          </p:cNvPr>
          <p:cNvSpPr txBox="1"/>
          <p:nvPr userDrawn="1"/>
        </p:nvSpPr>
        <p:spPr>
          <a:xfrm>
            <a:off x="276655" y="4858717"/>
            <a:ext cx="2262272" cy="1754326"/>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Automatically update page numbers: </a:t>
            </a:r>
            <a:r>
              <a:rPr lang="en-US" sz="1200" dirty="0"/>
              <a:t>Any time you want to update the page numbers automatically, just go to Insert &gt; Header and Footer &gt; uncheck “slide number” and say ok, and then go back and recheck it. Numbers will update</a:t>
            </a:r>
          </a:p>
        </p:txBody>
      </p:sp>
    </p:spTree>
    <p:extLst>
      <p:ext uri="{BB962C8B-B14F-4D97-AF65-F5344CB8AC3E}">
        <p14:creationId xmlns:p14="http://schemas.microsoft.com/office/powerpoint/2010/main" xmlns="" val="90893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l_title_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9F986D1-DF8B-4265-8D69-3371FC03CFC8}"/>
              </a:ext>
            </a:extLst>
          </p:cNvPr>
          <p:cNvPicPr>
            <a:picLocks noChangeAspect="1"/>
          </p:cNvPicPr>
          <p:nvPr userDrawn="1"/>
        </p:nvPicPr>
        <p:blipFill>
          <a:blip r:embed="rId2" cstate="print"/>
          <a:stretch>
            <a:fillRect/>
          </a:stretch>
        </p:blipFill>
        <p:spPr>
          <a:xfrm>
            <a:off x="774" y="863"/>
            <a:ext cx="12190452" cy="6856272"/>
          </a:xfrm>
          <a:prstGeom prst="rect">
            <a:avLst/>
          </a:prstGeom>
        </p:spPr>
      </p:pic>
      <p:pic>
        <p:nvPicPr>
          <p:cNvPr id="7" name="Picture 6">
            <a:extLst>
              <a:ext uri="{FF2B5EF4-FFF2-40B4-BE49-F238E27FC236}">
                <a16:creationId xmlns:a16="http://schemas.microsoft.com/office/drawing/2014/main" xmlns="" id="{1893097A-5A68-4A54-956E-54781F32928B}"/>
              </a:ext>
            </a:extLst>
          </p:cNvPr>
          <p:cNvPicPr>
            <a:picLocks noChangeAspect="1"/>
          </p:cNvPicPr>
          <p:nvPr userDrawn="1"/>
        </p:nvPicPr>
        <p:blipFill>
          <a:blip r:embed="rId3"/>
          <a:stretch>
            <a:fillRect/>
          </a:stretch>
        </p:blipFill>
        <p:spPr>
          <a:xfrm>
            <a:off x="606239" y="703326"/>
            <a:ext cx="5317816" cy="515667"/>
          </a:xfrm>
          <a:prstGeom prst="rect">
            <a:avLst/>
          </a:prstGeom>
        </p:spPr>
      </p:pic>
      <p:sp>
        <p:nvSpPr>
          <p:cNvPr id="8" name="Rectangle 7">
            <a:extLst>
              <a:ext uri="{FF2B5EF4-FFF2-40B4-BE49-F238E27FC236}">
                <a16:creationId xmlns:a16="http://schemas.microsoft.com/office/drawing/2014/main" xmlns="" id="{E2C8D3EF-E0C0-4A3F-BBC2-21FB7A5E20BF}"/>
              </a:ext>
            </a:extLst>
          </p:cNvPr>
          <p:cNvSpPr/>
          <p:nvPr userDrawn="1"/>
        </p:nvSpPr>
        <p:spPr>
          <a:xfrm>
            <a:off x="606239" y="4416288"/>
            <a:ext cx="1222561" cy="1222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9">
            <a:extLst>
              <a:ext uri="{FF2B5EF4-FFF2-40B4-BE49-F238E27FC236}">
                <a16:creationId xmlns:a16="http://schemas.microsoft.com/office/drawing/2014/main" xmlns="" id="{87F6F171-F600-4059-BDB7-38A79EED3905}"/>
              </a:ext>
            </a:extLst>
          </p:cNvPr>
          <p:cNvSpPr>
            <a:spLocks noGrp="1"/>
          </p:cNvSpPr>
          <p:nvPr>
            <p:ph type="body" sz="quarter" idx="19" hasCustomPrompt="1"/>
          </p:nvPr>
        </p:nvSpPr>
        <p:spPr>
          <a:xfrm>
            <a:off x="606239" y="4416287"/>
            <a:ext cx="1222561" cy="1222561"/>
          </a:xfrm>
        </p:spPr>
        <p:txBody>
          <a:bodyPr anchor="b" anchorCtr="0">
            <a:noAutofit/>
          </a:bodyPr>
          <a:lstStyle>
            <a:lvl1pPr algn="ctr">
              <a:spcBef>
                <a:spcPts val="0"/>
              </a:spcBef>
              <a:defRPr sz="1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LOGO</a:t>
            </a:r>
          </a:p>
        </p:txBody>
      </p:sp>
      <p:sp>
        <p:nvSpPr>
          <p:cNvPr id="13" name="date">
            <a:extLst>
              <a:ext uri="{FF2B5EF4-FFF2-40B4-BE49-F238E27FC236}">
                <a16:creationId xmlns:a16="http://schemas.microsoft.com/office/drawing/2014/main" xmlns="" id="{6725300F-5835-484D-889D-7DEB9C8548C0}"/>
              </a:ext>
            </a:extLst>
          </p:cNvPr>
          <p:cNvSpPr>
            <a:spLocks noGrp="1"/>
          </p:cNvSpPr>
          <p:nvPr>
            <p:ph type="body" sz="quarter" idx="20" hasCustomPrompt="1"/>
          </p:nvPr>
        </p:nvSpPr>
        <p:spPr>
          <a:xfrm>
            <a:off x="647355" y="6070572"/>
            <a:ext cx="5500897" cy="515667"/>
          </a:xfrm>
        </p:spPr>
        <p:txBody>
          <a:bodyPr anchor="b"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1200" b="1" i="1"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B2B2B"/>
                </a:solidFill>
                <a:effectLst/>
                <a:uLnTx/>
                <a:uFillTx/>
                <a:latin typeface="Arial" panose="020B0604020202020204"/>
                <a:ea typeface="+mn-ea"/>
                <a:cs typeface="+mn-cs"/>
              </a:rPr>
              <a:t>Date</a:t>
            </a:r>
          </a:p>
          <a:p>
            <a:pPr lvl="0"/>
            <a:endParaRPr lang="en-US" dirty="0"/>
          </a:p>
        </p:txBody>
      </p:sp>
      <p:sp>
        <p:nvSpPr>
          <p:cNvPr id="16" name="title">
            <a:extLst>
              <a:ext uri="{FF2B5EF4-FFF2-40B4-BE49-F238E27FC236}">
                <a16:creationId xmlns:a16="http://schemas.microsoft.com/office/drawing/2014/main" xmlns="" id="{63168E4B-5B5E-47FF-838D-36D6604EAAD0}"/>
              </a:ext>
            </a:extLst>
          </p:cNvPr>
          <p:cNvSpPr>
            <a:spLocks noGrp="1"/>
          </p:cNvSpPr>
          <p:nvPr>
            <p:ph type="body" sz="quarter" idx="22" hasCustomPrompt="1"/>
          </p:nvPr>
        </p:nvSpPr>
        <p:spPr>
          <a:xfrm>
            <a:off x="658677" y="5813658"/>
            <a:ext cx="5489575" cy="423862"/>
          </a:xfrm>
        </p:spPr>
        <p:txBody>
          <a:bodyPr>
            <a:normAutofit/>
          </a:bodyPr>
          <a:lstStyle>
            <a:lvl1pPr>
              <a:defRPr sz="2000" b="1" i="1">
                <a:solidFill>
                  <a:schemeClr val="tx1"/>
                </a:solidFill>
              </a:defRPr>
            </a:lvl1pPr>
          </a:lstStyle>
          <a:p>
            <a:pPr lvl="0"/>
            <a:r>
              <a:rPr lang="en-US" b="1" i="1" dirty="0"/>
              <a:t>International Brand Report</a:t>
            </a:r>
            <a:endParaRPr lang="en-US" dirty="0"/>
          </a:p>
        </p:txBody>
      </p:sp>
    </p:spTree>
    <p:extLst>
      <p:ext uri="{BB962C8B-B14F-4D97-AF65-F5344CB8AC3E}">
        <p14:creationId xmlns:p14="http://schemas.microsoft.com/office/powerpoint/2010/main" xmlns="" val="9407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_mc">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EA70999F-7580-4716-87BE-0D260EFD7440}"/>
              </a:ext>
            </a:extLst>
          </p:cNvPr>
          <p:cNvPicPr>
            <a:picLocks noChangeAspect="1"/>
          </p:cNvPicPr>
          <p:nvPr userDrawn="1"/>
        </p:nvPicPr>
        <p:blipFill rotWithShape="1">
          <a:blip r:embed="rId2">
            <a:extLst>
              <a:ext uri="{28A0092B-C50C-407E-A947-70E740481C1C}">
                <a14:useLocalDpi xmlns:a14="http://schemas.microsoft.com/office/drawing/2010/main" xmlns="" val="0"/>
              </a:ext>
            </a:extLst>
          </a:blip>
          <a:srcRect t="9494"/>
          <a:stretch/>
        </p:blipFill>
        <p:spPr>
          <a:xfrm>
            <a:off x="-280645" y="-13855"/>
            <a:ext cx="3106304" cy="6411224"/>
          </a:xfrm>
          <a:prstGeom prst="rect">
            <a:avLst/>
          </a:prstGeom>
        </p:spPr>
      </p:pic>
      <p:sp>
        <p:nvSpPr>
          <p:cNvPr id="42" name="Content Placeholder 2">
            <a:extLst>
              <a:ext uri="{FF2B5EF4-FFF2-40B4-BE49-F238E27FC236}">
                <a16:creationId xmlns:a16="http://schemas.microsoft.com/office/drawing/2014/main" xmlns="" id="{3CD5F022-47F3-46D2-9257-17E9EBE1055A}"/>
              </a:ext>
            </a:extLst>
          </p:cNvPr>
          <p:cNvSpPr txBox="1">
            <a:spLocks/>
          </p:cNvSpPr>
          <p:nvPr userDrawn="1"/>
        </p:nvSpPr>
        <p:spPr>
          <a:xfrm>
            <a:off x="500769" y="1701786"/>
            <a:ext cx="3960529" cy="2713777"/>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2300" b="1" dirty="0">
                <a:latin typeface="Proxima Nova" panose="02000506030000020004" pitchFamily="2" charset="0"/>
                <a:ea typeface="Arial" charset="0"/>
                <a:cs typeface="Arial" charset="0"/>
              </a:rPr>
              <a:t>Morning Consult is a technology company revolutionizing ways to </a:t>
            </a:r>
            <a:r>
              <a:rPr lang="en-US" sz="2300" b="1" dirty="0">
                <a:solidFill>
                  <a:schemeClr val="accent2"/>
                </a:solidFill>
                <a:latin typeface="Proxima Nova" panose="02000506030000020004" pitchFamily="2" charset="0"/>
                <a:ea typeface="Arial" charset="0"/>
                <a:cs typeface="Arial" charset="0"/>
              </a:rPr>
              <a:t>collect</a:t>
            </a:r>
            <a:r>
              <a:rPr lang="en-US" sz="2300" b="1" dirty="0">
                <a:latin typeface="Proxima Nova" panose="02000506030000020004" pitchFamily="2" charset="0"/>
                <a:ea typeface="Arial" charset="0"/>
                <a:cs typeface="Arial" charset="0"/>
              </a:rPr>
              <a:t>, </a:t>
            </a:r>
            <a:r>
              <a:rPr lang="en-US" sz="2300" b="1" dirty="0">
                <a:solidFill>
                  <a:schemeClr val="accent6"/>
                </a:solidFill>
                <a:latin typeface="Proxima Nova" panose="02000506030000020004" pitchFamily="2" charset="0"/>
                <a:ea typeface="Arial" charset="0"/>
                <a:cs typeface="Arial" charset="0"/>
              </a:rPr>
              <a:t>organize</a:t>
            </a:r>
            <a:r>
              <a:rPr lang="en-US" sz="2300" b="1" dirty="0">
                <a:latin typeface="Proxima Nova" panose="02000506030000020004" pitchFamily="2" charset="0"/>
                <a:ea typeface="Arial" charset="0"/>
                <a:cs typeface="Arial" charset="0"/>
              </a:rPr>
              <a:t>, &amp; </a:t>
            </a:r>
            <a:r>
              <a:rPr lang="en-US" sz="2300" b="1" dirty="0">
                <a:solidFill>
                  <a:schemeClr val="accent5">
                    <a:lumMod val="60000"/>
                    <a:lumOff val="40000"/>
                  </a:schemeClr>
                </a:solidFill>
                <a:latin typeface="Proxima Nova" panose="02000506030000020004" pitchFamily="2" charset="0"/>
                <a:ea typeface="Arial" charset="0"/>
                <a:cs typeface="Arial" charset="0"/>
              </a:rPr>
              <a:t>share</a:t>
            </a:r>
            <a:r>
              <a:rPr lang="en-US" sz="2300" b="1" dirty="0">
                <a:solidFill>
                  <a:srgbClr val="8099CA"/>
                </a:solidFill>
                <a:latin typeface="Proxima Nova" panose="02000506030000020004" pitchFamily="2" charset="0"/>
                <a:ea typeface="Arial" charset="0"/>
                <a:cs typeface="Arial" charset="0"/>
              </a:rPr>
              <a:t> </a:t>
            </a:r>
            <a:r>
              <a:rPr lang="en-US" sz="2300" b="1" dirty="0">
                <a:latin typeface="Proxima Nova" panose="02000506030000020004" pitchFamily="2" charset="0"/>
                <a:ea typeface="Arial" charset="0"/>
                <a:cs typeface="Arial" charset="0"/>
              </a:rPr>
              <a:t>survey research data to transform how decisions are made.</a:t>
            </a:r>
          </a:p>
        </p:txBody>
      </p:sp>
      <p:grpSp>
        <p:nvGrpSpPr>
          <p:cNvPr id="43" name="Group 42">
            <a:extLst>
              <a:ext uri="{FF2B5EF4-FFF2-40B4-BE49-F238E27FC236}">
                <a16:creationId xmlns:a16="http://schemas.microsoft.com/office/drawing/2014/main" xmlns="" id="{BE239BD4-1899-4B4D-A006-89501097430A}"/>
              </a:ext>
            </a:extLst>
          </p:cNvPr>
          <p:cNvGrpSpPr/>
          <p:nvPr userDrawn="1"/>
        </p:nvGrpSpPr>
        <p:grpSpPr>
          <a:xfrm>
            <a:off x="4568057" y="4678308"/>
            <a:ext cx="3255700" cy="1108541"/>
            <a:chOff x="7689790" y="5048626"/>
            <a:chExt cx="4117047" cy="1401823"/>
          </a:xfrm>
        </p:grpSpPr>
        <p:pic>
          <p:nvPicPr>
            <p:cNvPr id="44" name="Picture 43">
              <a:extLst>
                <a:ext uri="{FF2B5EF4-FFF2-40B4-BE49-F238E27FC236}">
                  <a16:creationId xmlns:a16="http://schemas.microsoft.com/office/drawing/2014/main" xmlns="" id="{1BFFB23C-C8BF-453F-9372-774ACED7C44A}"/>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l="21885" t="18014" r="20270" b="15469"/>
            <a:stretch/>
          </p:blipFill>
          <p:spPr>
            <a:xfrm>
              <a:off x="9418183" y="6134010"/>
              <a:ext cx="700378" cy="302879"/>
            </a:xfrm>
            <a:prstGeom prst="rect">
              <a:avLst/>
            </a:prstGeom>
          </p:spPr>
        </p:pic>
        <p:pic>
          <p:nvPicPr>
            <p:cNvPr id="45" name="Picture 44">
              <a:extLst>
                <a:ext uri="{FF2B5EF4-FFF2-40B4-BE49-F238E27FC236}">
                  <a16:creationId xmlns:a16="http://schemas.microsoft.com/office/drawing/2014/main" xmlns="" id="{A481E5F3-7348-41C7-B1CE-72DA5B1E877E}"/>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t="24967" b="23947"/>
            <a:stretch/>
          </p:blipFill>
          <p:spPr>
            <a:xfrm>
              <a:off x="8417948" y="6104026"/>
              <a:ext cx="904159" cy="346423"/>
            </a:xfrm>
            <a:prstGeom prst="rect">
              <a:avLst/>
            </a:prstGeom>
          </p:spPr>
        </p:pic>
        <p:pic>
          <p:nvPicPr>
            <p:cNvPr id="46" name="Picture 45">
              <a:extLst>
                <a:ext uri="{FF2B5EF4-FFF2-40B4-BE49-F238E27FC236}">
                  <a16:creationId xmlns:a16="http://schemas.microsoft.com/office/drawing/2014/main" xmlns="" id="{DC6294C9-8BD3-4A16-864F-00A16D1C9713}"/>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9176778" y="5713725"/>
              <a:ext cx="1182383" cy="148883"/>
            </a:xfrm>
            <a:prstGeom prst="rect">
              <a:avLst/>
            </a:prstGeom>
          </p:spPr>
        </p:pic>
        <p:pic>
          <p:nvPicPr>
            <p:cNvPr id="47" name="Picture 46">
              <a:extLst>
                <a:ext uri="{FF2B5EF4-FFF2-40B4-BE49-F238E27FC236}">
                  <a16:creationId xmlns:a16="http://schemas.microsoft.com/office/drawing/2014/main" xmlns="" id="{D3B8A2E1-7027-4C3E-8537-9DD01BB46761}"/>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8253134" y="5666184"/>
              <a:ext cx="719335" cy="243136"/>
            </a:xfrm>
            <a:prstGeom prst="rect">
              <a:avLst/>
            </a:prstGeom>
          </p:spPr>
        </p:pic>
        <p:pic>
          <p:nvPicPr>
            <p:cNvPr id="48" name="Picture 47">
              <a:extLst>
                <a:ext uri="{FF2B5EF4-FFF2-40B4-BE49-F238E27FC236}">
                  <a16:creationId xmlns:a16="http://schemas.microsoft.com/office/drawing/2014/main" xmlns="" id="{97070828-2681-43B5-B57D-B1D94E119A3A}"/>
                </a:ext>
              </a:extLst>
            </p:cNvPr>
            <p:cNvPicPr>
              <a:picLocks noChangeAspect="1"/>
            </p:cNvPicPr>
            <p:nvPr/>
          </p:nvPicPr>
          <p:blipFill rotWithShape="1">
            <a:blip r:embed="rId7" cstate="print">
              <a:extLst>
                <a:ext uri="{28A0092B-C50C-407E-A947-70E740481C1C}">
                  <a14:useLocalDpi xmlns:a14="http://schemas.microsoft.com/office/drawing/2010/main" xmlns=""/>
                </a:ext>
              </a:extLst>
            </a:blip>
            <a:srcRect t="35899" b="35899"/>
            <a:stretch/>
          </p:blipFill>
          <p:spPr>
            <a:xfrm>
              <a:off x="10778419" y="6140437"/>
              <a:ext cx="1028418" cy="290025"/>
            </a:xfrm>
            <a:prstGeom prst="rect">
              <a:avLst/>
            </a:prstGeom>
          </p:spPr>
        </p:pic>
        <p:pic>
          <p:nvPicPr>
            <p:cNvPr id="49" name="Picture 48">
              <a:extLst>
                <a:ext uri="{FF2B5EF4-FFF2-40B4-BE49-F238E27FC236}">
                  <a16:creationId xmlns:a16="http://schemas.microsoft.com/office/drawing/2014/main" xmlns="" id="{D5179937-B78E-47E1-9469-AE41A2B42206}"/>
                </a:ext>
              </a:extLst>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0263869" y="6110201"/>
              <a:ext cx="369242" cy="320261"/>
            </a:xfrm>
            <a:prstGeom prst="rect">
              <a:avLst/>
            </a:prstGeom>
          </p:spPr>
        </p:pic>
        <p:pic>
          <p:nvPicPr>
            <p:cNvPr id="50" name="Picture 49">
              <a:extLst>
                <a:ext uri="{FF2B5EF4-FFF2-40B4-BE49-F238E27FC236}">
                  <a16:creationId xmlns:a16="http://schemas.microsoft.com/office/drawing/2014/main" xmlns="" id="{64F3CBD7-8C96-4225-A658-990BCD2346D9}"/>
                </a:ext>
              </a:extLst>
            </p:cNvPr>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776236" y="6125165"/>
              <a:ext cx="521522" cy="320568"/>
            </a:xfrm>
            <a:prstGeom prst="rect">
              <a:avLst/>
            </a:prstGeom>
          </p:spPr>
        </p:pic>
        <p:pic>
          <p:nvPicPr>
            <p:cNvPr id="51" name="Picture 50">
              <a:extLst>
                <a:ext uri="{FF2B5EF4-FFF2-40B4-BE49-F238E27FC236}">
                  <a16:creationId xmlns:a16="http://schemas.microsoft.com/office/drawing/2014/main" xmlns="" id="{1BD3B981-1E88-44F9-849A-27207F36743B}"/>
                </a:ext>
              </a:extLst>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7786175" y="5593878"/>
              <a:ext cx="306122" cy="306122"/>
            </a:xfrm>
            <a:prstGeom prst="rect">
              <a:avLst/>
            </a:prstGeom>
          </p:spPr>
        </p:pic>
        <p:pic>
          <p:nvPicPr>
            <p:cNvPr id="52" name="Picture 51">
              <a:extLst>
                <a:ext uri="{FF2B5EF4-FFF2-40B4-BE49-F238E27FC236}">
                  <a16:creationId xmlns:a16="http://schemas.microsoft.com/office/drawing/2014/main" xmlns="" id="{8C641BA0-BFF6-44FA-A752-5B317A2E1418}"/>
                </a:ext>
              </a:extLst>
            </p:cNvPr>
            <p:cNvPicPr>
              <a:picLocks noChangeAspect="1"/>
            </p:cNvPicPr>
            <p:nvPr/>
          </p:nvPicPr>
          <p:blipFill>
            <a:blip r:embed="rId11" cstate="print">
              <a:extLst>
                <a:ext uri="{28A0092B-C50C-407E-A947-70E740481C1C}">
                  <a14:useLocalDpi xmlns:a14="http://schemas.microsoft.com/office/drawing/2010/main" xmlns=""/>
                </a:ext>
              </a:extLst>
            </a:blip>
            <a:stretch>
              <a:fillRect/>
            </a:stretch>
          </p:blipFill>
          <p:spPr>
            <a:xfrm>
              <a:off x="10562043" y="5681720"/>
              <a:ext cx="675669" cy="180888"/>
            </a:xfrm>
            <a:prstGeom prst="rect">
              <a:avLst/>
            </a:prstGeom>
          </p:spPr>
        </p:pic>
        <p:sp>
          <p:nvSpPr>
            <p:cNvPr id="53" name="Rectangle 52">
              <a:extLst>
                <a:ext uri="{FF2B5EF4-FFF2-40B4-BE49-F238E27FC236}">
                  <a16:creationId xmlns:a16="http://schemas.microsoft.com/office/drawing/2014/main" xmlns="" id="{AAE9B957-E37B-46BC-9398-B8DA01AA4215}"/>
                </a:ext>
              </a:extLst>
            </p:cNvPr>
            <p:cNvSpPr/>
            <p:nvPr/>
          </p:nvSpPr>
          <p:spPr>
            <a:xfrm>
              <a:off x="7689790" y="5193086"/>
              <a:ext cx="932628" cy="276999"/>
            </a:xfrm>
            <a:prstGeom prst="rect">
              <a:avLst/>
            </a:prstGeom>
          </p:spPr>
          <p:txBody>
            <a:bodyPr wrap="none">
              <a:spAutoFit/>
            </a:bodyPr>
            <a:lstStyle/>
            <a:p>
              <a:r>
                <a:rPr lang="en-US" sz="1200" cap="all" spc="110" dirty="0"/>
                <a:t>Clients</a:t>
              </a:r>
            </a:p>
          </p:txBody>
        </p:sp>
        <p:cxnSp>
          <p:nvCxnSpPr>
            <p:cNvPr id="54" name="Straight Connector 53">
              <a:extLst>
                <a:ext uri="{FF2B5EF4-FFF2-40B4-BE49-F238E27FC236}">
                  <a16:creationId xmlns:a16="http://schemas.microsoft.com/office/drawing/2014/main" xmlns="" id="{54285AE1-F77E-463F-B40B-2E24B028ECCC}"/>
                </a:ext>
              </a:extLst>
            </p:cNvPr>
            <p:cNvCxnSpPr>
              <a:cxnSpLocks/>
            </p:cNvCxnSpPr>
            <p:nvPr/>
          </p:nvCxnSpPr>
          <p:spPr>
            <a:xfrm>
              <a:off x="7761588" y="5048626"/>
              <a:ext cx="4003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xmlns="" id="{EA8C0039-E39A-42EF-9FA4-BF54E47F858F}"/>
              </a:ext>
            </a:extLst>
          </p:cNvPr>
          <p:cNvSpPr/>
          <p:nvPr userDrawn="1"/>
        </p:nvSpPr>
        <p:spPr>
          <a:xfrm>
            <a:off x="8159525" y="4820938"/>
            <a:ext cx="1548230" cy="248342"/>
          </a:xfrm>
          <a:prstGeom prst="rect">
            <a:avLst/>
          </a:prstGeom>
        </p:spPr>
        <p:txBody>
          <a:bodyPr wrap="none">
            <a:spAutoFit/>
          </a:bodyPr>
          <a:lstStyle/>
          <a:p>
            <a:r>
              <a:rPr lang="en-US" sz="1200" spc="110" dirty="0"/>
              <a:t>MEDIA PARTNERS</a:t>
            </a:r>
            <a:endParaRPr lang="en-US" sz="1400" spc="110" dirty="0"/>
          </a:p>
        </p:txBody>
      </p:sp>
      <p:cxnSp>
        <p:nvCxnSpPr>
          <p:cNvPr id="56" name="Straight Connector 55">
            <a:extLst>
              <a:ext uri="{FF2B5EF4-FFF2-40B4-BE49-F238E27FC236}">
                <a16:creationId xmlns:a16="http://schemas.microsoft.com/office/drawing/2014/main" xmlns="" id="{312B6684-08CB-4238-8699-E6ABE3E3B37D}"/>
              </a:ext>
            </a:extLst>
          </p:cNvPr>
          <p:cNvCxnSpPr>
            <a:cxnSpLocks/>
          </p:cNvCxnSpPr>
          <p:nvPr userDrawn="1"/>
        </p:nvCxnSpPr>
        <p:spPr>
          <a:xfrm flipV="1">
            <a:off x="8224302" y="4676478"/>
            <a:ext cx="322071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xmlns="" id="{6EB81745-BD4D-475B-AB0E-1B935D9B5478}"/>
              </a:ext>
            </a:extLst>
          </p:cNvPr>
          <p:cNvPicPr>
            <a:picLocks noChangeAspect="1"/>
          </p:cNvPicPr>
          <p:nvPr userDrawn="1"/>
        </p:nvPicPr>
        <p:blipFill>
          <a:blip r:embed="rId12">
            <a:extLst>
              <a:ext uri="{28A0092B-C50C-407E-A947-70E740481C1C}">
                <a14:useLocalDpi xmlns:a14="http://schemas.microsoft.com/office/drawing/2010/main" xmlns="" val="0"/>
              </a:ext>
            </a:extLst>
          </a:blip>
          <a:stretch>
            <a:fillRect/>
          </a:stretch>
        </p:blipFill>
        <p:spPr>
          <a:xfrm>
            <a:off x="500770" y="543657"/>
            <a:ext cx="3423118" cy="323405"/>
          </a:xfrm>
          <a:prstGeom prst="rect">
            <a:avLst/>
          </a:prstGeom>
        </p:spPr>
      </p:pic>
      <p:sp>
        <p:nvSpPr>
          <p:cNvPr id="58" name="Text Placeholder 33">
            <a:extLst>
              <a:ext uri="{FF2B5EF4-FFF2-40B4-BE49-F238E27FC236}">
                <a16:creationId xmlns:a16="http://schemas.microsoft.com/office/drawing/2014/main" xmlns="" id="{DE9695FE-C14A-413F-A274-A6A4DB58611F}"/>
              </a:ext>
            </a:extLst>
          </p:cNvPr>
          <p:cNvSpPr txBox="1">
            <a:spLocks/>
          </p:cNvSpPr>
          <p:nvPr userDrawn="1"/>
        </p:nvSpPr>
        <p:spPr>
          <a:xfrm>
            <a:off x="7420986" y="1734353"/>
            <a:ext cx="1353863"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chemeClr val="accent6"/>
                </a:solidFill>
              </a:rPr>
              <a:t>ORGANIZE</a:t>
            </a:r>
          </a:p>
        </p:txBody>
      </p:sp>
      <p:cxnSp>
        <p:nvCxnSpPr>
          <p:cNvPr id="59" name="Straight Connector 58">
            <a:extLst>
              <a:ext uri="{FF2B5EF4-FFF2-40B4-BE49-F238E27FC236}">
                <a16:creationId xmlns:a16="http://schemas.microsoft.com/office/drawing/2014/main" xmlns="" id="{AB4C3CC5-5A1D-44E4-87C3-9073717BD20B}"/>
              </a:ext>
            </a:extLst>
          </p:cNvPr>
          <p:cNvCxnSpPr/>
          <p:nvPr userDrawn="1"/>
        </p:nvCxnSpPr>
        <p:spPr>
          <a:xfrm>
            <a:off x="7095739" y="2470014"/>
            <a:ext cx="17286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xmlns="" id="{31BD1684-0FBB-4FCC-A285-D406DC1B1DB1}"/>
              </a:ext>
            </a:extLst>
          </p:cNvPr>
          <p:cNvSpPr txBox="1">
            <a:spLocks/>
          </p:cNvSpPr>
          <p:nvPr userDrawn="1"/>
        </p:nvSpPr>
        <p:spPr>
          <a:xfrm>
            <a:off x="7046735" y="2706196"/>
            <a:ext cx="1956763" cy="1069950"/>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1300" dirty="0">
                <a:ea typeface="Arial" charset="0"/>
                <a:cs typeface="Arial" charset="0"/>
              </a:rPr>
              <a:t>Morning Consult’s proprietary visualization and analysis software informs strategy and enhances campaigns.</a:t>
            </a:r>
          </a:p>
        </p:txBody>
      </p:sp>
      <p:cxnSp>
        <p:nvCxnSpPr>
          <p:cNvPr id="61" name="Straight Connector 60">
            <a:extLst>
              <a:ext uri="{FF2B5EF4-FFF2-40B4-BE49-F238E27FC236}">
                <a16:creationId xmlns:a16="http://schemas.microsoft.com/office/drawing/2014/main" xmlns="" id="{4B56691C-F04C-4A66-A413-216676A3134C}"/>
              </a:ext>
            </a:extLst>
          </p:cNvPr>
          <p:cNvCxnSpPr/>
          <p:nvPr userDrawn="1"/>
        </p:nvCxnSpPr>
        <p:spPr>
          <a:xfrm>
            <a:off x="9538009" y="2470014"/>
            <a:ext cx="172865" cy="0"/>
          </a:xfrm>
          <a:prstGeom prst="line">
            <a:avLst/>
          </a:prstGeom>
          <a:ln w="38100">
            <a:solidFill>
              <a:srgbClr val="8D8DF3"/>
            </a:solidFill>
          </a:ln>
        </p:spPr>
        <p:style>
          <a:lnRef idx="1">
            <a:schemeClr val="accent1"/>
          </a:lnRef>
          <a:fillRef idx="0">
            <a:schemeClr val="accent1"/>
          </a:fillRef>
          <a:effectRef idx="0">
            <a:schemeClr val="accent1"/>
          </a:effectRef>
          <a:fontRef idx="minor">
            <a:schemeClr val="tx1"/>
          </a:fontRef>
        </p:style>
      </p:cxnSp>
      <p:sp>
        <p:nvSpPr>
          <p:cNvPr id="62" name="Text Placeholder 34">
            <a:extLst>
              <a:ext uri="{FF2B5EF4-FFF2-40B4-BE49-F238E27FC236}">
                <a16:creationId xmlns:a16="http://schemas.microsoft.com/office/drawing/2014/main" xmlns="" id="{92C511CD-81E6-4B78-9CDF-30F7887C93C1}"/>
              </a:ext>
            </a:extLst>
          </p:cNvPr>
          <p:cNvSpPr txBox="1">
            <a:spLocks/>
          </p:cNvSpPr>
          <p:nvPr userDrawn="1"/>
        </p:nvSpPr>
        <p:spPr>
          <a:xfrm>
            <a:off x="9876115" y="1740586"/>
            <a:ext cx="1129601"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chemeClr val="accent5">
                    <a:lumMod val="60000"/>
                    <a:lumOff val="40000"/>
                  </a:schemeClr>
                </a:solidFill>
              </a:rPr>
              <a:t>SHARE</a:t>
            </a:r>
          </a:p>
        </p:txBody>
      </p:sp>
      <p:sp>
        <p:nvSpPr>
          <p:cNvPr id="63" name="Content Placeholder 2">
            <a:extLst>
              <a:ext uri="{FF2B5EF4-FFF2-40B4-BE49-F238E27FC236}">
                <a16:creationId xmlns:a16="http://schemas.microsoft.com/office/drawing/2014/main" xmlns="" id="{6C6FC22D-8AB0-4FEE-BB75-12C07FE6BDE3}"/>
              </a:ext>
            </a:extLst>
          </p:cNvPr>
          <p:cNvSpPr txBox="1">
            <a:spLocks/>
          </p:cNvSpPr>
          <p:nvPr userDrawn="1"/>
        </p:nvSpPr>
        <p:spPr>
          <a:xfrm>
            <a:off x="9519598" y="2684144"/>
            <a:ext cx="2040056" cy="135157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1300" dirty="0">
                <a:ea typeface="Arial" charset="0"/>
                <a:cs typeface="Arial" charset="0"/>
              </a:rPr>
              <a:t>Morning Consult’s media platform and email briefings reach key decision makers in media, government, and industry.</a:t>
            </a:r>
          </a:p>
        </p:txBody>
      </p:sp>
      <p:sp>
        <p:nvSpPr>
          <p:cNvPr id="64" name="Content Placeholder 2">
            <a:extLst>
              <a:ext uri="{FF2B5EF4-FFF2-40B4-BE49-F238E27FC236}">
                <a16:creationId xmlns:a16="http://schemas.microsoft.com/office/drawing/2014/main" xmlns="" id="{CFF95444-F886-4BB4-AFAA-45C062C374C9}"/>
              </a:ext>
            </a:extLst>
          </p:cNvPr>
          <p:cNvSpPr txBox="1">
            <a:spLocks/>
          </p:cNvSpPr>
          <p:nvPr userDrawn="1"/>
        </p:nvSpPr>
        <p:spPr>
          <a:xfrm>
            <a:off x="4624961" y="2692624"/>
            <a:ext cx="1978640" cy="1122297"/>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sz="1300" b="0" dirty="0">
                <a:solidFill>
                  <a:schemeClr val="tx1"/>
                </a:solidFill>
              </a:rPr>
              <a:t>Morning Consult’s advanced survey research technology collects data at unprecedented scale, speed, and accuracy.</a:t>
            </a:r>
          </a:p>
        </p:txBody>
      </p:sp>
      <p:cxnSp>
        <p:nvCxnSpPr>
          <p:cNvPr id="65" name="Straight Connector 64">
            <a:extLst>
              <a:ext uri="{FF2B5EF4-FFF2-40B4-BE49-F238E27FC236}">
                <a16:creationId xmlns:a16="http://schemas.microsoft.com/office/drawing/2014/main" xmlns="" id="{6CD9534A-0BC4-411C-9756-E810D6C20A93}"/>
              </a:ext>
            </a:extLst>
          </p:cNvPr>
          <p:cNvCxnSpPr/>
          <p:nvPr userDrawn="1"/>
        </p:nvCxnSpPr>
        <p:spPr>
          <a:xfrm>
            <a:off x="4624962" y="2474305"/>
            <a:ext cx="1728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33">
            <a:extLst>
              <a:ext uri="{FF2B5EF4-FFF2-40B4-BE49-F238E27FC236}">
                <a16:creationId xmlns:a16="http://schemas.microsoft.com/office/drawing/2014/main" xmlns="" id="{58FBD525-F729-460C-B73B-B3A61AD0FB23}"/>
              </a:ext>
            </a:extLst>
          </p:cNvPr>
          <p:cNvSpPr txBox="1">
            <a:spLocks/>
          </p:cNvSpPr>
          <p:nvPr userDrawn="1"/>
        </p:nvSpPr>
        <p:spPr>
          <a:xfrm>
            <a:off x="4978173" y="1731561"/>
            <a:ext cx="1234036"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rgbClr val="00C2C2"/>
                </a:solidFill>
              </a:rPr>
              <a:t>COLLECT</a:t>
            </a:r>
          </a:p>
        </p:txBody>
      </p:sp>
      <p:sp>
        <p:nvSpPr>
          <p:cNvPr id="67" name="Text Placeholder 33">
            <a:extLst>
              <a:ext uri="{FF2B5EF4-FFF2-40B4-BE49-F238E27FC236}">
                <a16:creationId xmlns:a16="http://schemas.microsoft.com/office/drawing/2014/main" xmlns="" id="{E2FCF017-A1A3-4CF8-9521-0C50C302E221}"/>
              </a:ext>
            </a:extLst>
          </p:cNvPr>
          <p:cNvSpPr txBox="1">
            <a:spLocks/>
          </p:cNvSpPr>
          <p:nvPr userDrawn="1"/>
        </p:nvSpPr>
        <p:spPr>
          <a:xfrm>
            <a:off x="4624834" y="2026175"/>
            <a:ext cx="2157905" cy="206951"/>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Survey Research</a:t>
            </a:r>
          </a:p>
        </p:txBody>
      </p:sp>
      <p:sp>
        <p:nvSpPr>
          <p:cNvPr id="68" name="Text Placeholder 33">
            <a:extLst>
              <a:ext uri="{FF2B5EF4-FFF2-40B4-BE49-F238E27FC236}">
                <a16:creationId xmlns:a16="http://schemas.microsoft.com/office/drawing/2014/main" xmlns="" id="{A5BE9E78-0A74-4433-A678-5917939D5B3E}"/>
              </a:ext>
            </a:extLst>
          </p:cNvPr>
          <p:cNvSpPr txBox="1">
            <a:spLocks/>
          </p:cNvSpPr>
          <p:nvPr userDrawn="1"/>
        </p:nvSpPr>
        <p:spPr>
          <a:xfrm>
            <a:off x="7067648" y="2026175"/>
            <a:ext cx="2157905" cy="206951"/>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Data Intelligence</a:t>
            </a:r>
          </a:p>
        </p:txBody>
      </p:sp>
      <p:sp>
        <p:nvSpPr>
          <p:cNvPr id="69" name="Text Placeholder 33">
            <a:extLst>
              <a:ext uri="{FF2B5EF4-FFF2-40B4-BE49-F238E27FC236}">
                <a16:creationId xmlns:a16="http://schemas.microsoft.com/office/drawing/2014/main" xmlns="" id="{C0F79ED1-306D-47F9-96D2-23236A8732FC}"/>
              </a:ext>
            </a:extLst>
          </p:cNvPr>
          <p:cNvSpPr txBox="1">
            <a:spLocks/>
          </p:cNvSpPr>
          <p:nvPr userDrawn="1"/>
        </p:nvSpPr>
        <p:spPr>
          <a:xfrm>
            <a:off x="9519598" y="2026176"/>
            <a:ext cx="2157905" cy="208890"/>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Media Platform</a:t>
            </a:r>
          </a:p>
        </p:txBody>
      </p:sp>
      <p:pic>
        <p:nvPicPr>
          <p:cNvPr id="70" name="Picture 69">
            <a:extLst>
              <a:ext uri="{FF2B5EF4-FFF2-40B4-BE49-F238E27FC236}">
                <a16:creationId xmlns:a16="http://schemas.microsoft.com/office/drawing/2014/main" xmlns="" id="{136E39A4-47D5-4B52-B988-9FF75F649CF1}"/>
              </a:ext>
            </a:extLst>
          </p:cNvPr>
          <p:cNvPicPr>
            <a:picLocks noChangeAspect="1"/>
          </p:cNvPicPr>
          <p:nvPr userDrawn="1"/>
        </p:nvPicPr>
        <p:blipFill>
          <a:blip r:embed="rId13"/>
          <a:stretch>
            <a:fillRect/>
          </a:stretch>
        </p:blipFill>
        <p:spPr>
          <a:xfrm>
            <a:off x="4625809" y="1701786"/>
            <a:ext cx="274320" cy="274320"/>
          </a:xfrm>
          <a:prstGeom prst="rect">
            <a:avLst/>
          </a:prstGeom>
        </p:spPr>
      </p:pic>
      <p:pic>
        <p:nvPicPr>
          <p:cNvPr id="71" name="Picture 70">
            <a:extLst>
              <a:ext uri="{FF2B5EF4-FFF2-40B4-BE49-F238E27FC236}">
                <a16:creationId xmlns:a16="http://schemas.microsoft.com/office/drawing/2014/main" xmlns="" id="{3F4E9ECA-DE9E-4CF9-9398-8B7856BD1140}"/>
              </a:ext>
            </a:extLst>
          </p:cNvPr>
          <p:cNvPicPr>
            <a:picLocks noChangeAspect="1"/>
          </p:cNvPicPr>
          <p:nvPr userDrawn="1"/>
        </p:nvPicPr>
        <p:blipFill>
          <a:blip r:embed="rId14"/>
          <a:stretch>
            <a:fillRect/>
          </a:stretch>
        </p:blipFill>
        <p:spPr>
          <a:xfrm>
            <a:off x="7068251" y="1701786"/>
            <a:ext cx="274320" cy="274320"/>
          </a:xfrm>
          <a:prstGeom prst="rect">
            <a:avLst/>
          </a:prstGeom>
        </p:spPr>
      </p:pic>
      <p:pic>
        <p:nvPicPr>
          <p:cNvPr id="72" name="Picture 71">
            <a:extLst>
              <a:ext uri="{FF2B5EF4-FFF2-40B4-BE49-F238E27FC236}">
                <a16:creationId xmlns:a16="http://schemas.microsoft.com/office/drawing/2014/main" xmlns="" id="{AE9A300B-6E39-4277-8D00-10F6CC48F612}"/>
              </a:ext>
            </a:extLst>
          </p:cNvPr>
          <p:cNvPicPr>
            <a:picLocks noChangeAspect="1"/>
          </p:cNvPicPr>
          <p:nvPr userDrawn="1"/>
        </p:nvPicPr>
        <p:blipFill>
          <a:blip r:embed="rId15"/>
          <a:stretch>
            <a:fillRect/>
          </a:stretch>
        </p:blipFill>
        <p:spPr>
          <a:xfrm>
            <a:off x="9479151" y="1691162"/>
            <a:ext cx="290580" cy="290580"/>
          </a:xfrm>
          <a:prstGeom prst="rect">
            <a:avLst/>
          </a:prstGeom>
        </p:spPr>
      </p:pic>
      <p:pic>
        <p:nvPicPr>
          <p:cNvPr id="73" name="Picture 72">
            <a:extLst>
              <a:ext uri="{FF2B5EF4-FFF2-40B4-BE49-F238E27FC236}">
                <a16:creationId xmlns:a16="http://schemas.microsoft.com/office/drawing/2014/main" xmlns="" id="{9B823021-34E6-43B2-96A5-A572BF6FAD77}"/>
              </a:ext>
            </a:extLst>
          </p:cNvPr>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9440081" y="5536614"/>
            <a:ext cx="872067" cy="177800"/>
          </a:xfrm>
          <a:prstGeom prst="rect">
            <a:avLst/>
          </a:prstGeom>
        </p:spPr>
      </p:pic>
      <p:pic>
        <p:nvPicPr>
          <p:cNvPr id="74" name="Picture 73">
            <a:extLst>
              <a:ext uri="{FF2B5EF4-FFF2-40B4-BE49-F238E27FC236}">
                <a16:creationId xmlns:a16="http://schemas.microsoft.com/office/drawing/2014/main" xmlns="" id="{34B55F60-D972-4919-AC48-27C79903F484}"/>
              </a:ext>
            </a:extLst>
          </p:cNvPr>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8614287" y="5184569"/>
            <a:ext cx="1308100" cy="186267"/>
          </a:xfrm>
          <a:prstGeom prst="rect">
            <a:avLst/>
          </a:prstGeom>
        </p:spPr>
      </p:pic>
      <p:pic>
        <p:nvPicPr>
          <p:cNvPr id="75" name="Picture 74">
            <a:extLst>
              <a:ext uri="{FF2B5EF4-FFF2-40B4-BE49-F238E27FC236}">
                <a16:creationId xmlns:a16="http://schemas.microsoft.com/office/drawing/2014/main" xmlns="" id="{3AFB9E1C-4D02-451D-BD3A-0CD3D3A0B22B}"/>
              </a:ext>
            </a:extLst>
          </p:cNvPr>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a:off x="10183197" y="5174553"/>
            <a:ext cx="753533" cy="139700"/>
          </a:xfrm>
          <a:prstGeom prst="rect">
            <a:avLst/>
          </a:prstGeom>
        </p:spPr>
      </p:pic>
    </p:spTree>
    <p:extLst>
      <p:ext uri="{BB962C8B-B14F-4D97-AF65-F5344CB8AC3E}">
        <p14:creationId xmlns:p14="http://schemas.microsoft.com/office/powerpoint/2010/main" xmlns="" val="183708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_graph_slide">
    <p:spTree>
      <p:nvGrpSpPr>
        <p:cNvPr id="1" name=""/>
        <p:cNvGrpSpPr/>
        <p:nvPr/>
      </p:nvGrpSpPr>
      <p:grpSpPr>
        <a:xfrm>
          <a:off x="0" y="0"/>
          <a:ext cx="0" cy="0"/>
          <a:chOff x="0" y="0"/>
          <a:chExt cx="0" cy="0"/>
        </a:xfrm>
      </p:grpSpPr>
      <p:sp>
        <p:nvSpPr>
          <p:cNvPr id="2" name="main_title"/>
          <p:cNvSpPr>
            <a:spLocks noGrp="1"/>
          </p:cNvSpPr>
          <p:nvPr>
            <p:ph type="title" hasCustomPrompt="1"/>
          </p:nvPr>
        </p:nvSpPr>
        <p:spPr>
          <a:xfrm>
            <a:off x="3323131" y="200365"/>
            <a:ext cx="8255150" cy="558354"/>
          </a:xfrm>
        </p:spPr>
        <p:txBody>
          <a:bodyPr anchor="b" anchorCtr="0">
            <a:noAutofit/>
          </a:bodyPr>
          <a:lstStyle>
            <a:lvl1pPr>
              <a:defRPr sz="1800" b="1" spc="0" baseline="0"/>
            </a:lvl1pPr>
          </a:lstStyle>
          <a:p>
            <a:r>
              <a:rPr lang="en-US" dirty="0"/>
              <a:t>Question Text or Takeaway Headline goes here</a:t>
            </a:r>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8" name="Text Placeholder 7">
            <a:extLst>
              <a:ext uri="{FF2B5EF4-FFF2-40B4-BE49-F238E27FC236}">
                <a16:creationId xmlns:a16="http://schemas.microsoft.com/office/drawing/2014/main" xmlns="" id="{9230D943-30F0-824D-B2FC-4640CF6EB90C}"/>
              </a:ext>
            </a:extLst>
          </p:cNvPr>
          <p:cNvSpPr>
            <a:spLocks noGrp="1"/>
          </p:cNvSpPr>
          <p:nvPr>
            <p:ph type="body" sz="quarter" idx="15" hasCustomPrompt="1"/>
          </p:nvPr>
        </p:nvSpPr>
        <p:spPr>
          <a:xfrm>
            <a:off x="3333072" y="1479750"/>
            <a:ext cx="3905288" cy="312738"/>
          </a:xfrm>
        </p:spPr>
        <p:txBody>
          <a:bodyPr anchor="t" anchorCtr="0">
            <a:noAutofit/>
          </a:bodyPr>
          <a:lstStyle>
            <a:lvl1pPr>
              <a:defRPr sz="1100" b="0" i="0" cap="none" spc="20" baseline="0">
                <a:solidFill>
                  <a:schemeClr val="tx1"/>
                </a:solidFill>
              </a:defRPr>
            </a:lvl1pPr>
          </a:lstStyle>
          <a:p>
            <a:pPr lvl="0"/>
            <a:r>
              <a:rPr lang="en-US" dirty="0"/>
              <a:t>Insert Image</a:t>
            </a:r>
          </a:p>
        </p:txBody>
      </p:sp>
      <p:sp>
        <p:nvSpPr>
          <p:cNvPr id="20" name="sub_title"/>
          <p:cNvSpPr>
            <a:spLocks noGrp="1"/>
          </p:cNvSpPr>
          <p:nvPr>
            <p:ph type="body" sz="quarter" idx="17" hasCustomPrompt="1"/>
          </p:nvPr>
        </p:nvSpPr>
        <p:spPr>
          <a:xfrm>
            <a:off x="3333209" y="880874"/>
            <a:ext cx="8245072" cy="501359"/>
          </a:xfrm>
        </p:spPr>
        <p:txBody>
          <a:bodyPr>
            <a:normAutofit/>
          </a:bodyPr>
          <a:lstStyle>
            <a:lvl1pPr>
              <a:spcBef>
                <a:spcPts val="0"/>
              </a:spcBef>
              <a:defRPr sz="1400" b="0" i="1" baseline="0">
                <a:solidFill>
                  <a:schemeClr val="tx1">
                    <a:lumMod val="75000"/>
                    <a:lumOff val="25000"/>
                  </a:schemeClr>
                </a:solidFill>
                <a:latin typeface="Georgia" charset="0"/>
                <a:ea typeface="Georgia" charset="0"/>
                <a:cs typeface="Georgia" charset="0"/>
              </a:defRPr>
            </a:lvl1pPr>
          </a:lstStyle>
          <a:p>
            <a:pPr lvl="0"/>
            <a:r>
              <a:rPr lang="en-US" dirty="0"/>
              <a:t>Question text goes here if it isn’t already listed above</a:t>
            </a:r>
          </a:p>
        </p:txBody>
      </p:sp>
      <p:sp>
        <p:nvSpPr>
          <p:cNvPr id="19" name="black_box_title">
            <a:extLst>
              <a:ext uri="{FF2B5EF4-FFF2-40B4-BE49-F238E27FC236}">
                <a16:creationId xmlns:a16="http://schemas.microsoft.com/office/drawing/2014/main" xmlns="" id="{A7F85C18-021C-473B-B3F6-289D72D073C5}"/>
              </a:ext>
            </a:extLst>
          </p:cNvPr>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sp>
        <p:nvSpPr>
          <p:cNvPr id="15" name="qnum">
            <a:extLst>
              <a:ext uri="{FF2B5EF4-FFF2-40B4-BE49-F238E27FC236}">
                <a16:creationId xmlns:a16="http://schemas.microsoft.com/office/drawing/2014/main" xmlns="" id="{4AEFA94E-AE70-449F-B67D-AB9AB609CAAB}"/>
              </a:ext>
            </a:extLst>
          </p:cNvPr>
          <p:cNvSpPr>
            <a:spLocks noGrp="1"/>
          </p:cNvSpPr>
          <p:nvPr>
            <p:ph type="body" sz="quarter" idx="18" hasCustomPrompt="1"/>
          </p:nvPr>
        </p:nvSpPr>
        <p:spPr>
          <a:xfrm>
            <a:off x="-1080399" y="419188"/>
            <a:ext cx="970376" cy="369299"/>
          </a:xfrm>
        </p:spPr>
        <p:txBody>
          <a:bodyPr anchor="t" anchorCtr="0">
            <a:noAutofit/>
          </a:bodyPr>
          <a:lstStyle>
            <a:lvl1pPr>
              <a:defRPr sz="2400" b="0" i="0" cap="none" spc="20" baseline="0">
                <a:solidFill>
                  <a:schemeClr val="tx1"/>
                </a:solidFill>
              </a:defRPr>
            </a:lvl1pPr>
          </a:lstStyle>
          <a:p>
            <a:pPr lvl="0"/>
            <a:r>
              <a:rPr lang="en-US" dirty="0" err="1"/>
              <a:t>Qnum</a:t>
            </a:r>
            <a:endParaRPr lang="en-US" dirty="0"/>
          </a:p>
        </p:txBody>
      </p:sp>
    </p:spTree>
    <p:extLst>
      <p:ext uri="{BB962C8B-B14F-4D97-AF65-F5344CB8AC3E}">
        <p14:creationId xmlns:p14="http://schemas.microsoft.com/office/powerpoint/2010/main" xmlns="" val="158838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post_graph_slide">
    <p:spTree>
      <p:nvGrpSpPr>
        <p:cNvPr id="1" name=""/>
        <p:cNvGrpSpPr/>
        <p:nvPr/>
      </p:nvGrpSpPr>
      <p:grpSpPr>
        <a:xfrm>
          <a:off x="0" y="0"/>
          <a:ext cx="0" cy="0"/>
          <a:chOff x="0" y="0"/>
          <a:chExt cx="0" cy="0"/>
        </a:xfrm>
      </p:grpSpPr>
      <p:sp>
        <p:nvSpPr>
          <p:cNvPr id="2" name="main_title"/>
          <p:cNvSpPr>
            <a:spLocks noGrp="1"/>
          </p:cNvSpPr>
          <p:nvPr>
            <p:ph type="title" hasCustomPrompt="1"/>
          </p:nvPr>
        </p:nvSpPr>
        <p:spPr>
          <a:xfrm>
            <a:off x="3323131" y="200365"/>
            <a:ext cx="8255150" cy="558354"/>
          </a:xfrm>
        </p:spPr>
        <p:txBody>
          <a:bodyPr anchor="b" anchorCtr="0">
            <a:noAutofit/>
          </a:bodyPr>
          <a:lstStyle>
            <a:lvl1pPr>
              <a:defRPr sz="1800" b="1" spc="0" baseline="0"/>
            </a:lvl1pPr>
          </a:lstStyle>
          <a:p>
            <a:r>
              <a:rPr lang="en-US" dirty="0"/>
              <a:t>Question Text or Takeaway Headline goes here</a:t>
            </a:r>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8" name="Text Placeholder 7">
            <a:extLst>
              <a:ext uri="{FF2B5EF4-FFF2-40B4-BE49-F238E27FC236}">
                <a16:creationId xmlns:a16="http://schemas.microsoft.com/office/drawing/2014/main" xmlns="" id="{9230D943-30F0-824D-B2FC-4640CF6EB90C}"/>
              </a:ext>
            </a:extLst>
          </p:cNvPr>
          <p:cNvSpPr>
            <a:spLocks noGrp="1"/>
          </p:cNvSpPr>
          <p:nvPr>
            <p:ph type="body" sz="quarter" idx="15" hasCustomPrompt="1"/>
          </p:nvPr>
        </p:nvSpPr>
        <p:spPr>
          <a:xfrm>
            <a:off x="3333072" y="1479750"/>
            <a:ext cx="3905288" cy="312738"/>
          </a:xfrm>
        </p:spPr>
        <p:txBody>
          <a:bodyPr anchor="t" anchorCtr="0">
            <a:noAutofit/>
          </a:bodyPr>
          <a:lstStyle>
            <a:lvl1pPr>
              <a:defRPr sz="1100" b="1" i="0" cap="none" spc="20" baseline="0"/>
            </a:lvl1pPr>
          </a:lstStyle>
          <a:p>
            <a:pPr lvl="0"/>
            <a:r>
              <a:rPr lang="en-US" dirty="0"/>
              <a:t>INCLUDE AUDIENCE IF NECESSARY (AMONG MEN)</a:t>
            </a:r>
          </a:p>
        </p:txBody>
      </p:sp>
      <p:sp>
        <p:nvSpPr>
          <p:cNvPr id="20" name="sub_title"/>
          <p:cNvSpPr>
            <a:spLocks noGrp="1"/>
          </p:cNvSpPr>
          <p:nvPr>
            <p:ph type="body" sz="quarter" idx="17" hasCustomPrompt="1"/>
          </p:nvPr>
        </p:nvSpPr>
        <p:spPr>
          <a:xfrm>
            <a:off x="3333209" y="880874"/>
            <a:ext cx="8245072" cy="501359"/>
          </a:xfrm>
        </p:spPr>
        <p:txBody>
          <a:bodyPr>
            <a:normAutofit/>
          </a:bodyPr>
          <a:lstStyle>
            <a:lvl1pPr>
              <a:spcBef>
                <a:spcPts val="0"/>
              </a:spcBef>
              <a:defRPr sz="1400" b="0" baseline="0">
                <a:solidFill>
                  <a:schemeClr val="tx1"/>
                </a:solidFill>
                <a:latin typeface="+mn-lt"/>
                <a:ea typeface="Georgia" charset="0"/>
                <a:cs typeface="Georgia" charset="0"/>
              </a:defRPr>
            </a:lvl1pPr>
          </a:lstStyle>
          <a:p>
            <a:pPr lvl="0"/>
            <a:r>
              <a:rPr lang="en-US" dirty="0"/>
              <a:t>Question text goes here if it isn’t already listed above</a:t>
            </a:r>
          </a:p>
        </p:txBody>
      </p:sp>
      <p:sp>
        <p:nvSpPr>
          <p:cNvPr id="19" name="black_box_title">
            <a:extLst>
              <a:ext uri="{FF2B5EF4-FFF2-40B4-BE49-F238E27FC236}">
                <a16:creationId xmlns:a16="http://schemas.microsoft.com/office/drawing/2014/main" xmlns="" id="{A7F85C18-021C-473B-B3F6-289D72D073C5}"/>
              </a:ext>
            </a:extLst>
          </p:cNvPr>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spTree>
    <p:extLst>
      <p:ext uri="{BB962C8B-B14F-4D97-AF65-F5344CB8AC3E}">
        <p14:creationId xmlns:p14="http://schemas.microsoft.com/office/powerpoint/2010/main" xmlns="" val="16553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l_graph_slide">
    <p:spTree>
      <p:nvGrpSpPr>
        <p:cNvPr id="1" name=""/>
        <p:cNvGrpSpPr/>
        <p:nvPr/>
      </p:nvGrpSpPr>
      <p:grpSpPr>
        <a:xfrm>
          <a:off x="0" y="0"/>
          <a:ext cx="0" cy="0"/>
          <a:chOff x="0" y="0"/>
          <a:chExt cx="0" cy="0"/>
        </a:xfrm>
      </p:grpSpPr>
      <p:sp>
        <p:nvSpPr>
          <p:cNvPr id="2" name="main_title"/>
          <p:cNvSpPr>
            <a:spLocks noGrp="1"/>
          </p:cNvSpPr>
          <p:nvPr>
            <p:ph type="title" hasCustomPrompt="1"/>
          </p:nvPr>
        </p:nvSpPr>
        <p:spPr>
          <a:xfrm>
            <a:off x="3323131" y="200365"/>
            <a:ext cx="8255150" cy="558354"/>
          </a:xfrm>
        </p:spPr>
        <p:txBody>
          <a:bodyPr anchor="b" anchorCtr="0">
            <a:noAutofit/>
          </a:bodyPr>
          <a:lstStyle>
            <a:lvl1pPr>
              <a:defRPr sz="2000" b="1" spc="0" baseline="0"/>
            </a:lvl1pPr>
          </a:lstStyle>
          <a:p>
            <a:r>
              <a:rPr lang="en-US" dirty="0"/>
              <a:t>Question Text or Takeaway Headline goes here</a:t>
            </a:r>
          </a:p>
        </p:txBody>
      </p:sp>
      <p:sp>
        <p:nvSpPr>
          <p:cNvPr id="7" name="Rectangle 6"/>
          <p:cNvSpPr/>
          <p:nvPr userDrawn="1"/>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Straight Connector 9"/>
          <p:cNvCxnSpPr/>
          <p:nvPr userDrawn="1"/>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4E7B79-51EA-B144-B108-8E73F729289A}" type="slidenum">
              <a:rPr kumimoji="0" lang="en-US" sz="900" b="1" i="0" u="none" strike="noStrike" kern="1200" cap="all" spc="160" normalizeH="0" baseline="0" noProof="0" smtClean="0">
                <a:ln>
                  <a:noFill/>
                </a:ln>
                <a:solidFill>
                  <a:srgbClr val="BBEDE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all" spc="160" normalizeH="0" baseline="0" noProof="0" dirty="0">
              <a:ln>
                <a:noFill/>
              </a:ln>
              <a:solidFill>
                <a:srgbClr val="BBEDEC"/>
              </a:solidFill>
              <a:effectLst/>
              <a:uLnTx/>
              <a:uFillTx/>
              <a:latin typeface="Arial" panose="020B0604020202020204"/>
              <a:ea typeface="+mn-ea"/>
              <a:cs typeface="+mn-cs"/>
            </a:endParaRPr>
          </a:p>
        </p:txBody>
      </p:sp>
      <p:sp>
        <p:nvSpPr>
          <p:cNvPr id="18" name="Rectangle 17"/>
          <p:cNvSpPr/>
          <p:nvPr userDrawn="1"/>
        </p:nvSpPr>
        <p:spPr>
          <a:xfrm>
            <a:off x="310102" y="6127060"/>
            <a:ext cx="732252"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160" normalizeH="0" baseline="0" noProof="0" dirty="0">
                <a:ln>
                  <a:noFill/>
                </a:ln>
                <a:solidFill>
                  <a:srgbClr val="BBEDEC"/>
                </a:solidFill>
                <a:effectLst/>
                <a:uLnTx/>
                <a:uFillTx/>
                <a:latin typeface="Arial" panose="020B0604020202020204"/>
                <a:ea typeface="+mn-ea"/>
                <a:cs typeface="+mn-cs"/>
              </a:rPr>
              <a:t>Slide /</a:t>
            </a:r>
          </a:p>
        </p:txBody>
      </p:sp>
      <p:pic>
        <p:nvPicPr>
          <p:cNvPr id="13" name="Picture 12"/>
          <p:cNvPicPr>
            <a:picLocks noChangeAspect="1"/>
          </p:cNvPicPr>
          <p:nvPr userDrawn="1"/>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19" name="black_box_title"/>
          <p:cNvSpPr>
            <a:spLocks noGrp="1"/>
          </p:cNvSpPr>
          <p:nvPr>
            <p:ph type="body" sz="quarter" idx="13" hasCustomPrompt="1"/>
          </p:nvPr>
        </p:nvSpPr>
        <p:spPr>
          <a:xfrm>
            <a:off x="420078" y="2200582"/>
            <a:ext cx="2231682" cy="1358657"/>
          </a:xfrm>
        </p:spPr>
        <p:txBody>
          <a:bodyPr lIns="0" tIns="0" rIns="0" bIns="0" anchor="b" anchorCtr="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p:txBody>
      </p:sp>
      <p:sp>
        <p:nvSpPr>
          <p:cNvPr id="20" name="subtitle"/>
          <p:cNvSpPr>
            <a:spLocks noGrp="1"/>
          </p:cNvSpPr>
          <p:nvPr>
            <p:ph type="body" sz="quarter" idx="17" hasCustomPrompt="1"/>
          </p:nvPr>
        </p:nvSpPr>
        <p:spPr>
          <a:xfrm>
            <a:off x="3333209" y="880874"/>
            <a:ext cx="8245072" cy="501359"/>
          </a:xfrm>
        </p:spPr>
        <p:txBody>
          <a:bodyPr>
            <a:noAutofit/>
          </a:bodyPr>
          <a:lstStyle>
            <a:lvl1pPr>
              <a:spcBef>
                <a:spcPts val="0"/>
              </a:spcBef>
              <a:defRPr sz="1400" b="0" i="0" baseline="0">
                <a:solidFill>
                  <a:schemeClr val="tx1">
                    <a:lumMod val="75000"/>
                    <a:lumOff val="25000"/>
                  </a:schemeClr>
                </a:solidFill>
                <a:latin typeface="Georgia" charset="0"/>
                <a:ea typeface="Georgia" charset="0"/>
                <a:cs typeface="Georgia" charset="0"/>
              </a:defRPr>
            </a:lvl1pPr>
          </a:lstStyle>
          <a:p>
            <a:pPr lvl="0"/>
            <a:r>
              <a:rPr lang="en-US" dirty="0"/>
              <a:t>Question text goes here if it isn’t already listed above</a:t>
            </a:r>
          </a:p>
        </p:txBody>
      </p:sp>
      <p:sp>
        <p:nvSpPr>
          <p:cNvPr id="17" name="black_box_subtitle">
            <a:extLst>
              <a:ext uri="{FF2B5EF4-FFF2-40B4-BE49-F238E27FC236}">
                <a16:creationId xmlns:a16="http://schemas.microsoft.com/office/drawing/2014/main" xmlns="" id="{2E2F9FC8-A0B1-4A41-A210-F30ED40FC8B2}"/>
              </a:ext>
            </a:extLst>
          </p:cNvPr>
          <p:cNvSpPr>
            <a:spLocks noGrp="1"/>
          </p:cNvSpPr>
          <p:nvPr>
            <p:ph type="body" sz="quarter" idx="18" hasCustomPrompt="1"/>
          </p:nvPr>
        </p:nvSpPr>
        <p:spPr>
          <a:xfrm>
            <a:off x="420077" y="3721794"/>
            <a:ext cx="2231682" cy="660786"/>
          </a:xfrm>
        </p:spPr>
        <p:txBody>
          <a:bodyPr anchor="t" anchorCtr="0">
            <a:noAutofit/>
          </a:bodyPr>
          <a:lstStyle>
            <a:lvl1pPr>
              <a:lnSpc>
                <a:spcPct val="100000"/>
              </a:lnSpc>
              <a:spcBef>
                <a:spcPts val="0"/>
              </a:spcBef>
              <a:defRPr sz="1100" b="1" i="0" cap="none" spc="20" baseline="0"/>
            </a:lvl1pPr>
          </a:lstStyle>
          <a:p>
            <a:pPr lvl="0"/>
            <a:r>
              <a:rPr lang="en-US" dirty="0"/>
              <a:t>COUNTRY: [COUNTRY]</a:t>
            </a:r>
            <a:br>
              <a:rPr lang="en-US" dirty="0"/>
            </a:br>
            <a:r>
              <a:rPr lang="en-US" dirty="0"/>
              <a:t>BRAND: [BRAND]</a:t>
            </a:r>
            <a:br>
              <a:rPr lang="en-US" dirty="0"/>
            </a:br>
            <a:r>
              <a:rPr lang="en-US" dirty="0"/>
              <a:t>TIME PERIOD: [TIME PERIOD]</a:t>
            </a:r>
          </a:p>
        </p:txBody>
      </p:sp>
      <p:sp>
        <p:nvSpPr>
          <p:cNvPr id="15" name="graph_heading">
            <a:extLst>
              <a:ext uri="{FF2B5EF4-FFF2-40B4-BE49-F238E27FC236}">
                <a16:creationId xmlns:a16="http://schemas.microsoft.com/office/drawing/2014/main" xmlns="" id="{4F4486F6-54B4-434F-ACD5-BFBA3607A641}"/>
              </a:ext>
            </a:extLst>
          </p:cNvPr>
          <p:cNvSpPr>
            <a:spLocks noGrp="1"/>
          </p:cNvSpPr>
          <p:nvPr>
            <p:ph type="body" sz="quarter" idx="19" hasCustomPrompt="1"/>
          </p:nvPr>
        </p:nvSpPr>
        <p:spPr>
          <a:xfrm>
            <a:off x="3333209" y="1763608"/>
            <a:ext cx="8245072" cy="216138"/>
          </a:xfrm>
        </p:spPr>
        <p:txBody>
          <a:bodyPr anchor="b" anchorCtr="0">
            <a:noAutofit/>
          </a:bodyPr>
          <a:lstStyle>
            <a:lvl1pPr>
              <a:spcBef>
                <a:spcPts val="0"/>
              </a:spcBef>
              <a:defRPr sz="1200" b="0" i="1"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Subhed</a:t>
            </a:r>
            <a:endParaRPr lang="en-US" dirty="0"/>
          </a:p>
        </p:txBody>
      </p:sp>
    </p:spTree>
    <p:extLst>
      <p:ext uri="{BB962C8B-B14F-4D97-AF65-F5344CB8AC3E}">
        <p14:creationId xmlns:p14="http://schemas.microsoft.com/office/powerpoint/2010/main" xmlns="" val="375591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_points_base">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45" name="methodology_title">
            <a:extLst>
              <a:ext uri="{FF2B5EF4-FFF2-40B4-BE49-F238E27FC236}">
                <a16:creationId xmlns:a16="http://schemas.microsoft.com/office/drawing/2014/main" xmlns="" id="{837CF543-2466-4AFC-9989-063AA6CB108F}"/>
              </a:ext>
            </a:extLst>
          </p:cNvPr>
          <p:cNvSpPr>
            <a:spLocks noGrp="1"/>
          </p:cNvSpPr>
          <p:nvPr>
            <p:ph type="body" sz="quarter" idx="13" hasCustomPrompt="1"/>
          </p:nvPr>
        </p:nvSpPr>
        <p:spPr>
          <a:xfrm>
            <a:off x="3246120" y="5916168"/>
            <a:ext cx="8430768" cy="210892"/>
          </a:xfrm>
        </p:spPr>
        <p:txBody>
          <a:bodyPr lIns="0" tIns="0" rIns="0" bIns="0" anchor="t" anchorCtr="0">
            <a:noAutofit/>
          </a:bodyPr>
          <a:lstStyle>
            <a:lvl1pPr>
              <a:defRPr sz="12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Put methodology here</a:t>
            </a:r>
          </a:p>
        </p:txBody>
      </p:sp>
      <p:sp>
        <p:nvSpPr>
          <p:cNvPr id="54" name="key_point6">
            <a:extLst>
              <a:ext uri="{FF2B5EF4-FFF2-40B4-BE49-F238E27FC236}">
                <a16:creationId xmlns:a16="http://schemas.microsoft.com/office/drawing/2014/main" xmlns="" id="{4436154E-5CF2-4FF5-9952-2E14E0E7C56D}"/>
              </a:ext>
            </a:extLst>
          </p:cNvPr>
          <p:cNvSpPr>
            <a:spLocks noGrp="1"/>
          </p:cNvSpPr>
          <p:nvPr>
            <p:ph type="body" sz="quarter" idx="20" hasCustomPrompt="1"/>
          </p:nvPr>
        </p:nvSpPr>
        <p:spPr>
          <a:xfrm>
            <a:off x="3969444" y="4454579"/>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48" name="key_point5">
            <a:extLst>
              <a:ext uri="{FF2B5EF4-FFF2-40B4-BE49-F238E27FC236}">
                <a16:creationId xmlns:a16="http://schemas.microsoft.com/office/drawing/2014/main" xmlns="" id="{CD6CB7C8-ABA3-494A-804B-C40200A6FBAB}"/>
              </a:ext>
            </a:extLst>
          </p:cNvPr>
          <p:cNvSpPr>
            <a:spLocks noGrp="1"/>
          </p:cNvSpPr>
          <p:nvPr>
            <p:ph type="body" sz="quarter" idx="16" hasCustomPrompt="1"/>
          </p:nvPr>
        </p:nvSpPr>
        <p:spPr>
          <a:xfrm>
            <a:off x="3969444" y="3696478"/>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49" name="key_point4">
            <a:extLst>
              <a:ext uri="{FF2B5EF4-FFF2-40B4-BE49-F238E27FC236}">
                <a16:creationId xmlns:a16="http://schemas.microsoft.com/office/drawing/2014/main" xmlns="" id="{EAFAE5E8-520D-42FB-915F-CAE1207C7685}"/>
              </a:ext>
            </a:extLst>
          </p:cNvPr>
          <p:cNvSpPr>
            <a:spLocks noGrp="1"/>
          </p:cNvSpPr>
          <p:nvPr>
            <p:ph type="body" sz="quarter" idx="17" hasCustomPrompt="1"/>
          </p:nvPr>
        </p:nvSpPr>
        <p:spPr>
          <a:xfrm>
            <a:off x="3969444" y="2938379"/>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50" name="key_point3">
            <a:extLst>
              <a:ext uri="{FF2B5EF4-FFF2-40B4-BE49-F238E27FC236}">
                <a16:creationId xmlns:a16="http://schemas.microsoft.com/office/drawing/2014/main" xmlns="" id="{9318E5CD-2EDD-4B0C-A36A-5325B9E87CD5}"/>
              </a:ext>
            </a:extLst>
          </p:cNvPr>
          <p:cNvSpPr>
            <a:spLocks noGrp="1"/>
          </p:cNvSpPr>
          <p:nvPr>
            <p:ph type="body" sz="quarter" idx="18" hasCustomPrompt="1"/>
          </p:nvPr>
        </p:nvSpPr>
        <p:spPr>
          <a:xfrm>
            <a:off x="3969444" y="2180280"/>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51" name="key_point2">
            <a:extLst>
              <a:ext uri="{FF2B5EF4-FFF2-40B4-BE49-F238E27FC236}">
                <a16:creationId xmlns:a16="http://schemas.microsoft.com/office/drawing/2014/main" xmlns="" id="{668F6D9F-DB70-4382-94F9-B41CD1EE4368}"/>
              </a:ext>
            </a:extLst>
          </p:cNvPr>
          <p:cNvSpPr>
            <a:spLocks noGrp="1"/>
          </p:cNvSpPr>
          <p:nvPr>
            <p:ph type="body" sz="quarter" idx="19" hasCustomPrompt="1"/>
          </p:nvPr>
        </p:nvSpPr>
        <p:spPr>
          <a:xfrm>
            <a:off x="3969444" y="1422181"/>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47" name="key_point1">
            <a:extLst>
              <a:ext uri="{FF2B5EF4-FFF2-40B4-BE49-F238E27FC236}">
                <a16:creationId xmlns:a16="http://schemas.microsoft.com/office/drawing/2014/main" xmlns="" id="{44EB322B-B86D-48CC-A340-9609B13C180B}"/>
              </a:ext>
            </a:extLst>
          </p:cNvPr>
          <p:cNvSpPr>
            <a:spLocks noGrp="1"/>
          </p:cNvSpPr>
          <p:nvPr>
            <p:ph type="body" sz="quarter" idx="15" hasCustomPrompt="1"/>
          </p:nvPr>
        </p:nvSpPr>
        <p:spPr>
          <a:xfrm>
            <a:off x="3969444" y="664082"/>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68" name="key_point_img6">
            <a:extLst>
              <a:ext uri="{FF2B5EF4-FFF2-40B4-BE49-F238E27FC236}">
                <a16:creationId xmlns:a16="http://schemas.microsoft.com/office/drawing/2014/main" xmlns="" id="{FE9E5B84-E6CA-4ED4-8FE6-EF95A0B16376}"/>
              </a:ext>
            </a:extLst>
          </p:cNvPr>
          <p:cNvSpPr>
            <a:spLocks noGrp="1"/>
          </p:cNvSpPr>
          <p:nvPr>
            <p:ph type="body" sz="quarter" idx="22" hasCustomPrompt="1"/>
          </p:nvPr>
        </p:nvSpPr>
        <p:spPr>
          <a:xfrm>
            <a:off x="3488929" y="4454579"/>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2" name="key_point_img5">
            <a:extLst>
              <a:ext uri="{FF2B5EF4-FFF2-40B4-BE49-F238E27FC236}">
                <a16:creationId xmlns:a16="http://schemas.microsoft.com/office/drawing/2014/main" xmlns="" id="{3EF29F5C-58D2-4BAD-A0AD-8C88D447B00C}"/>
              </a:ext>
            </a:extLst>
          </p:cNvPr>
          <p:cNvSpPr>
            <a:spLocks noGrp="1"/>
          </p:cNvSpPr>
          <p:nvPr>
            <p:ph type="body" sz="quarter" idx="26" hasCustomPrompt="1"/>
          </p:nvPr>
        </p:nvSpPr>
        <p:spPr>
          <a:xfrm>
            <a:off x="3480357" y="3696514"/>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1" name="key_point_img4">
            <a:extLst>
              <a:ext uri="{FF2B5EF4-FFF2-40B4-BE49-F238E27FC236}">
                <a16:creationId xmlns:a16="http://schemas.microsoft.com/office/drawing/2014/main" xmlns="" id="{D4E0D5EA-3E29-49E5-8840-C65CC9413011}"/>
              </a:ext>
            </a:extLst>
          </p:cNvPr>
          <p:cNvSpPr>
            <a:spLocks noGrp="1"/>
          </p:cNvSpPr>
          <p:nvPr>
            <p:ph type="body" sz="quarter" idx="25" hasCustomPrompt="1"/>
          </p:nvPr>
        </p:nvSpPr>
        <p:spPr>
          <a:xfrm>
            <a:off x="3480357" y="2938451"/>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0" name="key_point_img3">
            <a:extLst>
              <a:ext uri="{FF2B5EF4-FFF2-40B4-BE49-F238E27FC236}">
                <a16:creationId xmlns:a16="http://schemas.microsoft.com/office/drawing/2014/main" xmlns="" id="{317003A7-D525-4F1B-A0CF-DFF32EDB7337}"/>
              </a:ext>
            </a:extLst>
          </p:cNvPr>
          <p:cNvSpPr>
            <a:spLocks noGrp="1"/>
          </p:cNvSpPr>
          <p:nvPr>
            <p:ph type="body" sz="quarter" idx="24" hasCustomPrompt="1"/>
          </p:nvPr>
        </p:nvSpPr>
        <p:spPr>
          <a:xfrm>
            <a:off x="3480357" y="2180388"/>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69" name="key_point_img2">
            <a:extLst>
              <a:ext uri="{FF2B5EF4-FFF2-40B4-BE49-F238E27FC236}">
                <a16:creationId xmlns:a16="http://schemas.microsoft.com/office/drawing/2014/main" xmlns="" id="{AD91D89A-B766-4C14-B9FE-2C87AD031A11}"/>
              </a:ext>
            </a:extLst>
          </p:cNvPr>
          <p:cNvSpPr>
            <a:spLocks noGrp="1"/>
          </p:cNvSpPr>
          <p:nvPr>
            <p:ph type="body" sz="quarter" idx="23" hasCustomPrompt="1"/>
          </p:nvPr>
        </p:nvSpPr>
        <p:spPr>
          <a:xfrm>
            <a:off x="3486111" y="1422325"/>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67" name="asf">
            <a:extLst>
              <a:ext uri="{FF2B5EF4-FFF2-40B4-BE49-F238E27FC236}">
                <a16:creationId xmlns:a16="http://schemas.microsoft.com/office/drawing/2014/main" xmlns="" id="{36AA6D49-CFDF-41AF-9F08-70ACB297EE7C}"/>
              </a:ext>
            </a:extLst>
          </p:cNvPr>
          <p:cNvSpPr>
            <a:spLocks noGrp="1"/>
          </p:cNvSpPr>
          <p:nvPr>
            <p:ph type="body" sz="quarter" idx="21" hasCustomPrompt="1"/>
          </p:nvPr>
        </p:nvSpPr>
        <p:spPr>
          <a:xfrm>
            <a:off x="3486111" y="66426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3" name="methodology">
            <a:extLst>
              <a:ext uri="{FF2B5EF4-FFF2-40B4-BE49-F238E27FC236}">
                <a16:creationId xmlns:a16="http://schemas.microsoft.com/office/drawing/2014/main" xmlns="" id="{6F1A6C94-6A8B-4E93-9C3A-B01E1A8D4E24}"/>
              </a:ext>
            </a:extLst>
          </p:cNvPr>
          <p:cNvSpPr>
            <a:spLocks noGrp="1"/>
          </p:cNvSpPr>
          <p:nvPr>
            <p:ph type="body" sz="quarter" idx="27" hasCustomPrompt="1"/>
          </p:nvPr>
        </p:nvSpPr>
        <p:spPr>
          <a:xfrm>
            <a:off x="3246438" y="6206580"/>
            <a:ext cx="8431212" cy="601663"/>
          </a:xfrm>
        </p:spPr>
        <p:txBody>
          <a:bodyPr>
            <a:normAutofit/>
          </a:bodyPr>
          <a:lstStyle>
            <a:lvl1pPr>
              <a:defRPr sz="1200" b="0">
                <a:solidFill>
                  <a:schemeClr val="tx1"/>
                </a:solidFill>
              </a:defRPr>
            </a:lvl1pPr>
          </a:lstStyle>
          <a:p>
            <a:pPr lvl="0"/>
            <a:r>
              <a:rPr lang="en-US" b="0" dirty="0"/>
              <a:t>METHODOLOGY</a:t>
            </a:r>
            <a:endParaRPr lang="en-US" dirty="0"/>
          </a:p>
        </p:txBody>
      </p:sp>
      <p:sp>
        <p:nvSpPr>
          <p:cNvPr id="29" name="black_box_title">
            <a:extLst>
              <a:ext uri="{FF2B5EF4-FFF2-40B4-BE49-F238E27FC236}">
                <a16:creationId xmlns:a16="http://schemas.microsoft.com/office/drawing/2014/main" xmlns="" id="{A4F25D7F-5406-4C58-8EB5-AE4BDF5AAA74}"/>
              </a:ext>
            </a:extLst>
          </p:cNvPr>
          <p:cNvSpPr>
            <a:spLocks noGrp="1"/>
          </p:cNvSpPr>
          <p:nvPr>
            <p:ph type="body" sz="quarter" idx="28"/>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
        <p:nvSpPr>
          <p:cNvPr id="4" name="key_point_img1">
            <a:extLst>
              <a:ext uri="{FF2B5EF4-FFF2-40B4-BE49-F238E27FC236}">
                <a16:creationId xmlns:a16="http://schemas.microsoft.com/office/drawing/2014/main" xmlns="" id="{887CD137-7847-43E7-8373-155542FB3F2A}"/>
              </a:ext>
            </a:extLst>
          </p:cNvPr>
          <p:cNvSpPr>
            <a:spLocks noGrp="1"/>
          </p:cNvSpPr>
          <p:nvPr>
            <p:ph type="pic" sz="quarter" idx="29"/>
          </p:nvPr>
        </p:nvSpPr>
        <p:spPr>
          <a:xfrm>
            <a:off x="3489325" y="663575"/>
            <a:ext cx="274638" cy="273050"/>
          </a:xfrm>
        </p:spPr>
        <p:txBody>
          <a:bodyPr/>
          <a:lstStyle/>
          <a:p>
            <a:endParaRPr lang="en-US" dirty="0"/>
          </a:p>
        </p:txBody>
      </p:sp>
    </p:spTree>
    <p:extLst>
      <p:ext uri="{BB962C8B-B14F-4D97-AF65-F5344CB8AC3E}">
        <p14:creationId xmlns:p14="http://schemas.microsoft.com/office/powerpoint/2010/main" xmlns="" val="405958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_points_long">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pPr/>
              <a:t>‹#›</a:t>
            </a:fld>
            <a:endParaRPr lang="en-US" dirty="0"/>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presentation_title"/>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cxnSp>
        <p:nvCxnSpPr>
          <p:cNvPr id="46" name="Straight Connector 45">
            <a:extLst>
              <a:ext uri="{FF2B5EF4-FFF2-40B4-BE49-F238E27FC236}">
                <a16:creationId xmlns:a16="http://schemas.microsoft.com/office/drawing/2014/main" xmlns="" id="{43B3B622-450D-4E22-B5E1-9897A893D51C}"/>
              </a:ext>
            </a:extLst>
          </p:cNvPr>
          <p:cNvCxnSpPr/>
          <p:nvPr userDrawn="1"/>
        </p:nvCxnSpPr>
        <p:spPr>
          <a:xfrm>
            <a:off x="7445674" y="433644"/>
            <a:ext cx="0" cy="5088382"/>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72" name="Text Placeholder 8">
            <a:extLst>
              <a:ext uri="{FF2B5EF4-FFF2-40B4-BE49-F238E27FC236}">
                <a16:creationId xmlns:a16="http://schemas.microsoft.com/office/drawing/2014/main" xmlns="" id="{114177B3-BA1F-4332-9CCD-109B1B97CC0F}"/>
              </a:ext>
            </a:extLst>
          </p:cNvPr>
          <p:cNvSpPr>
            <a:spLocks noGrp="1"/>
          </p:cNvSpPr>
          <p:nvPr>
            <p:ph type="body" sz="quarter" idx="21" hasCustomPrompt="1"/>
          </p:nvPr>
        </p:nvSpPr>
        <p:spPr>
          <a:xfrm>
            <a:off x="3438144" y="62179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3" name="Text Placeholder 8">
            <a:extLst>
              <a:ext uri="{FF2B5EF4-FFF2-40B4-BE49-F238E27FC236}">
                <a16:creationId xmlns:a16="http://schemas.microsoft.com/office/drawing/2014/main" xmlns="" id="{AE5F6FDC-655A-4421-8277-C9D5B48ED023}"/>
              </a:ext>
            </a:extLst>
          </p:cNvPr>
          <p:cNvSpPr>
            <a:spLocks noGrp="1"/>
          </p:cNvSpPr>
          <p:nvPr>
            <p:ph type="body" sz="quarter" idx="22" hasCustomPrompt="1"/>
          </p:nvPr>
        </p:nvSpPr>
        <p:spPr>
          <a:xfrm>
            <a:off x="3438144" y="295980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4" name="Text Placeholder 8">
            <a:extLst>
              <a:ext uri="{FF2B5EF4-FFF2-40B4-BE49-F238E27FC236}">
                <a16:creationId xmlns:a16="http://schemas.microsoft.com/office/drawing/2014/main" xmlns="" id="{D59C309E-6B3E-46C9-8A88-21CDB60D8FC7}"/>
              </a:ext>
            </a:extLst>
          </p:cNvPr>
          <p:cNvSpPr>
            <a:spLocks noGrp="1"/>
          </p:cNvSpPr>
          <p:nvPr>
            <p:ph type="body" sz="quarter" idx="23" hasCustomPrompt="1"/>
          </p:nvPr>
        </p:nvSpPr>
        <p:spPr>
          <a:xfrm>
            <a:off x="7900416" y="62179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5" name="Text Placeholder 8">
            <a:extLst>
              <a:ext uri="{FF2B5EF4-FFF2-40B4-BE49-F238E27FC236}">
                <a16:creationId xmlns:a16="http://schemas.microsoft.com/office/drawing/2014/main" xmlns="" id="{BF14267E-7861-4B1A-8425-E5BCA4EAA201}"/>
              </a:ext>
            </a:extLst>
          </p:cNvPr>
          <p:cNvSpPr>
            <a:spLocks noGrp="1"/>
          </p:cNvSpPr>
          <p:nvPr>
            <p:ph type="body" sz="quarter" idx="24" hasCustomPrompt="1"/>
          </p:nvPr>
        </p:nvSpPr>
        <p:spPr>
          <a:xfrm>
            <a:off x="7894737" y="428568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6" name="Text Placeholder 8">
            <a:extLst>
              <a:ext uri="{FF2B5EF4-FFF2-40B4-BE49-F238E27FC236}">
                <a16:creationId xmlns:a16="http://schemas.microsoft.com/office/drawing/2014/main" xmlns="" id="{F264D6AF-C620-4399-B20B-7EDB7E426DA1}"/>
              </a:ext>
            </a:extLst>
          </p:cNvPr>
          <p:cNvSpPr>
            <a:spLocks noGrp="1"/>
          </p:cNvSpPr>
          <p:nvPr>
            <p:ph type="body" sz="quarter" idx="25" hasCustomPrompt="1"/>
          </p:nvPr>
        </p:nvSpPr>
        <p:spPr>
          <a:xfrm>
            <a:off x="3438144" y="470516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7" name="Text Placeholder 8">
            <a:extLst>
              <a:ext uri="{FF2B5EF4-FFF2-40B4-BE49-F238E27FC236}">
                <a16:creationId xmlns:a16="http://schemas.microsoft.com/office/drawing/2014/main" xmlns="" id="{A78D6092-63A9-40BE-9846-B86B80A1CBEB}"/>
              </a:ext>
            </a:extLst>
          </p:cNvPr>
          <p:cNvSpPr>
            <a:spLocks noGrp="1"/>
          </p:cNvSpPr>
          <p:nvPr>
            <p:ph type="body" sz="quarter" idx="26" hasCustomPrompt="1"/>
          </p:nvPr>
        </p:nvSpPr>
        <p:spPr>
          <a:xfrm>
            <a:off x="7900416" y="1783656"/>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9" name="methodology_title">
            <a:extLst>
              <a:ext uri="{FF2B5EF4-FFF2-40B4-BE49-F238E27FC236}">
                <a16:creationId xmlns:a16="http://schemas.microsoft.com/office/drawing/2014/main" xmlns="" id="{00820BF8-C55A-478F-9EEB-694268AD2BA4}"/>
              </a:ext>
            </a:extLst>
          </p:cNvPr>
          <p:cNvSpPr>
            <a:spLocks noGrp="1"/>
          </p:cNvSpPr>
          <p:nvPr>
            <p:ph type="body" sz="quarter" idx="13" hasCustomPrompt="1"/>
          </p:nvPr>
        </p:nvSpPr>
        <p:spPr>
          <a:xfrm>
            <a:off x="3246120" y="5916168"/>
            <a:ext cx="8430768" cy="210892"/>
          </a:xfrm>
        </p:spPr>
        <p:txBody>
          <a:bodyPr lIns="0" tIns="0" rIns="0" bIns="0" anchor="t" anchorCtr="0">
            <a:noAutofit/>
          </a:bodyPr>
          <a:lstStyle>
            <a:lvl1pPr>
              <a:defRPr sz="12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Put methodology here</a:t>
            </a:r>
          </a:p>
        </p:txBody>
      </p:sp>
      <p:sp>
        <p:nvSpPr>
          <p:cNvPr id="3" name="key_point1">
            <a:extLst>
              <a:ext uri="{FF2B5EF4-FFF2-40B4-BE49-F238E27FC236}">
                <a16:creationId xmlns:a16="http://schemas.microsoft.com/office/drawing/2014/main" xmlns="" id="{B7A84357-F043-45D3-86C8-E5158F5D932D}"/>
              </a:ext>
            </a:extLst>
          </p:cNvPr>
          <p:cNvSpPr>
            <a:spLocks noGrp="1"/>
          </p:cNvSpPr>
          <p:nvPr>
            <p:ph type="body" sz="quarter" idx="27" hasCustomPrompt="1"/>
          </p:nvPr>
        </p:nvSpPr>
        <p:spPr>
          <a:xfrm>
            <a:off x="3907890" y="5852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0" name="key_point2">
            <a:extLst>
              <a:ext uri="{FF2B5EF4-FFF2-40B4-BE49-F238E27FC236}">
                <a16:creationId xmlns:a16="http://schemas.microsoft.com/office/drawing/2014/main" xmlns="" id="{CC76A510-7650-4DE4-A3CF-22B1834E2D91}"/>
              </a:ext>
            </a:extLst>
          </p:cNvPr>
          <p:cNvSpPr>
            <a:spLocks noGrp="1"/>
          </p:cNvSpPr>
          <p:nvPr>
            <p:ph type="body" sz="quarter" idx="28" hasCustomPrompt="1"/>
          </p:nvPr>
        </p:nvSpPr>
        <p:spPr>
          <a:xfrm>
            <a:off x="3907890" y="2907792"/>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1" name="key_point3">
            <a:extLst>
              <a:ext uri="{FF2B5EF4-FFF2-40B4-BE49-F238E27FC236}">
                <a16:creationId xmlns:a16="http://schemas.microsoft.com/office/drawing/2014/main" xmlns="" id="{978C38DB-EA1D-44E1-B8BC-344B54C38498}"/>
              </a:ext>
            </a:extLst>
          </p:cNvPr>
          <p:cNvSpPr>
            <a:spLocks noGrp="1"/>
          </p:cNvSpPr>
          <p:nvPr>
            <p:ph type="body" sz="quarter" idx="29" hasCustomPrompt="1"/>
          </p:nvPr>
        </p:nvSpPr>
        <p:spPr>
          <a:xfrm>
            <a:off x="3907890" y="4663440"/>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2" name="key_point4">
            <a:extLst>
              <a:ext uri="{FF2B5EF4-FFF2-40B4-BE49-F238E27FC236}">
                <a16:creationId xmlns:a16="http://schemas.microsoft.com/office/drawing/2014/main" xmlns="" id="{3395425E-2A72-4412-8866-A75B7D5792DE}"/>
              </a:ext>
            </a:extLst>
          </p:cNvPr>
          <p:cNvSpPr>
            <a:spLocks noGrp="1"/>
          </p:cNvSpPr>
          <p:nvPr>
            <p:ph type="body" sz="quarter" idx="30" hasCustomPrompt="1"/>
          </p:nvPr>
        </p:nvSpPr>
        <p:spPr>
          <a:xfrm>
            <a:off x="8385048" y="5852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3" name="key_point5">
            <a:extLst>
              <a:ext uri="{FF2B5EF4-FFF2-40B4-BE49-F238E27FC236}">
                <a16:creationId xmlns:a16="http://schemas.microsoft.com/office/drawing/2014/main" xmlns="" id="{C1C5D677-52E9-44B5-B7ED-CA403F7092E6}"/>
              </a:ext>
            </a:extLst>
          </p:cNvPr>
          <p:cNvSpPr>
            <a:spLocks noGrp="1"/>
          </p:cNvSpPr>
          <p:nvPr>
            <p:ph type="body" sz="quarter" idx="31" hasCustomPrompt="1"/>
          </p:nvPr>
        </p:nvSpPr>
        <p:spPr>
          <a:xfrm>
            <a:off x="8385048" y="1737360"/>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4" name="key_point6">
            <a:extLst>
              <a:ext uri="{FF2B5EF4-FFF2-40B4-BE49-F238E27FC236}">
                <a16:creationId xmlns:a16="http://schemas.microsoft.com/office/drawing/2014/main" xmlns="" id="{85F21612-648F-4307-B835-B434152C2168}"/>
              </a:ext>
            </a:extLst>
          </p:cNvPr>
          <p:cNvSpPr>
            <a:spLocks noGrp="1"/>
          </p:cNvSpPr>
          <p:nvPr>
            <p:ph type="body" sz="quarter" idx="32" hasCustomPrompt="1"/>
          </p:nvPr>
        </p:nvSpPr>
        <p:spPr>
          <a:xfrm>
            <a:off x="8385048" y="42428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14" name="key_point_sub3">
            <a:extLst>
              <a:ext uri="{FF2B5EF4-FFF2-40B4-BE49-F238E27FC236}">
                <a16:creationId xmlns:a16="http://schemas.microsoft.com/office/drawing/2014/main" xmlns="" id="{C9787915-098F-45B5-A9D4-69E2BD9E820D}"/>
              </a:ext>
            </a:extLst>
          </p:cNvPr>
          <p:cNvSpPr>
            <a:spLocks noGrp="1"/>
          </p:cNvSpPr>
          <p:nvPr>
            <p:ph type="body" sz="quarter" idx="42" hasCustomPrompt="1"/>
          </p:nvPr>
        </p:nvSpPr>
        <p:spPr>
          <a:xfrm>
            <a:off x="8632724" y="2578483"/>
            <a:ext cx="2952694" cy="1197989"/>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52" name="key_point_sub1">
            <a:extLst>
              <a:ext uri="{FF2B5EF4-FFF2-40B4-BE49-F238E27FC236}">
                <a16:creationId xmlns:a16="http://schemas.microsoft.com/office/drawing/2014/main" xmlns="" id="{74EDF162-60DE-4691-9C46-4E02D5A6BC75}"/>
              </a:ext>
            </a:extLst>
          </p:cNvPr>
          <p:cNvSpPr>
            <a:spLocks noGrp="1"/>
          </p:cNvSpPr>
          <p:nvPr>
            <p:ph type="body" sz="quarter" idx="43" hasCustomPrompt="1"/>
          </p:nvPr>
        </p:nvSpPr>
        <p:spPr>
          <a:xfrm>
            <a:off x="4155596" y="1342900"/>
            <a:ext cx="2952694" cy="1304573"/>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53" name="key_point_sub2">
            <a:extLst>
              <a:ext uri="{FF2B5EF4-FFF2-40B4-BE49-F238E27FC236}">
                <a16:creationId xmlns:a16="http://schemas.microsoft.com/office/drawing/2014/main" xmlns="" id="{0BAC0606-F810-47EA-88C8-F8DA89BE651B}"/>
              </a:ext>
            </a:extLst>
          </p:cNvPr>
          <p:cNvSpPr>
            <a:spLocks noGrp="1"/>
          </p:cNvSpPr>
          <p:nvPr>
            <p:ph type="body" sz="quarter" idx="44" hasCustomPrompt="1"/>
          </p:nvPr>
        </p:nvSpPr>
        <p:spPr>
          <a:xfrm>
            <a:off x="4150340" y="3686717"/>
            <a:ext cx="2952694" cy="863851"/>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17" name="methodology">
            <a:extLst>
              <a:ext uri="{FF2B5EF4-FFF2-40B4-BE49-F238E27FC236}">
                <a16:creationId xmlns:a16="http://schemas.microsoft.com/office/drawing/2014/main" xmlns="" id="{54FABF46-AE5B-45EB-A3EF-F5361D77EF27}"/>
              </a:ext>
            </a:extLst>
          </p:cNvPr>
          <p:cNvSpPr>
            <a:spLocks noGrp="1"/>
          </p:cNvSpPr>
          <p:nvPr>
            <p:ph type="body" sz="quarter" idx="45"/>
          </p:nvPr>
        </p:nvSpPr>
        <p:spPr>
          <a:xfrm>
            <a:off x="3246120" y="6208776"/>
            <a:ext cx="8430768" cy="603504"/>
          </a:xfrm>
        </p:spPr>
        <p:txBody>
          <a:bodyPr>
            <a:normAutofit/>
          </a:bodyPr>
          <a:lstStyle>
            <a:lvl1pPr>
              <a:defRPr sz="1200" b="0">
                <a:solidFill>
                  <a:schemeClr val="tx1"/>
                </a:solidFill>
              </a:defRPr>
            </a:lvl1pPr>
          </a:lstStyle>
          <a:p>
            <a:pPr lvl="0"/>
            <a:endParaRPr lang="en-US" dirty="0"/>
          </a:p>
        </p:txBody>
      </p:sp>
      <p:sp>
        <p:nvSpPr>
          <p:cNvPr id="56" name="black_box_title">
            <a:extLst>
              <a:ext uri="{FF2B5EF4-FFF2-40B4-BE49-F238E27FC236}">
                <a16:creationId xmlns:a16="http://schemas.microsoft.com/office/drawing/2014/main" xmlns="" id="{9200F179-0E33-429C-9B9F-6417B5A7E596}"/>
              </a:ext>
            </a:extLst>
          </p:cNvPr>
          <p:cNvSpPr>
            <a:spLocks noGrp="1"/>
          </p:cNvSpPr>
          <p:nvPr>
            <p:ph type="body" sz="quarter" idx="46"/>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xmlns="" val="154373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B4A2B-C916-44BD-B828-1C8B638667EF}" type="slidenum">
              <a:rPr lang="en-US" smtClean="0"/>
              <a:pPr/>
              <a:t>‹#›</a:t>
            </a:fld>
            <a:endParaRPr lang="en-US" dirty="0"/>
          </a:p>
        </p:txBody>
      </p:sp>
    </p:spTree>
    <p:extLst>
      <p:ext uri="{BB962C8B-B14F-4D97-AF65-F5344CB8AC3E}">
        <p14:creationId xmlns:p14="http://schemas.microsoft.com/office/powerpoint/2010/main" xmlns="" val="2703613216"/>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7" r:id="rId3"/>
    <p:sldLayoutId id="2147483686" r:id="rId4"/>
    <p:sldLayoutId id="2147483681" r:id="rId5"/>
    <p:sldLayoutId id="2147483696" r:id="rId6"/>
    <p:sldLayoutId id="2147483699" r:id="rId7"/>
    <p:sldLayoutId id="2147483684" r:id="rId8"/>
    <p:sldLayoutId id="2147483685" r:id="rId9"/>
    <p:sldLayoutId id="2147483688" r:id="rId10"/>
    <p:sldLayoutId id="2147483689" r:id="rId11"/>
    <p:sldLayoutId id="2147483690" r:id="rId12"/>
    <p:sldLayoutId id="2147483691" r:id="rId13"/>
    <p:sldLayoutId id="2147483692" r:id="rId14"/>
    <p:sldLayoutId id="2147483701" r:id="rId15"/>
    <p:sldLayoutId id="2147483702" r:id="rId16"/>
    <p:sldLayoutId id="2147483703" r:id="rId17"/>
    <p:sldLayoutId id="2147483704" r:id="rId18"/>
    <p:sldLayoutId id="2147483698" r:id="rId19"/>
    <p:sldLayoutId id="2147483700" r:id="rId20"/>
    <p:sldLayoutId id="2147483669" r:id="rId21"/>
    <p:sldLayoutId id="2147483663" r:id="rId22"/>
    <p:sldLayoutId id="2147483693" r:id="rId23"/>
    <p:sldLayoutId id="2147483694" r:id="rId24"/>
  </p:sldLayoutIdLst>
  <p:hf hdr="0" ftr="0" dt="0"/>
  <p:txStyles>
    <p:titleStyle>
      <a:lvl1pPr algn="l" defTabSz="914400" rtl="0" eaLnBrk="1" latinLnBrk="0" hangingPunct="1">
        <a:lnSpc>
          <a:spcPct val="90000"/>
        </a:lnSpc>
        <a:spcBef>
          <a:spcPct val="0"/>
        </a:spcBef>
        <a:buNone/>
        <a:defRPr sz="2000" b="1" kern="1200" spc="1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7274C184-9B15-4C85-BE19-6671195FBCDA}"/>
              </a:ext>
            </a:extLst>
          </p:cNvPr>
          <p:cNvSpPr>
            <a:spLocks noGrp="1"/>
          </p:cNvSpPr>
          <p:nvPr>
            <p:ph type="subTitle" idx="1"/>
          </p:nvPr>
        </p:nvSpPr>
        <p:spPr>
          <a:xfrm>
            <a:off x="331259" y="609582"/>
            <a:ext cx="5526201" cy="519525"/>
          </a:xfrm>
        </p:spPr>
        <p:txBody>
          <a:bodyPr/>
          <a:lstStyle/>
          <a:p>
            <a:r>
              <a:rPr lang="en-US" sz="1800" dirty="0">
                <a:solidFill>
                  <a:srgbClr val="B92219"/>
                </a:solidFill>
              </a:rPr>
              <a:t>Specialty Nursing Board Certifications</a:t>
            </a:r>
          </a:p>
        </p:txBody>
      </p:sp>
      <p:sp>
        <p:nvSpPr>
          <p:cNvPr id="13" name="Subtitle 5">
            <a:extLst>
              <a:ext uri="{FF2B5EF4-FFF2-40B4-BE49-F238E27FC236}">
                <a16:creationId xmlns:a16="http://schemas.microsoft.com/office/drawing/2014/main" xmlns="" id="{B35A6034-8CB7-47D3-B6AA-1B9C47CBCCDB}"/>
              </a:ext>
            </a:extLst>
          </p:cNvPr>
          <p:cNvSpPr txBox="1">
            <a:spLocks/>
          </p:cNvSpPr>
          <p:nvPr/>
        </p:nvSpPr>
        <p:spPr>
          <a:xfrm>
            <a:off x="331259" y="1029666"/>
            <a:ext cx="3644706" cy="50520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buFont typeface="Arial"/>
              <a:buNone/>
              <a:defRPr sz="1300" b="1" kern="1200" cap="all" spc="100" baseline="0">
                <a:solidFill>
                  <a:schemeClr val="accent2"/>
                </a:solidFill>
                <a:latin typeface="+mn-lt"/>
                <a:ea typeface="+mn-ea"/>
                <a:cs typeface="+mn-cs"/>
              </a:defRPr>
            </a:lvl1pPr>
            <a:lvl2pPr marL="457200" indent="0" algn="ctr" defTabSz="914400" rtl="0" eaLnBrk="1" latinLnBrk="0" hangingPunct="1">
              <a:lnSpc>
                <a:spcPct val="110000"/>
              </a:lnSpc>
              <a:spcBef>
                <a:spcPts val="500"/>
              </a:spcBef>
              <a:buFont typeface="Arial"/>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tabLst/>
              <a:defRPr sz="1800" b="1" kern="1200" spc="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Font typeface="Arial" panose="020B0604020202020204" pitchFamily="34" charset="0"/>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Font typeface="Arial" panose="020B0604020202020204" pitchFamily="34" charset="0"/>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dirty="0">
                <a:solidFill>
                  <a:schemeClr val="tx1"/>
                </a:solidFill>
              </a:rPr>
              <a:t>February 2020</a:t>
            </a:r>
          </a:p>
        </p:txBody>
      </p:sp>
      <p:pic>
        <p:nvPicPr>
          <p:cNvPr id="4" name="Picture 3" descr="A picture containing food, drawing&#10;&#10;Description automatically generated">
            <a:extLst>
              <a:ext uri="{FF2B5EF4-FFF2-40B4-BE49-F238E27FC236}">
                <a16:creationId xmlns:a16="http://schemas.microsoft.com/office/drawing/2014/main" xmlns="" id="{862B3914-5430-414C-B4FF-2C0CD8080C8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80444"/>
            <a:ext cx="4779616" cy="13671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48854"/>
            <a:ext cx="8255150" cy="558354"/>
          </a:xfrm>
        </p:spPr>
        <p:txBody>
          <a:bodyPr/>
          <a:lstStyle/>
          <a:p>
            <a:r>
              <a:rPr lang="en-US" dirty="0"/>
              <a:t>Adults who have visited the hospital in the past 12 months to go to the ER or have major surgery are more likely to say they primarily interacted with nurses.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724195"/>
              <a:ext cx="2507023" cy="202910"/>
            </a:xfrm>
            <a:prstGeom prst="rect">
              <a:avLst/>
            </a:prstGeom>
            <a:solidFill>
              <a:srgbClr val="C44CD6">
                <a:alpha val="100000"/>
              </a:srgbClr>
            </a:solidFill>
          </p:spPr>
          <p:txBody>
            <a:bodyPr/>
            <a:lstStyle/>
            <a:p>
              <a:endParaRPr/>
            </a:p>
          </p:txBody>
        </p:sp>
        <p:sp>
          <p:nvSpPr>
            <p:cNvPr id="6" name="rc5"/>
            <p:cNvSpPr/>
            <p:nvPr/>
          </p:nvSpPr>
          <p:spPr>
            <a:xfrm>
              <a:off x="8327812" y="5724195"/>
              <a:ext cx="1642217" cy="202910"/>
            </a:xfrm>
            <a:prstGeom prst="rect">
              <a:avLst/>
            </a:prstGeom>
            <a:solidFill>
              <a:srgbClr val="0DD6CC">
                <a:alpha val="100000"/>
              </a:srgbClr>
            </a:solidFill>
          </p:spPr>
          <p:txBody>
            <a:bodyPr/>
            <a:lstStyle/>
            <a:p>
              <a:endParaRPr/>
            </a:p>
          </p:txBody>
        </p:sp>
        <p:sp>
          <p:nvSpPr>
            <p:cNvPr id="7" name="rc6"/>
            <p:cNvSpPr/>
            <p:nvPr/>
          </p:nvSpPr>
          <p:spPr>
            <a:xfrm>
              <a:off x="9970030" y="5724195"/>
              <a:ext cx="403904" cy="202910"/>
            </a:xfrm>
            <a:prstGeom prst="rect">
              <a:avLst/>
            </a:prstGeom>
            <a:solidFill>
              <a:srgbClr val="2020A5">
                <a:alpha val="100000"/>
              </a:srgbClr>
            </a:solidFill>
          </p:spPr>
          <p:txBody>
            <a:bodyPr/>
            <a:lstStyle/>
            <a:p>
              <a:endParaRPr/>
            </a:p>
          </p:txBody>
        </p:sp>
        <p:sp>
          <p:nvSpPr>
            <p:cNvPr id="8" name="rc7"/>
            <p:cNvSpPr/>
            <p:nvPr/>
          </p:nvSpPr>
          <p:spPr>
            <a:xfrm>
              <a:off x="10373934" y="5724195"/>
              <a:ext cx="35828" cy="202910"/>
            </a:xfrm>
            <a:prstGeom prst="rect">
              <a:avLst/>
            </a:prstGeom>
            <a:solidFill>
              <a:srgbClr val="6091F4">
                <a:alpha val="100000"/>
              </a:srgbClr>
            </a:solidFill>
          </p:spPr>
          <p:txBody>
            <a:bodyPr/>
            <a:lstStyle/>
            <a:p>
              <a:endParaRPr/>
            </a:p>
          </p:txBody>
        </p:sp>
        <p:sp>
          <p:nvSpPr>
            <p:cNvPr id="9" name="rc8"/>
            <p:cNvSpPr/>
            <p:nvPr/>
          </p:nvSpPr>
          <p:spPr>
            <a:xfrm>
              <a:off x="10409762" y="5724195"/>
              <a:ext cx="60421" cy="202910"/>
            </a:xfrm>
            <a:prstGeom prst="rect">
              <a:avLst/>
            </a:prstGeom>
            <a:solidFill>
              <a:srgbClr val="F54644">
                <a:alpha val="100000"/>
              </a:srgbClr>
            </a:solidFill>
          </p:spPr>
          <p:txBody>
            <a:bodyPr/>
            <a:lstStyle/>
            <a:p>
              <a:endParaRPr/>
            </a:p>
          </p:txBody>
        </p:sp>
        <p:sp>
          <p:nvSpPr>
            <p:cNvPr id="10" name="rc9"/>
            <p:cNvSpPr/>
            <p:nvPr/>
          </p:nvSpPr>
          <p:spPr>
            <a:xfrm>
              <a:off x="10470184" y="5724195"/>
              <a:ext cx="507079" cy="202910"/>
            </a:xfrm>
            <a:prstGeom prst="rect">
              <a:avLst/>
            </a:prstGeom>
            <a:solidFill>
              <a:srgbClr val="FCE033">
                <a:alpha val="100000"/>
              </a:srgbClr>
            </a:solidFill>
          </p:spPr>
          <p:txBody>
            <a:bodyPr/>
            <a:lstStyle/>
            <a:p>
              <a:endParaRPr/>
            </a:p>
          </p:txBody>
        </p:sp>
        <p:sp>
          <p:nvSpPr>
            <p:cNvPr id="11" name="rc10"/>
            <p:cNvSpPr/>
            <p:nvPr/>
          </p:nvSpPr>
          <p:spPr>
            <a:xfrm>
              <a:off x="10977263" y="5724195"/>
              <a:ext cx="178762" cy="202910"/>
            </a:xfrm>
            <a:prstGeom prst="rect">
              <a:avLst/>
            </a:prstGeom>
            <a:solidFill>
              <a:srgbClr val="006161">
                <a:alpha val="100000"/>
              </a:srgbClr>
            </a:solidFill>
          </p:spPr>
          <p:txBody>
            <a:bodyPr/>
            <a:lstStyle/>
            <a:p>
              <a:endParaRPr/>
            </a:p>
          </p:txBody>
        </p:sp>
        <p:sp>
          <p:nvSpPr>
            <p:cNvPr id="12" name="rc11"/>
            <p:cNvSpPr/>
            <p:nvPr/>
          </p:nvSpPr>
          <p:spPr>
            <a:xfrm>
              <a:off x="11156026" y="5724195"/>
              <a:ext cx="227976" cy="202910"/>
            </a:xfrm>
            <a:prstGeom prst="rect">
              <a:avLst/>
            </a:prstGeom>
            <a:solidFill>
              <a:srgbClr val="CACACA">
                <a:alpha val="100000"/>
              </a:srgbClr>
            </a:solidFill>
          </p:spPr>
          <p:txBody>
            <a:bodyPr/>
            <a:lstStyle/>
            <a:p>
              <a:endParaRPr/>
            </a:p>
          </p:txBody>
        </p:sp>
        <p:sp>
          <p:nvSpPr>
            <p:cNvPr id="13" name="rc12"/>
            <p:cNvSpPr/>
            <p:nvPr/>
          </p:nvSpPr>
          <p:spPr>
            <a:xfrm>
              <a:off x="5820788" y="5412026"/>
              <a:ext cx="2824045" cy="202910"/>
            </a:xfrm>
            <a:prstGeom prst="rect">
              <a:avLst/>
            </a:prstGeom>
            <a:solidFill>
              <a:srgbClr val="C44CD6">
                <a:alpha val="100000"/>
              </a:srgbClr>
            </a:solidFill>
          </p:spPr>
          <p:txBody>
            <a:bodyPr/>
            <a:lstStyle/>
            <a:p>
              <a:endParaRPr/>
            </a:p>
          </p:txBody>
        </p:sp>
        <p:sp>
          <p:nvSpPr>
            <p:cNvPr id="14" name="rc13"/>
            <p:cNvSpPr/>
            <p:nvPr/>
          </p:nvSpPr>
          <p:spPr>
            <a:xfrm>
              <a:off x="8644834" y="5412026"/>
              <a:ext cx="1481868" cy="202910"/>
            </a:xfrm>
            <a:prstGeom prst="rect">
              <a:avLst/>
            </a:prstGeom>
            <a:solidFill>
              <a:srgbClr val="0DD6CC">
                <a:alpha val="100000"/>
              </a:srgbClr>
            </a:solidFill>
          </p:spPr>
          <p:txBody>
            <a:bodyPr/>
            <a:lstStyle/>
            <a:p>
              <a:endParaRPr/>
            </a:p>
          </p:txBody>
        </p:sp>
        <p:sp>
          <p:nvSpPr>
            <p:cNvPr id="15" name="rc14"/>
            <p:cNvSpPr/>
            <p:nvPr/>
          </p:nvSpPr>
          <p:spPr>
            <a:xfrm>
              <a:off x="10126703" y="5412026"/>
              <a:ext cx="280009" cy="202910"/>
            </a:xfrm>
            <a:prstGeom prst="rect">
              <a:avLst/>
            </a:prstGeom>
            <a:solidFill>
              <a:srgbClr val="2020A5">
                <a:alpha val="100000"/>
              </a:srgbClr>
            </a:solidFill>
          </p:spPr>
          <p:txBody>
            <a:bodyPr/>
            <a:lstStyle/>
            <a:p>
              <a:endParaRPr/>
            </a:p>
          </p:txBody>
        </p:sp>
        <p:sp>
          <p:nvSpPr>
            <p:cNvPr id="16" name="rc15"/>
            <p:cNvSpPr/>
            <p:nvPr/>
          </p:nvSpPr>
          <p:spPr>
            <a:xfrm>
              <a:off x="10406712" y="5412026"/>
              <a:ext cx="251035" cy="202910"/>
            </a:xfrm>
            <a:prstGeom prst="rect">
              <a:avLst/>
            </a:prstGeom>
            <a:solidFill>
              <a:srgbClr val="6091F4">
                <a:alpha val="100000"/>
              </a:srgbClr>
            </a:solidFill>
          </p:spPr>
          <p:txBody>
            <a:bodyPr/>
            <a:lstStyle/>
            <a:p>
              <a:endParaRPr/>
            </a:p>
          </p:txBody>
        </p:sp>
        <p:sp>
          <p:nvSpPr>
            <p:cNvPr id="17" name="rc16"/>
            <p:cNvSpPr/>
            <p:nvPr/>
          </p:nvSpPr>
          <p:spPr>
            <a:xfrm>
              <a:off x="10657747" y="5412026"/>
              <a:ext cx="14870" cy="202910"/>
            </a:xfrm>
            <a:prstGeom prst="rect">
              <a:avLst/>
            </a:prstGeom>
            <a:solidFill>
              <a:srgbClr val="F54644">
                <a:alpha val="100000"/>
              </a:srgbClr>
            </a:solidFill>
          </p:spPr>
          <p:txBody>
            <a:bodyPr/>
            <a:lstStyle/>
            <a:p>
              <a:endParaRPr/>
            </a:p>
          </p:txBody>
        </p:sp>
        <p:sp>
          <p:nvSpPr>
            <p:cNvPr id="18" name="rc17"/>
            <p:cNvSpPr/>
            <p:nvPr/>
          </p:nvSpPr>
          <p:spPr>
            <a:xfrm>
              <a:off x="10672618" y="5412026"/>
              <a:ext cx="591440" cy="202910"/>
            </a:xfrm>
            <a:prstGeom prst="rect">
              <a:avLst/>
            </a:prstGeom>
            <a:solidFill>
              <a:srgbClr val="FCE033">
                <a:alpha val="100000"/>
              </a:srgbClr>
            </a:solidFill>
          </p:spPr>
          <p:txBody>
            <a:bodyPr/>
            <a:lstStyle/>
            <a:p>
              <a:endParaRPr/>
            </a:p>
          </p:txBody>
        </p:sp>
        <p:sp>
          <p:nvSpPr>
            <p:cNvPr id="19" name="rc18"/>
            <p:cNvSpPr/>
            <p:nvPr/>
          </p:nvSpPr>
          <p:spPr>
            <a:xfrm>
              <a:off x="11264058" y="5412026"/>
              <a:ext cx="67354" cy="202910"/>
            </a:xfrm>
            <a:prstGeom prst="rect">
              <a:avLst/>
            </a:prstGeom>
            <a:solidFill>
              <a:srgbClr val="006161">
                <a:alpha val="100000"/>
              </a:srgbClr>
            </a:solidFill>
          </p:spPr>
          <p:txBody>
            <a:bodyPr/>
            <a:lstStyle/>
            <a:p>
              <a:endParaRPr/>
            </a:p>
          </p:txBody>
        </p:sp>
        <p:sp>
          <p:nvSpPr>
            <p:cNvPr id="20" name="rc19"/>
            <p:cNvSpPr/>
            <p:nvPr/>
          </p:nvSpPr>
          <p:spPr>
            <a:xfrm>
              <a:off x="11331412" y="5412026"/>
              <a:ext cx="52589" cy="202910"/>
            </a:xfrm>
            <a:prstGeom prst="rect">
              <a:avLst/>
            </a:prstGeom>
            <a:solidFill>
              <a:srgbClr val="CACACA">
                <a:alpha val="100000"/>
              </a:srgbClr>
            </a:solidFill>
          </p:spPr>
          <p:txBody>
            <a:bodyPr/>
            <a:lstStyle/>
            <a:p>
              <a:endParaRPr/>
            </a:p>
          </p:txBody>
        </p:sp>
        <p:sp>
          <p:nvSpPr>
            <p:cNvPr id="21" name="rc20"/>
            <p:cNvSpPr/>
            <p:nvPr/>
          </p:nvSpPr>
          <p:spPr>
            <a:xfrm>
              <a:off x="5820788" y="5099857"/>
              <a:ext cx="3005550" cy="202910"/>
            </a:xfrm>
            <a:prstGeom prst="rect">
              <a:avLst/>
            </a:prstGeom>
            <a:solidFill>
              <a:srgbClr val="C44CD6">
                <a:alpha val="100000"/>
              </a:srgbClr>
            </a:solidFill>
          </p:spPr>
          <p:txBody>
            <a:bodyPr/>
            <a:lstStyle/>
            <a:p>
              <a:endParaRPr/>
            </a:p>
          </p:txBody>
        </p:sp>
        <p:sp>
          <p:nvSpPr>
            <p:cNvPr id="22" name="rc21"/>
            <p:cNvSpPr/>
            <p:nvPr/>
          </p:nvSpPr>
          <p:spPr>
            <a:xfrm>
              <a:off x="8826338" y="5099857"/>
              <a:ext cx="1394985" cy="202910"/>
            </a:xfrm>
            <a:prstGeom prst="rect">
              <a:avLst/>
            </a:prstGeom>
            <a:solidFill>
              <a:srgbClr val="0DD6CC">
                <a:alpha val="100000"/>
              </a:srgbClr>
            </a:solidFill>
          </p:spPr>
          <p:txBody>
            <a:bodyPr/>
            <a:lstStyle/>
            <a:p>
              <a:endParaRPr/>
            </a:p>
          </p:txBody>
        </p:sp>
        <p:sp>
          <p:nvSpPr>
            <p:cNvPr id="23" name="rc22"/>
            <p:cNvSpPr/>
            <p:nvPr/>
          </p:nvSpPr>
          <p:spPr>
            <a:xfrm>
              <a:off x="10221324" y="5099857"/>
              <a:ext cx="213275" cy="202910"/>
            </a:xfrm>
            <a:prstGeom prst="rect">
              <a:avLst/>
            </a:prstGeom>
            <a:solidFill>
              <a:srgbClr val="2020A5">
                <a:alpha val="100000"/>
              </a:srgbClr>
            </a:solidFill>
          </p:spPr>
          <p:txBody>
            <a:bodyPr/>
            <a:lstStyle/>
            <a:p>
              <a:endParaRPr/>
            </a:p>
          </p:txBody>
        </p:sp>
        <p:sp>
          <p:nvSpPr>
            <p:cNvPr id="24" name="rc23"/>
            <p:cNvSpPr/>
            <p:nvPr/>
          </p:nvSpPr>
          <p:spPr>
            <a:xfrm>
              <a:off x="10434599" y="5099857"/>
              <a:ext cx="248737" cy="202910"/>
            </a:xfrm>
            <a:prstGeom prst="rect">
              <a:avLst/>
            </a:prstGeom>
            <a:solidFill>
              <a:srgbClr val="6091F4">
                <a:alpha val="100000"/>
              </a:srgbClr>
            </a:solidFill>
          </p:spPr>
          <p:txBody>
            <a:bodyPr/>
            <a:lstStyle/>
            <a:p>
              <a:endParaRPr/>
            </a:p>
          </p:txBody>
        </p:sp>
        <p:sp>
          <p:nvSpPr>
            <p:cNvPr id="25" name="rc24"/>
            <p:cNvSpPr/>
            <p:nvPr/>
          </p:nvSpPr>
          <p:spPr>
            <a:xfrm>
              <a:off x="10683337" y="5099857"/>
              <a:ext cx="39517" cy="202910"/>
            </a:xfrm>
            <a:prstGeom prst="rect">
              <a:avLst/>
            </a:prstGeom>
            <a:solidFill>
              <a:srgbClr val="F54644">
                <a:alpha val="100000"/>
              </a:srgbClr>
            </a:solidFill>
          </p:spPr>
          <p:txBody>
            <a:bodyPr/>
            <a:lstStyle/>
            <a:p>
              <a:endParaRPr/>
            </a:p>
          </p:txBody>
        </p:sp>
        <p:sp>
          <p:nvSpPr>
            <p:cNvPr id="26" name="rc25"/>
            <p:cNvSpPr/>
            <p:nvPr/>
          </p:nvSpPr>
          <p:spPr>
            <a:xfrm>
              <a:off x="10722854" y="5099857"/>
              <a:ext cx="508356" cy="202910"/>
            </a:xfrm>
            <a:prstGeom prst="rect">
              <a:avLst/>
            </a:prstGeom>
            <a:solidFill>
              <a:srgbClr val="FCE033">
                <a:alpha val="100000"/>
              </a:srgbClr>
            </a:solidFill>
          </p:spPr>
          <p:txBody>
            <a:bodyPr/>
            <a:lstStyle/>
            <a:p>
              <a:endParaRPr/>
            </a:p>
          </p:txBody>
        </p:sp>
        <p:sp>
          <p:nvSpPr>
            <p:cNvPr id="27" name="rc26"/>
            <p:cNvSpPr/>
            <p:nvPr/>
          </p:nvSpPr>
          <p:spPr>
            <a:xfrm>
              <a:off x="11231211" y="5099857"/>
              <a:ext cx="56128" cy="202910"/>
            </a:xfrm>
            <a:prstGeom prst="rect">
              <a:avLst/>
            </a:prstGeom>
            <a:solidFill>
              <a:srgbClr val="006161">
                <a:alpha val="100000"/>
              </a:srgbClr>
            </a:solidFill>
          </p:spPr>
          <p:txBody>
            <a:bodyPr/>
            <a:lstStyle/>
            <a:p>
              <a:endParaRPr/>
            </a:p>
          </p:txBody>
        </p:sp>
        <p:sp>
          <p:nvSpPr>
            <p:cNvPr id="28" name="rc27"/>
            <p:cNvSpPr/>
            <p:nvPr/>
          </p:nvSpPr>
          <p:spPr>
            <a:xfrm>
              <a:off x="11287340" y="5099857"/>
              <a:ext cx="96661" cy="202910"/>
            </a:xfrm>
            <a:prstGeom prst="rect">
              <a:avLst/>
            </a:prstGeom>
            <a:solidFill>
              <a:srgbClr val="CACACA">
                <a:alpha val="100000"/>
              </a:srgbClr>
            </a:solidFill>
          </p:spPr>
          <p:txBody>
            <a:bodyPr/>
            <a:lstStyle/>
            <a:p>
              <a:endParaRPr/>
            </a:p>
          </p:txBody>
        </p:sp>
        <p:sp>
          <p:nvSpPr>
            <p:cNvPr id="29" name="rc28"/>
            <p:cNvSpPr/>
            <p:nvPr/>
          </p:nvSpPr>
          <p:spPr>
            <a:xfrm>
              <a:off x="5820788" y="4787687"/>
              <a:ext cx="3010025" cy="202910"/>
            </a:xfrm>
            <a:prstGeom prst="rect">
              <a:avLst/>
            </a:prstGeom>
            <a:solidFill>
              <a:srgbClr val="C44CD6">
                <a:alpha val="100000"/>
              </a:srgbClr>
            </a:solidFill>
          </p:spPr>
          <p:txBody>
            <a:bodyPr/>
            <a:lstStyle/>
            <a:p>
              <a:endParaRPr/>
            </a:p>
          </p:txBody>
        </p:sp>
        <p:sp>
          <p:nvSpPr>
            <p:cNvPr id="30" name="rc29"/>
            <p:cNvSpPr/>
            <p:nvPr/>
          </p:nvSpPr>
          <p:spPr>
            <a:xfrm>
              <a:off x="8830813" y="4787687"/>
              <a:ext cx="1464039" cy="202910"/>
            </a:xfrm>
            <a:prstGeom prst="rect">
              <a:avLst/>
            </a:prstGeom>
            <a:solidFill>
              <a:srgbClr val="0DD6CC">
                <a:alpha val="100000"/>
              </a:srgbClr>
            </a:solidFill>
          </p:spPr>
          <p:txBody>
            <a:bodyPr/>
            <a:lstStyle/>
            <a:p>
              <a:endParaRPr/>
            </a:p>
          </p:txBody>
        </p:sp>
        <p:sp>
          <p:nvSpPr>
            <p:cNvPr id="31" name="rc30"/>
            <p:cNvSpPr/>
            <p:nvPr/>
          </p:nvSpPr>
          <p:spPr>
            <a:xfrm>
              <a:off x="10294853" y="4787687"/>
              <a:ext cx="283156" cy="202910"/>
            </a:xfrm>
            <a:prstGeom prst="rect">
              <a:avLst/>
            </a:prstGeom>
            <a:solidFill>
              <a:srgbClr val="2020A5">
                <a:alpha val="100000"/>
              </a:srgbClr>
            </a:solidFill>
          </p:spPr>
          <p:txBody>
            <a:bodyPr/>
            <a:lstStyle/>
            <a:p>
              <a:endParaRPr/>
            </a:p>
          </p:txBody>
        </p:sp>
        <p:sp>
          <p:nvSpPr>
            <p:cNvPr id="32" name="rc31"/>
            <p:cNvSpPr/>
            <p:nvPr/>
          </p:nvSpPr>
          <p:spPr>
            <a:xfrm>
              <a:off x="10578009" y="4787687"/>
              <a:ext cx="122436" cy="202910"/>
            </a:xfrm>
            <a:prstGeom prst="rect">
              <a:avLst/>
            </a:prstGeom>
            <a:solidFill>
              <a:srgbClr val="6091F4">
                <a:alpha val="100000"/>
              </a:srgbClr>
            </a:solidFill>
          </p:spPr>
          <p:txBody>
            <a:bodyPr/>
            <a:lstStyle/>
            <a:p>
              <a:endParaRPr/>
            </a:p>
          </p:txBody>
        </p:sp>
        <p:sp>
          <p:nvSpPr>
            <p:cNvPr id="33" name="rc32"/>
            <p:cNvSpPr/>
            <p:nvPr/>
          </p:nvSpPr>
          <p:spPr>
            <a:xfrm>
              <a:off x="10700446" y="4787687"/>
              <a:ext cx="8352" cy="202910"/>
            </a:xfrm>
            <a:prstGeom prst="rect">
              <a:avLst/>
            </a:prstGeom>
            <a:solidFill>
              <a:srgbClr val="F54644">
                <a:alpha val="100000"/>
              </a:srgbClr>
            </a:solidFill>
          </p:spPr>
          <p:txBody>
            <a:bodyPr/>
            <a:lstStyle/>
            <a:p>
              <a:endParaRPr/>
            </a:p>
          </p:txBody>
        </p:sp>
        <p:sp>
          <p:nvSpPr>
            <p:cNvPr id="34" name="rc33"/>
            <p:cNvSpPr/>
            <p:nvPr/>
          </p:nvSpPr>
          <p:spPr>
            <a:xfrm>
              <a:off x="10708798" y="4787687"/>
              <a:ext cx="479986" cy="202910"/>
            </a:xfrm>
            <a:prstGeom prst="rect">
              <a:avLst/>
            </a:prstGeom>
            <a:solidFill>
              <a:srgbClr val="FCE033">
                <a:alpha val="100000"/>
              </a:srgbClr>
            </a:solidFill>
          </p:spPr>
          <p:txBody>
            <a:bodyPr/>
            <a:lstStyle/>
            <a:p>
              <a:endParaRPr/>
            </a:p>
          </p:txBody>
        </p:sp>
        <p:sp>
          <p:nvSpPr>
            <p:cNvPr id="35" name="rc34"/>
            <p:cNvSpPr/>
            <p:nvPr/>
          </p:nvSpPr>
          <p:spPr>
            <a:xfrm>
              <a:off x="11188784" y="4787687"/>
              <a:ext cx="78590" cy="202910"/>
            </a:xfrm>
            <a:prstGeom prst="rect">
              <a:avLst/>
            </a:prstGeom>
            <a:solidFill>
              <a:srgbClr val="006161">
                <a:alpha val="100000"/>
              </a:srgbClr>
            </a:solidFill>
          </p:spPr>
          <p:txBody>
            <a:bodyPr/>
            <a:lstStyle/>
            <a:p>
              <a:endParaRPr/>
            </a:p>
          </p:txBody>
        </p:sp>
        <p:sp>
          <p:nvSpPr>
            <p:cNvPr id="36" name="rc35"/>
            <p:cNvSpPr/>
            <p:nvPr/>
          </p:nvSpPr>
          <p:spPr>
            <a:xfrm>
              <a:off x="11267374" y="4787687"/>
              <a:ext cx="116627" cy="202910"/>
            </a:xfrm>
            <a:prstGeom prst="rect">
              <a:avLst/>
            </a:prstGeom>
            <a:solidFill>
              <a:srgbClr val="CACACA">
                <a:alpha val="100000"/>
              </a:srgbClr>
            </a:solidFill>
          </p:spPr>
          <p:txBody>
            <a:bodyPr/>
            <a:lstStyle/>
            <a:p>
              <a:endParaRPr/>
            </a:p>
          </p:txBody>
        </p:sp>
        <p:sp>
          <p:nvSpPr>
            <p:cNvPr id="37" name="rc36"/>
            <p:cNvSpPr/>
            <p:nvPr/>
          </p:nvSpPr>
          <p:spPr>
            <a:xfrm>
              <a:off x="5820788" y="4475518"/>
              <a:ext cx="3084039" cy="202910"/>
            </a:xfrm>
            <a:prstGeom prst="rect">
              <a:avLst/>
            </a:prstGeom>
            <a:solidFill>
              <a:srgbClr val="C44CD6">
                <a:alpha val="100000"/>
              </a:srgbClr>
            </a:solidFill>
          </p:spPr>
          <p:txBody>
            <a:bodyPr/>
            <a:lstStyle/>
            <a:p>
              <a:endParaRPr/>
            </a:p>
          </p:txBody>
        </p:sp>
        <p:sp>
          <p:nvSpPr>
            <p:cNvPr id="38" name="rc37"/>
            <p:cNvSpPr/>
            <p:nvPr/>
          </p:nvSpPr>
          <p:spPr>
            <a:xfrm>
              <a:off x="8904828" y="4475518"/>
              <a:ext cx="1302408" cy="202910"/>
            </a:xfrm>
            <a:prstGeom prst="rect">
              <a:avLst/>
            </a:prstGeom>
            <a:solidFill>
              <a:srgbClr val="0DD6CC">
                <a:alpha val="100000"/>
              </a:srgbClr>
            </a:solidFill>
          </p:spPr>
          <p:txBody>
            <a:bodyPr/>
            <a:lstStyle/>
            <a:p>
              <a:endParaRPr/>
            </a:p>
          </p:txBody>
        </p:sp>
        <p:sp>
          <p:nvSpPr>
            <p:cNvPr id="39" name="rc38"/>
            <p:cNvSpPr/>
            <p:nvPr/>
          </p:nvSpPr>
          <p:spPr>
            <a:xfrm>
              <a:off x="10207236" y="4475518"/>
              <a:ext cx="123792" cy="202910"/>
            </a:xfrm>
            <a:prstGeom prst="rect">
              <a:avLst/>
            </a:prstGeom>
            <a:solidFill>
              <a:srgbClr val="2020A5">
                <a:alpha val="100000"/>
              </a:srgbClr>
            </a:solidFill>
          </p:spPr>
          <p:txBody>
            <a:bodyPr/>
            <a:lstStyle/>
            <a:p>
              <a:endParaRPr/>
            </a:p>
          </p:txBody>
        </p:sp>
        <p:sp>
          <p:nvSpPr>
            <p:cNvPr id="40" name="rc39"/>
            <p:cNvSpPr/>
            <p:nvPr/>
          </p:nvSpPr>
          <p:spPr>
            <a:xfrm>
              <a:off x="10331029" y="4475518"/>
              <a:ext cx="303513" cy="202910"/>
            </a:xfrm>
            <a:prstGeom prst="rect">
              <a:avLst/>
            </a:prstGeom>
            <a:solidFill>
              <a:srgbClr val="6091F4">
                <a:alpha val="100000"/>
              </a:srgbClr>
            </a:solidFill>
          </p:spPr>
          <p:txBody>
            <a:bodyPr/>
            <a:lstStyle/>
            <a:p>
              <a:endParaRPr/>
            </a:p>
          </p:txBody>
        </p:sp>
        <p:sp>
          <p:nvSpPr>
            <p:cNvPr id="41" name="rc40"/>
            <p:cNvSpPr/>
            <p:nvPr/>
          </p:nvSpPr>
          <p:spPr>
            <a:xfrm>
              <a:off x="10634543" y="4475518"/>
              <a:ext cx="96042" cy="202910"/>
            </a:xfrm>
            <a:prstGeom prst="rect">
              <a:avLst/>
            </a:prstGeom>
            <a:solidFill>
              <a:srgbClr val="F54644">
                <a:alpha val="100000"/>
              </a:srgbClr>
            </a:solidFill>
          </p:spPr>
          <p:txBody>
            <a:bodyPr/>
            <a:lstStyle/>
            <a:p>
              <a:endParaRPr/>
            </a:p>
          </p:txBody>
        </p:sp>
        <p:sp>
          <p:nvSpPr>
            <p:cNvPr id="42" name="rc41"/>
            <p:cNvSpPr/>
            <p:nvPr/>
          </p:nvSpPr>
          <p:spPr>
            <a:xfrm>
              <a:off x="10730585" y="4475518"/>
              <a:ext cx="564277" cy="202910"/>
            </a:xfrm>
            <a:prstGeom prst="rect">
              <a:avLst/>
            </a:prstGeom>
            <a:solidFill>
              <a:srgbClr val="FCE033">
                <a:alpha val="100000"/>
              </a:srgbClr>
            </a:solidFill>
          </p:spPr>
          <p:txBody>
            <a:bodyPr/>
            <a:lstStyle/>
            <a:p>
              <a:endParaRPr/>
            </a:p>
          </p:txBody>
        </p:sp>
        <p:sp>
          <p:nvSpPr>
            <p:cNvPr id="43" name="rc42"/>
            <p:cNvSpPr/>
            <p:nvPr/>
          </p:nvSpPr>
          <p:spPr>
            <a:xfrm>
              <a:off x="11294862" y="4475518"/>
              <a:ext cx="43918" cy="202910"/>
            </a:xfrm>
            <a:prstGeom prst="rect">
              <a:avLst/>
            </a:prstGeom>
            <a:solidFill>
              <a:srgbClr val="006161">
                <a:alpha val="100000"/>
              </a:srgbClr>
            </a:solidFill>
          </p:spPr>
          <p:txBody>
            <a:bodyPr/>
            <a:lstStyle/>
            <a:p>
              <a:endParaRPr/>
            </a:p>
          </p:txBody>
        </p:sp>
        <p:sp>
          <p:nvSpPr>
            <p:cNvPr id="44" name="rc43"/>
            <p:cNvSpPr/>
            <p:nvPr/>
          </p:nvSpPr>
          <p:spPr>
            <a:xfrm>
              <a:off x="11338781" y="4475518"/>
              <a:ext cx="45220" cy="202910"/>
            </a:xfrm>
            <a:prstGeom prst="rect">
              <a:avLst/>
            </a:prstGeom>
            <a:solidFill>
              <a:srgbClr val="CACACA">
                <a:alpha val="100000"/>
              </a:srgbClr>
            </a:solidFill>
          </p:spPr>
          <p:txBody>
            <a:bodyPr/>
            <a:lstStyle/>
            <a:p>
              <a:endParaRPr/>
            </a:p>
          </p:txBody>
        </p:sp>
        <p:sp>
          <p:nvSpPr>
            <p:cNvPr id="45" name="rc44"/>
            <p:cNvSpPr/>
            <p:nvPr/>
          </p:nvSpPr>
          <p:spPr>
            <a:xfrm>
              <a:off x="5820788" y="4163348"/>
              <a:ext cx="3189426" cy="202910"/>
            </a:xfrm>
            <a:prstGeom prst="rect">
              <a:avLst/>
            </a:prstGeom>
            <a:solidFill>
              <a:srgbClr val="C44CD6">
                <a:alpha val="100000"/>
              </a:srgbClr>
            </a:solidFill>
          </p:spPr>
          <p:txBody>
            <a:bodyPr/>
            <a:lstStyle/>
            <a:p>
              <a:endParaRPr/>
            </a:p>
          </p:txBody>
        </p:sp>
        <p:sp>
          <p:nvSpPr>
            <p:cNvPr id="46" name="rc45"/>
            <p:cNvSpPr/>
            <p:nvPr/>
          </p:nvSpPr>
          <p:spPr>
            <a:xfrm>
              <a:off x="9010214" y="4163348"/>
              <a:ext cx="719206" cy="202910"/>
            </a:xfrm>
            <a:prstGeom prst="rect">
              <a:avLst/>
            </a:prstGeom>
            <a:solidFill>
              <a:srgbClr val="0DD6CC">
                <a:alpha val="100000"/>
              </a:srgbClr>
            </a:solidFill>
          </p:spPr>
          <p:txBody>
            <a:bodyPr/>
            <a:lstStyle/>
            <a:p>
              <a:endParaRPr/>
            </a:p>
          </p:txBody>
        </p:sp>
        <p:sp>
          <p:nvSpPr>
            <p:cNvPr id="47" name="rc46"/>
            <p:cNvSpPr/>
            <p:nvPr/>
          </p:nvSpPr>
          <p:spPr>
            <a:xfrm>
              <a:off x="9729421" y="4163348"/>
              <a:ext cx="218822" cy="202910"/>
            </a:xfrm>
            <a:prstGeom prst="rect">
              <a:avLst/>
            </a:prstGeom>
            <a:solidFill>
              <a:srgbClr val="2020A5">
                <a:alpha val="100000"/>
              </a:srgbClr>
            </a:solidFill>
          </p:spPr>
          <p:txBody>
            <a:bodyPr/>
            <a:lstStyle/>
            <a:p>
              <a:endParaRPr/>
            </a:p>
          </p:txBody>
        </p:sp>
        <p:sp>
          <p:nvSpPr>
            <p:cNvPr id="48" name="rc47"/>
            <p:cNvSpPr/>
            <p:nvPr/>
          </p:nvSpPr>
          <p:spPr>
            <a:xfrm>
              <a:off x="9948244" y="4163348"/>
              <a:ext cx="876106" cy="202910"/>
            </a:xfrm>
            <a:prstGeom prst="rect">
              <a:avLst/>
            </a:prstGeom>
            <a:solidFill>
              <a:srgbClr val="6091F4">
                <a:alpha val="100000"/>
              </a:srgbClr>
            </a:solidFill>
          </p:spPr>
          <p:txBody>
            <a:bodyPr/>
            <a:lstStyle/>
            <a:p>
              <a:endParaRPr/>
            </a:p>
          </p:txBody>
        </p:sp>
        <p:sp>
          <p:nvSpPr>
            <p:cNvPr id="49" name="rc48"/>
            <p:cNvSpPr/>
            <p:nvPr/>
          </p:nvSpPr>
          <p:spPr>
            <a:xfrm>
              <a:off x="10824350" y="4163348"/>
              <a:ext cx="0" cy="202910"/>
            </a:xfrm>
            <a:prstGeom prst="rect">
              <a:avLst/>
            </a:prstGeom>
            <a:solidFill>
              <a:srgbClr val="F54644">
                <a:alpha val="100000"/>
              </a:srgbClr>
            </a:solidFill>
          </p:spPr>
          <p:txBody>
            <a:bodyPr/>
            <a:lstStyle/>
            <a:p>
              <a:endParaRPr/>
            </a:p>
          </p:txBody>
        </p:sp>
        <p:sp>
          <p:nvSpPr>
            <p:cNvPr id="50" name="rc49"/>
            <p:cNvSpPr/>
            <p:nvPr/>
          </p:nvSpPr>
          <p:spPr>
            <a:xfrm>
              <a:off x="10824350" y="4163348"/>
              <a:ext cx="446391" cy="202910"/>
            </a:xfrm>
            <a:prstGeom prst="rect">
              <a:avLst/>
            </a:prstGeom>
            <a:solidFill>
              <a:srgbClr val="FCE033">
                <a:alpha val="100000"/>
              </a:srgbClr>
            </a:solidFill>
          </p:spPr>
          <p:txBody>
            <a:bodyPr/>
            <a:lstStyle/>
            <a:p>
              <a:endParaRPr/>
            </a:p>
          </p:txBody>
        </p:sp>
        <p:sp>
          <p:nvSpPr>
            <p:cNvPr id="51" name="rc50"/>
            <p:cNvSpPr/>
            <p:nvPr/>
          </p:nvSpPr>
          <p:spPr>
            <a:xfrm>
              <a:off x="11270741" y="4163348"/>
              <a:ext cx="0" cy="202910"/>
            </a:xfrm>
            <a:prstGeom prst="rect">
              <a:avLst/>
            </a:prstGeom>
            <a:solidFill>
              <a:srgbClr val="006161">
                <a:alpha val="100000"/>
              </a:srgbClr>
            </a:solidFill>
          </p:spPr>
          <p:txBody>
            <a:bodyPr/>
            <a:lstStyle/>
            <a:p>
              <a:endParaRPr/>
            </a:p>
          </p:txBody>
        </p:sp>
        <p:sp>
          <p:nvSpPr>
            <p:cNvPr id="52" name="rc51"/>
            <p:cNvSpPr/>
            <p:nvPr/>
          </p:nvSpPr>
          <p:spPr>
            <a:xfrm>
              <a:off x="11270741" y="4163348"/>
              <a:ext cx="113260" cy="202910"/>
            </a:xfrm>
            <a:prstGeom prst="rect">
              <a:avLst/>
            </a:prstGeom>
            <a:solidFill>
              <a:srgbClr val="CACACA">
                <a:alpha val="100000"/>
              </a:srgbClr>
            </a:solidFill>
          </p:spPr>
          <p:txBody>
            <a:bodyPr/>
            <a:lstStyle/>
            <a:p>
              <a:endParaRPr/>
            </a:p>
          </p:txBody>
        </p:sp>
        <p:sp>
          <p:nvSpPr>
            <p:cNvPr id="53" name="rc52"/>
            <p:cNvSpPr/>
            <p:nvPr/>
          </p:nvSpPr>
          <p:spPr>
            <a:xfrm>
              <a:off x="5820788" y="3851179"/>
              <a:ext cx="3296080" cy="202910"/>
            </a:xfrm>
            <a:prstGeom prst="rect">
              <a:avLst/>
            </a:prstGeom>
            <a:solidFill>
              <a:srgbClr val="C44CD6">
                <a:alpha val="100000"/>
              </a:srgbClr>
            </a:solidFill>
          </p:spPr>
          <p:txBody>
            <a:bodyPr/>
            <a:lstStyle/>
            <a:p>
              <a:endParaRPr/>
            </a:p>
          </p:txBody>
        </p:sp>
        <p:sp>
          <p:nvSpPr>
            <p:cNvPr id="54" name="rc53"/>
            <p:cNvSpPr/>
            <p:nvPr/>
          </p:nvSpPr>
          <p:spPr>
            <a:xfrm>
              <a:off x="9116869" y="3851179"/>
              <a:ext cx="1030052" cy="202910"/>
            </a:xfrm>
            <a:prstGeom prst="rect">
              <a:avLst/>
            </a:prstGeom>
            <a:solidFill>
              <a:srgbClr val="0DD6CC">
                <a:alpha val="100000"/>
              </a:srgbClr>
            </a:solidFill>
          </p:spPr>
          <p:txBody>
            <a:bodyPr/>
            <a:lstStyle/>
            <a:p>
              <a:endParaRPr/>
            </a:p>
          </p:txBody>
        </p:sp>
        <p:sp>
          <p:nvSpPr>
            <p:cNvPr id="55" name="rc54"/>
            <p:cNvSpPr/>
            <p:nvPr/>
          </p:nvSpPr>
          <p:spPr>
            <a:xfrm>
              <a:off x="10146922" y="3851179"/>
              <a:ext cx="301762" cy="202910"/>
            </a:xfrm>
            <a:prstGeom prst="rect">
              <a:avLst/>
            </a:prstGeom>
            <a:solidFill>
              <a:srgbClr val="2020A5">
                <a:alpha val="100000"/>
              </a:srgbClr>
            </a:solidFill>
          </p:spPr>
          <p:txBody>
            <a:bodyPr/>
            <a:lstStyle/>
            <a:p>
              <a:endParaRPr/>
            </a:p>
          </p:txBody>
        </p:sp>
        <p:sp>
          <p:nvSpPr>
            <p:cNvPr id="56" name="rc55"/>
            <p:cNvSpPr/>
            <p:nvPr/>
          </p:nvSpPr>
          <p:spPr>
            <a:xfrm>
              <a:off x="10448684" y="3851179"/>
              <a:ext cx="164665" cy="202910"/>
            </a:xfrm>
            <a:prstGeom prst="rect">
              <a:avLst/>
            </a:prstGeom>
            <a:solidFill>
              <a:srgbClr val="6091F4">
                <a:alpha val="100000"/>
              </a:srgbClr>
            </a:solidFill>
          </p:spPr>
          <p:txBody>
            <a:bodyPr/>
            <a:lstStyle/>
            <a:p>
              <a:endParaRPr/>
            </a:p>
          </p:txBody>
        </p:sp>
        <p:sp>
          <p:nvSpPr>
            <p:cNvPr id="57" name="rc56"/>
            <p:cNvSpPr/>
            <p:nvPr/>
          </p:nvSpPr>
          <p:spPr>
            <a:xfrm>
              <a:off x="10613350" y="3851179"/>
              <a:ext cx="18131" cy="202910"/>
            </a:xfrm>
            <a:prstGeom prst="rect">
              <a:avLst/>
            </a:prstGeom>
            <a:solidFill>
              <a:srgbClr val="F54644">
                <a:alpha val="100000"/>
              </a:srgbClr>
            </a:solidFill>
          </p:spPr>
          <p:txBody>
            <a:bodyPr/>
            <a:lstStyle/>
            <a:p>
              <a:endParaRPr/>
            </a:p>
          </p:txBody>
        </p:sp>
        <p:sp>
          <p:nvSpPr>
            <p:cNvPr id="58" name="rc57"/>
            <p:cNvSpPr/>
            <p:nvPr/>
          </p:nvSpPr>
          <p:spPr>
            <a:xfrm>
              <a:off x="10631481" y="3851179"/>
              <a:ext cx="607744" cy="202910"/>
            </a:xfrm>
            <a:prstGeom prst="rect">
              <a:avLst/>
            </a:prstGeom>
            <a:solidFill>
              <a:srgbClr val="FCE033">
                <a:alpha val="100000"/>
              </a:srgbClr>
            </a:solidFill>
          </p:spPr>
          <p:txBody>
            <a:bodyPr/>
            <a:lstStyle/>
            <a:p>
              <a:endParaRPr/>
            </a:p>
          </p:txBody>
        </p:sp>
        <p:sp>
          <p:nvSpPr>
            <p:cNvPr id="59" name="rc58"/>
            <p:cNvSpPr/>
            <p:nvPr/>
          </p:nvSpPr>
          <p:spPr>
            <a:xfrm>
              <a:off x="11239225" y="3851179"/>
              <a:ext cx="54623" cy="202910"/>
            </a:xfrm>
            <a:prstGeom prst="rect">
              <a:avLst/>
            </a:prstGeom>
            <a:solidFill>
              <a:srgbClr val="006161">
                <a:alpha val="100000"/>
              </a:srgbClr>
            </a:solidFill>
          </p:spPr>
          <p:txBody>
            <a:bodyPr/>
            <a:lstStyle/>
            <a:p>
              <a:endParaRPr/>
            </a:p>
          </p:txBody>
        </p:sp>
        <p:sp>
          <p:nvSpPr>
            <p:cNvPr id="60" name="rc59"/>
            <p:cNvSpPr/>
            <p:nvPr/>
          </p:nvSpPr>
          <p:spPr>
            <a:xfrm>
              <a:off x="11293849" y="3851179"/>
              <a:ext cx="90152" cy="202910"/>
            </a:xfrm>
            <a:prstGeom prst="rect">
              <a:avLst/>
            </a:prstGeom>
            <a:solidFill>
              <a:srgbClr val="CACACA">
                <a:alpha val="100000"/>
              </a:srgbClr>
            </a:solidFill>
          </p:spPr>
          <p:txBody>
            <a:bodyPr/>
            <a:lstStyle/>
            <a:p>
              <a:endParaRPr/>
            </a:p>
          </p:txBody>
        </p:sp>
        <p:sp>
          <p:nvSpPr>
            <p:cNvPr id="61" name="rc60"/>
            <p:cNvSpPr/>
            <p:nvPr/>
          </p:nvSpPr>
          <p:spPr>
            <a:xfrm>
              <a:off x="5820788" y="3539010"/>
              <a:ext cx="3070874" cy="202910"/>
            </a:xfrm>
            <a:prstGeom prst="rect">
              <a:avLst/>
            </a:prstGeom>
            <a:solidFill>
              <a:srgbClr val="C44CD6">
                <a:alpha val="100000"/>
              </a:srgbClr>
            </a:solidFill>
          </p:spPr>
          <p:txBody>
            <a:bodyPr/>
            <a:lstStyle/>
            <a:p>
              <a:endParaRPr/>
            </a:p>
          </p:txBody>
        </p:sp>
        <p:sp>
          <p:nvSpPr>
            <p:cNvPr id="62" name="rc61"/>
            <p:cNvSpPr/>
            <p:nvPr/>
          </p:nvSpPr>
          <p:spPr>
            <a:xfrm>
              <a:off x="8891663" y="3539010"/>
              <a:ext cx="1010846" cy="202910"/>
            </a:xfrm>
            <a:prstGeom prst="rect">
              <a:avLst/>
            </a:prstGeom>
            <a:solidFill>
              <a:srgbClr val="0DD6CC">
                <a:alpha val="100000"/>
              </a:srgbClr>
            </a:solidFill>
          </p:spPr>
          <p:txBody>
            <a:bodyPr/>
            <a:lstStyle/>
            <a:p>
              <a:endParaRPr/>
            </a:p>
          </p:txBody>
        </p:sp>
        <p:sp>
          <p:nvSpPr>
            <p:cNvPr id="63" name="rc62"/>
            <p:cNvSpPr/>
            <p:nvPr/>
          </p:nvSpPr>
          <p:spPr>
            <a:xfrm>
              <a:off x="9902509" y="3539010"/>
              <a:ext cx="233155" cy="202910"/>
            </a:xfrm>
            <a:prstGeom prst="rect">
              <a:avLst/>
            </a:prstGeom>
            <a:solidFill>
              <a:srgbClr val="2020A5">
                <a:alpha val="100000"/>
              </a:srgbClr>
            </a:solidFill>
          </p:spPr>
          <p:txBody>
            <a:bodyPr/>
            <a:lstStyle/>
            <a:p>
              <a:endParaRPr/>
            </a:p>
          </p:txBody>
        </p:sp>
        <p:sp>
          <p:nvSpPr>
            <p:cNvPr id="64" name="rc63"/>
            <p:cNvSpPr/>
            <p:nvPr/>
          </p:nvSpPr>
          <p:spPr>
            <a:xfrm>
              <a:off x="10135665" y="3539010"/>
              <a:ext cx="97813" cy="202910"/>
            </a:xfrm>
            <a:prstGeom prst="rect">
              <a:avLst/>
            </a:prstGeom>
            <a:solidFill>
              <a:srgbClr val="6091F4">
                <a:alpha val="100000"/>
              </a:srgbClr>
            </a:solidFill>
          </p:spPr>
          <p:txBody>
            <a:bodyPr/>
            <a:lstStyle/>
            <a:p>
              <a:endParaRPr/>
            </a:p>
          </p:txBody>
        </p:sp>
        <p:sp>
          <p:nvSpPr>
            <p:cNvPr id="65" name="rc64"/>
            <p:cNvSpPr/>
            <p:nvPr/>
          </p:nvSpPr>
          <p:spPr>
            <a:xfrm>
              <a:off x="10233478" y="3539010"/>
              <a:ext cx="129497" cy="202910"/>
            </a:xfrm>
            <a:prstGeom prst="rect">
              <a:avLst/>
            </a:prstGeom>
            <a:solidFill>
              <a:srgbClr val="F54644">
                <a:alpha val="100000"/>
              </a:srgbClr>
            </a:solidFill>
          </p:spPr>
          <p:txBody>
            <a:bodyPr/>
            <a:lstStyle/>
            <a:p>
              <a:endParaRPr/>
            </a:p>
          </p:txBody>
        </p:sp>
        <p:sp>
          <p:nvSpPr>
            <p:cNvPr id="66" name="rc65"/>
            <p:cNvSpPr/>
            <p:nvPr/>
          </p:nvSpPr>
          <p:spPr>
            <a:xfrm>
              <a:off x="10362976" y="3539010"/>
              <a:ext cx="279042" cy="202910"/>
            </a:xfrm>
            <a:prstGeom prst="rect">
              <a:avLst/>
            </a:prstGeom>
            <a:solidFill>
              <a:srgbClr val="FCE033">
                <a:alpha val="100000"/>
              </a:srgbClr>
            </a:solidFill>
          </p:spPr>
          <p:txBody>
            <a:bodyPr/>
            <a:lstStyle/>
            <a:p>
              <a:endParaRPr/>
            </a:p>
          </p:txBody>
        </p:sp>
        <p:sp>
          <p:nvSpPr>
            <p:cNvPr id="67" name="rc66"/>
            <p:cNvSpPr/>
            <p:nvPr/>
          </p:nvSpPr>
          <p:spPr>
            <a:xfrm>
              <a:off x="10642018" y="3539010"/>
              <a:ext cx="46608" cy="202910"/>
            </a:xfrm>
            <a:prstGeom prst="rect">
              <a:avLst/>
            </a:prstGeom>
            <a:solidFill>
              <a:srgbClr val="006161">
                <a:alpha val="100000"/>
              </a:srgbClr>
            </a:solidFill>
          </p:spPr>
          <p:txBody>
            <a:bodyPr/>
            <a:lstStyle/>
            <a:p>
              <a:endParaRPr/>
            </a:p>
          </p:txBody>
        </p:sp>
        <p:sp>
          <p:nvSpPr>
            <p:cNvPr id="68" name="rc67"/>
            <p:cNvSpPr/>
            <p:nvPr/>
          </p:nvSpPr>
          <p:spPr>
            <a:xfrm>
              <a:off x="10688626" y="3539010"/>
              <a:ext cx="695375" cy="202910"/>
            </a:xfrm>
            <a:prstGeom prst="rect">
              <a:avLst/>
            </a:prstGeom>
            <a:solidFill>
              <a:srgbClr val="CACACA">
                <a:alpha val="100000"/>
              </a:srgbClr>
            </a:solidFill>
          </p:spPr>
          <p:txBody>
            <a:bodyPr/>
            <a:lstStyle/>
            <a:p>
              <a:endParaRPr/>
            </a:p>
          </p:txBody>
        </p:sp>
        <p:sp>
          <p:nvSpPr>
            <p:cNvPr id="69" name="rc68"/>
            <p:cNvSpPr/>
            <p:nvPr/>
          </p:nvSpPr>
          <p:spPr>
            <a:xfrm>
              <a:off x="5820788" y="3226840"/>
              <a:ext cx="3005869" cy="202910"/>
            </a:xfrm>
            <a:prstGeom prst="rect">
              <a:avLst/>
            </a:prstGeom>
            <a:solidFill>
              <a:srgbClr val="C44CD6">
                <a:alpha val="100000"/>
              </a:srgbClr>
            </a:solidFill>
          </p:spPr>
          <p:txBody>
            <a:bodyPr/>
            <a:lstStyle/>
            <a:p>
              <a:endParaRPr/>
            </a:p>
          </p:txBody>
        </p:sp>
        <p:sp>
          <p:nvSpPr>
            <p:cNvPr id="70" name="rc69"/>
            <p:cNvSpPr/>
            <p:nvPr/>
          </p:nvSpPr>
          <p:spPr>
            <a:xfrm>
              <a:off x="8826658" y="3226840"/>
              <a:ext cx="1295901" cy="202910"/>
            </a:xfrm>
            <a:prstGeom prst="rect">
              <a:avLst/>
            </a:prstGeom>
            <a:solidFill>
              <a:srgbClr val="0DD6CC">
                <a:alpha val="100000"/>
              </a:srgbClr>
            </a:solidFill>
          </p:spPr>
          <p:txBody>
            <a:bodyPr/>
            <a:lstStyle/>
            <a:p>
              <a:endParaRPr/>
            </a:p>
          </p:txBody>
        </p:sp>
        <p:sp>
          <p:nvSpPr>
            <p:cNvPr id="71" name="rc70"/>
            <p:cNvSpPr/>
            <p:nvPr/>
          </p:nvSpPr>
          <p:spPr>
            <a:xfrm>
              <a:off x="10122560" y="3226840"/>
              <a:ext cx="283661" cy="202910"/>
            </a:xfrm>
            <a:prstGeom prst="rect">
              <a:avLst/>
            </a:prstGeom>
            <a:solidFill>
              <a:srgbClr val="2020A5">
                <a:alpha val="100000"/>
              </a:srgbClr>
            </a:solidFill>
          </p:spPr>
          <p:txBody>
            <a:bodyPr/>
            <a:lstStyle/>
            <a:p>
              <a:endParaRPr/>
            </a:p>
          </p:txBody>
        </p:sp>
        <p:sp>
          <p:nvSpPr>
            <p:cNvPr id="72" name="rc71"/>
            <p:cNvSpPr/>
            <p:nvPr/>
          </p:nvSpPr>
          <p:spPr>
            <a:xfrm>
              <a:off x="10406221" y="3226840"/>
              <a:ext cx="175411" cy="202910"/>
            </a:xfrm>
            <a:prstGeom prst="rect">
              <a:avLst/>
            </a:prstGeom>
            <a:solidFill>
              <a:srgbClr val="6091F4">
                <a:alpha val="100000"/>
              </a:srgbClr>
            </a:solidFill>
          </p:spPr>
          <p:txBody>
            <a:bodyPr/>
            <a:lstStyle/>
            <a:p>
              <a:endParaRPr/>
            </a:p>
          </p:txBody>
        </p:sp>
        <p:sp>
          <p:nvSpPr>
            <p:cNvPr id="73" name="rc72"/>
            <p:cNvSpPr/>
            <p:nvPr/>
          </p:nvSpPr>
          <p:spPr>
            <a:xfrm>
              <a:off x="10581633" y="3226840"/>
              <a:ext cx="40088" cy="202910"/>
            </a:xfrm>
            <a:prstGeom prst="rect">
              <a:avLst/>
            </a:prstGeom>
            <a:solidFill>
              <a:srgbClr val="F54644">
                <a:alpha val="100000"/>
              </a:srgbClr>
            </a:solidFill>
          </p:spPr>
          <p:txBody>
            <a:bodyPr/>
            <a:lstStyle/>
            <a:p>
              <a:endParaRPr/>
            </a:p>
          </p:txBody>
        </p:sp>
        <p:sp>
          <p:nvSpPr>
            <p:cNvPr id="74" name="rc73"/>
            <p:cNvSpPr/>
            <p:nvPr/>
          </p:nvSpPr>
          <p:spPr>
            <a:xfrm>
              <a:off x="10621722" y="3226840"/>
              <a:ext cx="492381" cy="202910"/>
            </a:xfrm>
            <a:prstGeom prst="rect">
              <a:avLst/>
            </a:prstGeom>
            <a:solidFill>
              <a:srgbClr val="FCE033">
                <a:alpha val="100000"/>
              </a:srgbClr>
            </a:solidFill>
          </p:spPr>
          <p:txBody>
            <a:bodyPr/>
            <a:lstStyle/>
            <a:p>
              <a:endParaRPr/>
            </a:p>
          </p:txBody>
        </p:sp>
        <p:sp>
          <p:nvSpPr>
            <p:cNvPr id="75" name="rc74"/>
            <p:cNvSpPr/>
            <p:nvPr/>
          </p:nvSpPr>
          <p:spPr>
            <a:xfrm>
              <a:off x="11114104" y="3226840"/>
              <a:ext cx="78200" cy="202910"/>
            </a:xfrm>
            <a:prstGeom prst="rect">
              <a:avLst/>
            </a:prstGeom>
            <a:solidFill>
              <a:srgbClr val="006161">
                <a:alpha val="100000"/>
              </a:srgbClr>
            </a:solidFill>
          </p:spPr>
          <p:txBody>
            <a:bodyPr/>
            <a:lstStyle/>
            <a:p>
              <a:endParaRPr/>
            </a:p>
          </p:txBody>
        </p:sp>
        <p:sp>
          <p:nvSpPr>
            <p:cNvPr id="76" name="rc75"/>
            <p:cNvSpPr/>
            <p:nvPr/>
          </p:nvSpPr>
          <p:spPr>
            <a:xfrm>
              <a:off x="11192304" y="3226840"/>
              <a:ext cx="191697" cy="202910"/>
            </a:xfrm>
            <a:prstGeom prst="rect">
              <a:avLst/>
            </a:prstGeom>
            <a:solidFill>
              <a:srgbClr val="CACACA">
                <a:alpha val="100000"/>
              </a:srgbClr>
            </a:solidFill>
          </p:spPr>
          <p:txBody>
            <a:bodyPr/>
            <a:lstStyle/>
            <a:p>
              <a:endParaRPr/>
            </a:p>
          </p:txBody>
        </p:sp>
        <p:sp>
          <p:nvSpPr>
            <p:cNvPr id="77" name="rc76"/>
            <p:cNvSpPr/>
            <p:nvPr/>
          </p:nvSpPr>
          <p:spPr>
            <a:xfrm>
              <a:off x="5820788" y="2914671"/>
              <a:ext cx="3048557" cy="202910"/>
            </a:xfrm>
            <a:prstGeom prst="rect">
              <a:avLst/>
            </a:prstGeom>
            <a:solidFill>
              <a:srgbClr val="C44CD6">
                <a:alpha val="100000"/>
              </a:srgbClr>
            </a:solidFill>
          </p:spPr>
          <p:txBody>
            <a:bodyPr/>
            <a:lstStyle/>
            <a:p>
              <a:endParaRPr/>
            </a:p>
          </p:txBody>
        </p:sp>
        <p:sp>
          <p:nvSpPr>
            <p:cNvPr id="78" name="rc77"/>
            <p:cNvSpPr/>
            <p:nvPr/>
          </p:nvSpPr>
          <p:spPr>
            <a:xfrm>
              <a:off x="8869345" y="2914671"/>
              <a:ext cx="1108712" cy="202910"/>
            </a:xfrm>
            <a:prstGeom prst="rect">
              <a:avLst/>
            </a:prstGeom>
            <a:solidFill>
              <a:srgbClr val="0DD6CC">
                <a:alpha val="100000"/>
              </a:srgbClr>
            </a:solidFill>
          </p:spPr>
          <p:txBody>
            <a:bodyPr/>
            <a:lstStyle/>
            <a:p>
              <a:endParaRPr/>
            </a:p>
          </p:txBody>
        </p:sp>
        <p:sp>
          <p:nvSpPr>
            <p:cNvPr id="79" name="rc78"/>
            <p:cNvSpPr/>
            <p:nvPr/>
          </p:nvSpPr>
          <p:spPr>
            <a:xfrm>
              <a:off x="9978057" y="2914671"/>
              <a:ext cx="250495" cy="202910"/>
            </a:xfrm>
            <a:prstGeom prst="rect">
              <a:avLst/>
            </a:prstGeom>
            <a:solidFill>
              <a:srgbClr val="2020A5">
                <a:alpha val="100000"/>
              </a:srgbClr>
            </a:solidFill>
          </p:spPr>
          <p:txBody>
            <a:bodyPr/>
            <a:lstStyle/>
            <a:p>
              <a:endParaRPr/>
            </a:p>
          </p:txBody>
        </p:sp>
        <p:sp>
          <p:nvSpPr>
            <p:cNvPr id="80" name="rc79"/>
            <p:cNvSpPr/>
            <p:nvPr/>
          </p:nvSpPr>
          <p:spPr>
            <a:xfrm>
              <a:off x="10228553" y="2914671"/>
              <a:ext cx="124454" cy="202910"/>
            </a:xfrm>
            <a:prstGeom prst="rect">
              <a:avLst/>
            </a:prstGeom>
            <a:solidFill>
              <a:srgbClr val="6091F4">
                <a:alpha val="100000"/>
              </a:srgbClr>
            </a:solidFill>
          </p:spPr>
          <p:txBody>
            <a:bodyPr/>
            <a:lstStyle/>
            <a:p>
              <a:endParaRPr/>
            </a:p>
          </p:txBody>
        </p:sp>
        <p:sp>
          <p:nvSpPr>
            <p:cNvPr id="81" name="rc80"/>
            <p:cNvSpPr/>
            <p:nvPr/>
          </p:nvSpPr>
          <p:spPr>
            <a:xfrm>
              <a:off x="10353007" y="2914671"/>
              <a:ext cx="98801" cy="202910"/>
            </a:xfrm>
            <a:prstGeom prst="rect">
              <a:avLst/>
            </a:prstGeom>
            <a:solidFill>
              <a:srgbClr val="F54644">
                <a:alpha val="100000"/>
              </a:srgbClr>
            </a:solidFill>
          </p:spPr>
          <p:txBody>
            <a:bodyPr/>
            <a:lstStyle/>
            <a:p>
              <a:endParaRPr/>
            </a:p>
          </p:txBody>
        </p:sp>
        <p:sp>
          <p:nvSpPr>
            <p:cNvPr id="82" name="rc81"/>
            <p:cNvSpPr/>
            <p:nvPr/>
          </p:nvSpPr>
          <p:spPr>
            <a:xfrm>
              <a:off x="10451809" y="2914671"/>
              <a:ext cx="352286" cy="202910"/>
            </a:xfrm>
            <a:prstGeom prst="rect">
              <a:avLst/>
            </a:prstGeom>
            <a:solidFill>
              <a:srgbClr val="FCE033">
                <a:alpha val="100000"/>
              </a:srgbClr>
            </a:solidFill>
          </p:spPr>
          <p:txBody>
            <a:bodyPr/>
            <a:lstStyle/>
            <a:p>
              <a:endParaRPr/>
            </a:p>
          </p:txBody>
        </p:sp>
        <p:sp>
          <p:nvSpPr>
            <p:cNvPr id="83" name="rc82"/>
            <p:cNvSpPr/>
            <p:nvPr/>
          </p:nvSpPr>
          <p:spPr>
            <a:xfrm>
              <a:off x="10804095" y="2914671"/>
              <a:ext cx="57454" cy="202910"/>
            </a:xfrm>
            <a:prstGeom prst="rect">
              <a:avLst/>
            </a:prstGeom>
            <a:solidFill>
              <a:srgbClr val="006161">
                <a:alpha val="100000"/>
              </a:srgbClr>
            </a:solidFill>
          </p:spPr>
          <p:txBody>
            <a:bodyPr/>
            <a:lstStyle/>
            <a:p>
              <a:endParaRPr/>
            </a:p>
          </p:txBody>
        </p:sp>
        <p:sp>
          <p:nvSpPr>
            <p:cNvPr id="84" name="rc83"/>
            <p:cNvSpPr/>
            <p:nvPr/>
          </p:nvSpPr>
          <p:spPr>
            <a:xfrm>
              <a:off x="10861549" y="2914671"/>
              <a:ext cx="522452" cy="202910"/>
            </a:xfrm>
            <a:prstGeom prst="rect">
              <a:avLst/>
            </a:prstGeom>
            <a:solidFill>
              <a:srgbClr val="CACACA">
                <a:alpha val="100000"/>
              </a:srgbClr>
            </a:solidFill>
          </p:spPr>
          <p:txBody>
            <a:bodyPr/>
            <a:lstStyle/>
            <a:p>
              <a:endParaRPr/>
            </a:p>
          </p:txBody>
        </p:sp>
        <p:sp>
          <p:nvSpPr>
            <p:cNvPr id="85" name="tx84"/>
            <p:cNvSpPr/>
            <p:nvPr/>
          </p:nvSpPr>
          <p:spPr>
            <a:xfrm>
              <a:off x="8986194" y="576622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86" name="tx85"/>
            <p:cNvSpPr/>
            <p:nvPr/>
          </p:nvSpPr>
          <p:spPr>
            <a:xfrm>
              <a:off x="10606215" y="5766459"/>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87" name="tx86"/>
            <p:cNvSpPr/>
            <p:nvPr/>
          </p:nvSpPr>
          <p:spPr>
            <a:xfrm>
              <a:off x="11152504" y="5767174"/>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88" name="tx87"/>
            <p:cNvSpPr/>
            <p:nvPr/>
          </p:nvSpPr>
          <p:spPr>
            <a:xfrm>
              <a:off x="9223042" y="5454607"/>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89" name="tx88"/>
            <p:cNvSpPr/>
            <p:nvPr/>
          </p:nvSpPr>
          <p:spPr>
            <a:xfrm>
              <a:off x="10414720" y="5454687"/>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90" name="tx89"/>
            <p:cNvSpPr/>
            <p:nvPr/>
          </p:nvSpPr>
          <p:spPr>
            <a:xfrm>
              <a:off x="10805611" y="5455004"/>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11%</a:t>
              </a:r>
            </a:p>
          </p:txBody>
        </p:sp>
        <p:sp>
          <p:nvSpPr>
            <p:cNvPr id="91" name="tx90"/>
            <p:cNvSpPr/>
            <p:nvPr/>
          </p:nvSpPr>
          <p:spPr>
            <a:xfrm>
              <a:off x="9361104" y="514212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92" name="tx91"/>
            <p:cNvSpPr/>
            <p:nvPr/>
          </p:nvSpPr>
          <p:spPr>
            <a:xfrm>
              <a:off x="10441459" y="5142835"/>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93" name="tx92"/>
            <p:cNvSpPr/>
            <p:nvPr/>
          </p:nvSpPr>
          <p:spPr>
            <a:xfrm>
              <a:off x="10859523" y="5142120"/>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94" name="tx93"/>
            <p:cNvSpPr/>
            <p:nvPr/>
          </p:nvSpPr>
          <p:spPr>
            <a:xfrm>
              <a:off x="9400106" y="482995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95" name="tx94"/>
            <p:cNvSpPr/>
            <p:nvPr/>
          </p:nvSpPr>
          <p:spPr>
            <a:xfrm>
              <a:off x="10831282" y="4829951"/>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96" name="tx95"/>
            <p:cNvSpPr/>
            <p:nvPr/>
          </p:nvSpPr>
          <p:spPr>
            <a:xfrm>
              <a:off x="9393305" y="4517543"/>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23%</a:t>
              </a:r>
            </a:p>
          </p:txBody>
        </p:sp>
        <p:sp>
          <p:nvSpPr>
            <p:cNvPr id="97" name="tx96"/>
            <p:cNvSpPr/>
            <p:nvPr/>
          </p:nvSpPr>
          <p:spPr>
            <a:xfrm>
              <a:off x="10365277" y="4518178"/>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98" name="tx97"/>
            <p:cNvSpPr/>
            <p:nvPr/>
          </p:nvSpPr>
          <p:spPr>
            <a:xfrm>
              <a:off x="10849997" y="451778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10%</a:t>
              </a:r>
            </a:p>
          </p:txBody>
        </p:sp>
        <p:sp>
          <p:nvSpPr>
            <p:cNvPr id="99" name="tx98"/>
            <p:cNvSpPr/>
            <p:nvPr/>
          </p:nvSpPr>
          <p:spPr>
            <a:xfrm>
              <a:off x="9207091" y="420537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13%</a:t>
              </a:r>
            </a:p>
          </p:txBody>
        </p:sp>
        <p:sp>
          <p:nvSpPr>
            <p:cNvPr id="100" name="tx99"/>
            <p:cNvSpPr/>
            <p:nvPr/>
          </p:nvSpPr>
          <p:spPr>
            <a:xfrm>
              <a:off x="10223570" y="42056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16%</a:t>
              </a:r>
            </a:p>
          </p:txBody>
        </p:sp>
        <p:sp>
          <p:nvSpPr>
            <p:cNvPr id="101" name="tx100"/>
            <p:cNvSpPr/>
            <p:nvPr/>
          </p:nvSpPr>
          <p:spPr>
            <a:xfrm>
              <a:off x="10930037" y="4205612"/>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8%</a:t>
              </a:r>
            </a:p>
          </p:txBody>
        </p:sp>
        <p:sp>
          <p:nvSpPr>
            <p:cNvPr id="102" name="tx101"/>
            <p:cNvSpPr/>
            <p:nvPr/>
          </p:nvSpPr>
          <p:spPr>
            <a:xfrm>
              <a:off x="9469169" y="3893443"/>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19%</a:t>
              </a:r>
            </a:p>
          </p:txBody>
        </p:sp>
        <p:sp>
          <p:nvSpPr>
            <p:cNvPr id="103" name="tx102"/>
            <p:cNvSpPr/>
            <p:nvPr/>
          </p:nvSpPr>
          <p:spPr>
            <a:xfrm>
              <a:off x="10772626" y="3894157"/>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11%</a:t>
              </a:r>
            </a:p>
          </p:txBody>
        </p:sp>
        <p:sp>
          <p:nvSpPr>
            <p:cNvPr id="104" name="tx103"/>
            <p:cNvSpPr/>
            <p:nvPr/>
          </p:nvSpPr>
          <p:spPr>
            <a:xfrm>
              <a:off x="9234359" y="3581273"/>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18%</a:t>
              </a:r>
            </a:p>
          </p:txBody>
        </p:sp>
        <p:sp>
          <p:nvSpPr>
            <p:cNvPr id="105" name="tx104"/>
            <p:cNvSpPr/>
            <p:nvPr/>
          </p:nvSpPr>
          <p:spPr>
            <a:xfrm>
              <a:off x="10384987" y="3581670"/>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106" name="tx105"/>
            <p:cNvSpPr/>
            <p:nvPr/>
          </p:nvSpPr>
          <p:spPr>
            <a:xfrm>
              <a:off x="10873587" y="358159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12%</a:t>
              </a:r>
            </a:p>
          </p:txBody>
        </p:sp>
        <p:sp>
          <p:nvSpPr>
            <p:cNvPr id="107" name="tx106"/>
            <p:cNvSpPr/>
            <p:nvPr/>
          </p:nvSpPr>
          <p:spPr>
            <a:xfrm>
              <a:off x="9311882" y="32688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23%</a:t>
              </a:r>
            </a:p>
          </p:txBody>
        </p:sp>
        <p:sp>
          <p:nvSpPr>
            <p:cNvPr id="108" name="tx107"/>
            <p:cNvSpPr/>
            <p:nvPr/>
          </p:nvSpPr>
          <p:spPr>
            <a:xfrm>
              <a:off x="10750403" y="3269104"/>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109" name="tx108"/>
            <p:cNvSpPr/>
            <p:nvPr/>
          </p:nvSpPr>
          <p:spPr>
            <a:xfrm>
              <a:off x="9260975" y="2956935"/>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110" name="tx109"/>
            <p:cNvSpPr/>
            <p:nvPr/>
          </p:nvSpPr>
          <p:spPr>
            <a:xfrm>
              <a:off x="10510442" y="2956935"/>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6%</a:t>
              </a:r>
            </a:p>
          </p:txBody>
        </p:sp>
        <p:sp>
          <p:nvSpPr>
            <p:cNvPr id="111" name="tx110"/>
            <p:cNvSpPr/>
            <p:nvPr/>
          </p:nvSpPr>
          <p:spPr>
            <a:xfrm>
              <a:off x="11005266" y="2956935"/>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112" name="tx111"/>
            <p:cNvSpPr/>
            <p:nvPr/>
          </p:nvSpPr>
          <p:spPr>
            <a:xfrm>
              <a:off x="6911573" y="5766856"/>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45%</a:t>
              </a:r>
            </a:p>
          </p:txBody>
        </p:sp>
        <p:sp>
          <p:nvSpPr>
            <p:cNvPr id="113" name="tx112"/>
            <p:cNvSpPr/>
            <p:nvPr/>
          </p:nvSpPr>
          <p:spPr>
            <a:xfrm>
              <a:off x="10054472" y="5767174"/>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a:t>
              </a:r>
            </a:p>
          </p:txBody>
        </p:sp>
        <p:sp>
          <p:nvSpPr>
            <p:cNvPr id="114" name="tx113"/>
            <p:cNvSpPr/>
            <p:nvPr/>
          </p:nvSpPr>
          <p:spPr>
            <a:xfrm>
              <a:off x="7070084" y="5454687"/>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51%</a:t>
              </a:r>
            </a:p>
          </p:txBody>
        </p:sp>
        <p:sp>
          <p:nvSpPr>
            <p:cNvPr id="115" name="tx114"/>
            <p:cNvSpPr/>
            <p:nvPr/>
          </p:nvSpPr>
          <p:spPr>
            <a:xfrm>
              <a:off x="10149198" y="5454687"/>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116" name="tx115"/>
            <p:cNvSpPr/>
            <p:nvPr/>
          </p:nvSpPr>
          <p:spPr>
            <a:xfrm>
              <a:off x="7160837" y="5142517"/>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54%</a:t>
              </a:r>
            </a:p>
          </p:txBody>
        </p:sp>
        <p:sp>
          <p:nvSpPr>
            <p:cNvPr id="117" name="tx116"/>
            <p:cNvSpPr/>
            <p:nvPr/>
          </p:nvSpPr>
          <p:spPr>
            <a:xfrm>
              <a:off x="10210452" y="5142835"/>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118" name="tx117"/>
            <p:cNvSpPr/>
            <p:nvPr/>
          </p:nvSpPr>
          <p:spPr>
            <a:xfrm>
              <a:off x="7163074" y="4830348"/>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54%</a:t>
              </a:r>
            </a:p>
          </p:txBody>
        </p:sp>
        <p:sp>
          <p:nvSpPr>
            <p:cNvPr id="119" name="tx118"/>
            <p:cNvSpPr/>
            <p:nvPr/>
          </p:nvSpPr>
          <p:spPr>
            <a:xfrm>
              <a:off x="10318922" y="4830348"/>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120" name="tx119"/>
            <p:cNvSpPr/>
            <p:nvPr/>
          </p:nvSpPr>
          <p:spPr>
            <a:xfrm>
              <a:off x="7200081" y="4518178"/>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55%</a:t>
              </a:r>
            </a:p>
          </p:txBody>
        </p:sp>
        <p:sp>
          <p:nvSpPr>
            <p:cNvPr id="121" name="tx120"/>
            <p:cNvSpPr/>
            <p:nvPr/>
          </p:nvSpPr>
          <p:spPr>
            <a:xfrm>
              <a:off x="7252775" y="4206009"/>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57%</a:t>
              </a:r>
            </a:p>
          </p:txBody>
        </p:sp>
        <p:sp>
          <p:nvSpPr>
            <p:cNvPr id="122" name="tx121"/>
            <p:cNvSpPr/>
            <p:nvPr/>
          </p:nvSpPr>
          <p:spPr>
            <a:xfrm>
              <a:off x="9721323" y="4206327"/>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123" name="tx122"/>
            <p:cNvSpPr/>
            <p:nvPr/>
          </p:nvSpPr>
          <p:spPr>
            <a:xfrm>
              <a:off x="7306102" y="3893443"/>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59%</a:t>
              </a:r>
            </a:p>
          </p:txBody>
        </p:sp>
        <p:sp>
          <p:nvSpPr>
            <p:cNvPr id="124" name="tx123"/>
            <p:cNvSpPr/>
            <p:nvPr/>
          </p:nvSpPr>
          <p:spPr>
            <a:xfrm>
              <a:off x="10180294" y="3893840"/>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125" name="tx124"/>
            <p:cNvSpPr/>
            <p:nvPr/>
          </p:nvSpPr>
          <p:spPr>
            <a:xfrm>
              <a:off x="7193499" y="3581670"/>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55%</a:t>
              </a:r>
            </a:p>
          </p:txBody>
        </p:sp>
        <p:sp>
          <p:nvSpPr>
            <p:cNvPr id="126" name="tx125"/>
            <p:cNvSpPr/>
            <p:nvPr/>
          </p:nvSpPr>
          <p:spPr>
            <a:xfrm>
              <a:off x="9901578" y="3581988"/>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127" name="tx126"/>
            <p:cNvSpPr/>
            <p:nvPr/>
          </p:nvSpPr>
          <p:spPr>
            <a:xfrm>
              <a:off x="7160996" y="3269501"/>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54%</a:t>
              </a:r>
            </a:p>
          </p:txBody>
        </p:sp>
        <p:sp>
          <p:nvSpPr>
            <p:cNvPr id="128" name="tx127"/>
            <p:cNvSpPr/>
            <p:nvPr/>
          </p:nvSpPr>
          <p:spPr>
            <a:xfrm>
              <a:off x="10146881" y="3269501"/>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129" name="tx128"/>
            <p:cNvSpPr/>
            <p:nvPr/>
          </p:nvSpPr>
          <p:spPr>
            <a:xfrm>
              <a:off x="7182340" y="2957332"/>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55%</a:t>
              </a:r>
            </a:p>
          </p:txBody>
        </p:sp>
        <p:sp>
          <p:nvSpPr>
            <p:cNvPr id="130" name="tx129"/>
            <p:cNvSpPr/>
            <p:nvPr/>
          </p:nvSpPr>
          <p:spPr>
            <a:xfrm>
              <a:off x="9985796" y="2957332"/>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131" name="tx130"/>
            <p:cNvSpPr/>
            <p:nvPr/>
          </p:nvSpPr>
          <p:spPr>
            <a:xfrm>
              <a:off x="3407149" y="5778551"/>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received care from board certified nurse</a:t>
              </a:r>
            </a:p>
          </p:txBody>
        </p:sp>
        <p:sp>
          <p:nvSpPr>
            <p:cNvPr id="132" name="tx131"/>
            <p:cNvSpPr/>
            <p:nvPr/>
          </p:nvSpPr>
          <p:spPr>
            <a:xfrm>
              <a:off x="3547946" y="5466381"/>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Received care from  board certified nurse</a:t>
              </a:r>
            </a:p>
          </p:txBody>
        </p:sp>
        <p:sp>
          <p:nvSpPr>
            <p:cNvPr id="133" name="tx132"/>
            <p:cNvSpPr/>
            <p:nvPr/>
          </p:nvSpPr>
          <p:spPr>
            <a:xfrm>
              <a:off x="4359506" y="5130353"/>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134" name="tx133"/>
            <p:cNvSpPr/>
            <p:nvPr/>
          </p:nvSpPr>
          <p:spPr>
            <a:xfrm>
              <a:off x="4654651" y="4842161"/>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135" name="tx134"/>
            <p:cNvSpPr/>
            <p:nvPr/>
          </p:nvSpPr>
          <p:spPr>
            <a:xfrm>
              <a:off x="4768526" y="4506014"/>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136" name="tx135"/>
            <p:cNvSpPr/>
            <p:nvPr/>
          </p:nvSpPr>
          <p:spPr>
            <a:xfrm>
              <a:off x="4768526" y="4193845"/>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137" name="tx136"/>
            <p:cNvSpPr/>
            <p:nvPr/>
          </p:nvSpPr>
          <p:spPr>
            <a:xfrm>
              <a:off x="4573942" y="3881676"/>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138" name="tx137"/>
            <p:cNvSpPr/>
            <p:nvPr/>
          </p:nvSpPr>
          <p:spPr>
            <a:xfrm>
              <a:off x="3836022" y="3569506"/>
              <a:ext cx="192486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been to hospital in past 12 mos.</a:t>
              </a:r>
            </a:p>
          </p:txBody>
        </p:sp>
        <p:sp>
          <p:nvSpPr>
            <p:cNvPr id="139" name="tx138"/>
            <p:cNvSpPr/>
            <p:nvPr/>
          </p:nvSpPr>
          <p:spPr>
            <a:xfrm>
              <a:off x="4043919" y="3257337"/>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140" name="tx139"/>
            <p:cNvSpPr/>
            <p:nvPr/>
          </p:nvSpPr>
          <p:spPr>
            <a:xfrm>
              <a:off x="5425562" y="2969027"/>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141" name="rc140"/>
            <p:cNvSpPr/>
            <p:nvPr/>
          </p:nvSpPr>
          <p:spPr>
            <a:xfrm>
              <a:off x="5600406" y="1550917"/>
              <a:ext cx="6003978" cy="1138729"/>
            </a:xfrm>
            <a:prstGeom prst="rect">
              <a:avLst/>
            </a:prstGeom>
            <a:solidFill>
              <a:srgbClr val="FFFFFF">
                <a:alpha val="100000"/>
              </a:srgbClr>
            </a:solidFill>
          </p:spPr>
          <p:txBody>
            <a:bodyPr/>
            <a:lstStyle/>
            <a:p>
              <a:endParaRPr/>
            </a:p>
          </p:txBody>
        </p:sp>
        <p:sp>
          <p:nvSpPr>
            <p:cNvPr id="142" name="rc141"/>
            <p:cNvSpPr/>
            <p:nvPr/>
          </p:nvSpPr>
          <p:spPr>
            <a:xfrm>
              <a:off x="5669995" y="1550917"/>
              <a:ext cx="219456" cy="632627"/>
            </a:xfrm>
            <a:prstGeom prst="rect">
              <a:avLst/>
            </a:prstGeom>
            <a:solidFill>
              <a:srgbClr val="FFFFFF">
                <a:alpha val="100000"/>
              </a:srgbClr>
            </a:solidFill>
          </p:spPr>
          <p:txBody>
            <a:bodyPr/>
            <a:lstStyle/>
            <a:p>
              <a:endParaRPr/>
            </a:p>
          </p:txBody>
        </p:sp>
        <p:sp>
          <p:nvSpPr>
            <p:cNvPr id="143" name="pt142"/>
            <p:cNvSpPr/>
            <p:nvPr/>
          </p:nvSpPr>
          <p:spPr>
            <a:xfrm>
              <a:off x="5707470" y="2120558"/>
              <a:ext cx="144506" cy="144506"/>
            </a:xfrm>
            <a:prstGeom prst="ellipse">
              <a:avLst/>
            </a:prstGeom>
            <a:solidFill>
              <a:srgbClr val="C44CD6">
                <a:alpha val="100000"/>
              </a:srgbClr>
            </a:solidFill>
            <a:ln w="9000" cap="rnd">
              <a:solidFill>
                <a:srgbClr val="C44CD6">
                  <a:alpha val="100000"/>
                </a:srgbClr>
              </a:solidFill>
              <a:prstDash val="solid"/>
              <a:round/>
            </a:ln>
          </p:spPr>
          <p:txBody>
            <a:bodyPr/>
            <a:lstStyle/>
            <a:p>
              <a:endParaRPr/>
            </a:p>
          </p:txBody>
        </p:sp>
        <p:sp>
          <p:nvSpPr>
            <p:cNvPr id="145" name="pt144"/>
            <p:cNvSpPr/>
            <p:nvPr/>
          </p:nvSpPr>
          <p:spPr>
            <a:xfrm>
              <a:off x="5707470" y="2427605"/>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146" name="rc145"/>
            <p:cNvSpPr/>
            <p:nvPr/>
          </p:nvSpPr>
          <p:spPr>
            <a:xfrm>
              <a:off x="7054507" y="1550917"/>
              <a:ext cx="219455" cy="632627"/>
            </a:xfrm>
            <a:prstGeom prst="rect">
              <a:avLst/>
            </a:prstGeom>
            <a:solidFill>
              <a:srgbClr val="FFFFFF">
                <a:alpha val="100000"/>
              </a:srgbClr>
            </a:solidFill>
          </p:spPr>
          <p:txBody>
            <a:bodyPr/>
            <a:lstStyle/>
            <a:p>
              <a:endParaRPr/>
            </a:p>
          </p:txBody>
        </p:sp>
        <p:sp>
          <p:nvSpPr>
            <p:cNvPr id="147" name="pt146"/>
            <p:cNvSpPr/>
            <p:nvPr/>
          </p:nvSpPr>
          <p:spPr>
            <a:xfrm>
              <a:off x="7091982" y="2120558"/>
              <a:ext cx="144506" cy="144506"/>
            </a:xfrm>
            <a:prstGeom prst="ellipse">
              <a:avLst/>
            </a:prstGeom>
            <a:solidFill>
              <a:srgbClr val="2020A5">
                <a:alpha val="100000"/>
              </a:srgbClr>
            </a:solidFill>
            <a:ln w="9000" cap="rnd">
              <a:solidFill>
                <a:srgbClr val="2020A5">
                  <a:alpha val="100000"/>
                </a:srgbClr>
              </a:solidFill>
              <a:prstDash val="solid"/>
              <a:round/>
            </a:ln>
          </p:spPr>
          <p:txBody>
            <a:bodyPr/>
            <a:lstStyle/>
            <a:p>
              <a:endParaRPr/>
            </a:p>
          </p:txBody>
        </p:sp>
        <p:sp>
          <p:nvSpPr>
            <p:cNvPr id="149" name="pt148"/>
            <p:cNvSpPr/>
            <p:nvPr/>
          </p:nvSpPr>
          <p:spPr>
            <a:xfrm>
              <a:off x="7091982" y="2427605"/>
              <a:ext cx="144506" cy="144506"/>
            </a:xfrm>
            <a:prstGeom prst="ellipse">
              <a:avLst/>
            </a:prstGeom>
            <a:solidFill>
              <a:srgbClr val="6091F4">
                <a:alpha val="100000"/>
              </a:srgbClr>
            </a:solidFill>
            <a:ln w="9000" cap="rnd">
              <a:solidFill>
                <a:srgbClr val="6091F4">
                  <a:alpha val="100000"/>
                </a:srgbClr>
              </a:solidFill>
              <a:prstDash val="solid"/>
              <a:round/>
            </a:ln>
          </p:spPr>
          <p:txBody>
            <a:bodyPr/>
            <a:lstStyle/>
            <a:p>
              <a:endParaRPr/>
            </a:p>
          </p:txBody>
        </p:sp>
        <p:sp>
          <p:nvSpPr>
            <p:cNvPr id="150" name="rc149"/>
            <p:cNvSpPr/>
            <p:nvPr/>
          </p:nvSpPr>
          <p:spPr>
            <a:xfrm>
              <a:off x="8512836" y="1550917"/>
              <a:ext cx="219455" cy="632627"/>
            </a:xfrm>
            <a:prstGeom prst="rect">
              <a:avLst/>
            </a:prstGeom>
            <a:solidFill>
              <a:srgbClr val="FFFFFF">
                <a:alpha val="100000"/>
              </a:srgbClr>
            </a:solidFill>
          </p:spPr>
          <p:txBody>
            <a:bodyPr/>
            <a:lstStyle/>
            <a:p>
              <a:endParaRPr/>
            </a:p>
          </p:txBody>
        </p:sp>
        <p:sp>
          <p:nvSpPr>
            <p:cNvPr id="151" name="pt150"/>
            <p:cNvSpPr/>
            <p:nvPr/>
          </p:nvSpPr>
          <p:spPr>
            <a:xfrm>
              <a:off x="8550310" y="2120558"/>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153" name="pt152"/>
            <p:cNvSpPr/>
            <p:nvPr/>
          </p:nvSpPr>
          <p:spPr>
            <a:xfrm>
              <a:off x="8550310" y="2427605"/>
              <a:ext cx="144506" cy="144506"/>
            </a:xfrm>
            <a:prstGeom prst="ellipse">
              <a:avLst/>
            </a:prstGeom>
            <a:solidFill>
              <a:srgbClr val="FCE033">
                <a:alpha val="100000"/>
              </a:srgbClr>
            </a:solidFill>
            <a:ln w="9000" cap="rnd">
              <a:solidFill>
                <a:srgbClr val="FCE033">
                  <a:alpha val="100000"/>
                </a:srgbClr>
              </a:solidFill>
              <a:prstDash val="solid"/>
              <a:round/>
            </a:ln>
          </p:spPr>
          <p:txBody>
            <a:bodyPr/>
            <a:lstStyle/>
            <a:p>
              <a:endParaRPr/>
            </a:p>
          </p:txBody>
        </p:sp>
        <p:sp>
          <p:nvSpPr>
            <p:cNvPr id="154" name="rc153"/>
            <p:cNvSpPr/>
            <p:nvPr/>
          </p:nvSpPr>
          <p:spPr>
            <a:xfrm>
              <a:off x="10111902" y="1550917"/>
              <a:ext cx="219455" cy="632627"/>
            </a:xfrm>
            <a:prstGeom prst="rect">
              <a:avLst/>
            </a:prstGeom>
            <a:solidFill>
              <a:srgbClr val="FFFFFF">
                <a:alpha val="100000"/>
              </a:srgbClr>
            </a:solidFill>
          </p:spPr>
          <p:txBody>
            <a:bodyPr/>
            <a:lstStyle/>
            <a:p>
              <a:endParaRPr/>
            </a:p>
          </p:txBody>
        </p:sp>
        <p:sp>
          <p:nvSpPr>
            <p:cNvPr id="155" name="pt154"/>
            <p:cNvSpPr/>
            <p:nvPr/>
          </p:nvSpPr>
          <p:spPr>
            <a:xfrm>
              <a:off x="10149377" y="2120558"/>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157" name="pt156"/>
            <p:cNvSpPr/>
            <p:nvPr/>
          </p:nvSpPr>
          <p:spPr>
            <a:xfrm>
              <a:off x="10149377" y="2427605"/>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158" name="tx157"/>
            <p:cNvSpPr/>
            <p:nvPr/>
          </p:nvSpPr>
          <p:spPr>
            <a:xfrm>
              <a:off x="5959040" y="2150130"/>
              <a:ext cx="382156" cy="841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Nurses</a:t>
              </a:r>
            </a:p>
          </p:txBody>
        </p:sp>
        <p:sp>
          <p:nvSpPr>
            <p:cNvPr id="159" name="tx158"/>
            <p:cNvSpPr/>
            <p:nvPr/>
          </p:nvSpPr>
          <p:spPr>
            <a:xfrm>
              <a:off x="5959040" y="2428900"/>
              <a:ext cx="10258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Physicians/Doctors</a:t>
              </a:r>
            </a:p>
          </p:txBody>
        </p:sp>
        <p:sp>
          <p:nvSpPr>
            <p:cNvPr id="160" name="tx159"/>
            <p:cNvSpPr/>
            <p:nvPr/>
          </p:nvSpPr>
          <p:spPr>
            <a:xfrm>
              <a:off x="7343552" y="2121853"/>
              <a:ext cx="109969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 Assistants</a:t>
              </a:r>
            </a:p>
          </p:txBody>
        </p:sp>
        <p:sp>
          <p:nvSpPr>
            <p:cNvPr id="161" name="tx160"/>
            <p:cNvSpPr/>
            <p:nvPr/>
          </p:nvSpPr>
          <p:spPr>
            <a:xfrm>
              <a:off x="7343552" y="2432081"/>
              <a:ext cx="516473" cy="10928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Surgeons</a:t>
              </a:r>
            </a:p>
          </p:txBody>
        </p:sp>
        <p:sp>
          <p:nvSpPr>
            <p:cNvPr id="162" name="tx161"/>
            <p:cNvSpPr/>
            <p:nvPr/>
          </p:nvSpPr>
          <p:spPr>
            <a:xfrm>
              <a:off x="8801881" y="2121853"/>
              <a:ext cx="124043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Administrators</a:t>
              </a:r>
            </a:p>
          </p:txBody>
        </p:sp>
        <p:sp>
          <p:nvSpPr>
            <p:cNvPr id="163" name="tx162"/>
            <p:cNvSpPr/>
            <p:nvPr/>
          </p:nvSpPr>
          <p:spPr>
            <a:xfrm>
              <a:off x="8801881" y="2452759"/>
              <a:ext cx="1025878"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 Practitioners</a:t>
              </a:r>
            </a:p>
          </p:txBody>
        </p:sp>
        <p:sp>
          <p:nvSpPr>
            <p:cNvPr id="164" name="tx163"/>
            <p:cNvSpPr/>
            <p:nvPr/>
          </p:nvSpPr>
          <p:spPr>
            <a:xfrm>
              <a:off x="10400947" y="2121853"/>
              <a:ext cx="113333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Other, please specify</a:t>
              </a:r>
            </a:p>
          </p:txBody>
        </p:sp>
        <p:sp>
          <p:nvSpPr>
            <p:cNvPr id="165" name="tx164"/>
            <p:cNvSpPr/>
            <p:nvPr/>
          </p:nvSpPr>
          <p:spPr>
            <a:xfrm>
              <a:off x="10400947" y="2428900"/>
              <a:ext cx="120343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know/No opinion</a:t>
              </a:r>
            </a:p>
          </p:txBody>
        </p:sp>
      </p:grpSp>
      <p:sp>
        <p:nvSpPr>
          <p:cNvPr id="166" name="black_box_title"/>
          <p:cNvSpPr>
            <a:spLocks noGrp="1"/>
          </p:cNvSpPr>
          <p:nvPr>
            <p:ph type="body" sz="quarter" idx="13"/>
          </p:nvPr>
        </p:nvSpPr>
        <p:spPr/>
        <p:txBody>
          <a:bodyPr/>
          <a:lstStyle/>
          <a:p>
            <a:r>
              <a:rPr lang="en-US" dirty="0"/>
              <a:t>The Role of Nurses </a:t>
            </a:r>
          </a:p>
        </p:txBody>
      </p:sp>
      <p:sp>
        <p:nvSpPr>
          <p:cNvPr id="167" name="sub_title"/>
          <p:cNvSpPr>
            <a:spLocks noGrp="1"/>
          </p:cNvSpPr>
          <p:nvPr>
            <p:ph type="body" sz="quarter" idx="17"/>
          </p:nvPr>
        </p:nvSpPr>
        <p:spPr/>
        <p:txBody>
          <a:bodyPr/>
          <a:lstStyle/>
          <a:p>
            <a:r>
              <a:t>Thinking about your last visit to a hospital, of the following, who did you primarily interact with?</a:t>
            </a:r>
          </a:p>
        </p:txBody>
      </p:sp>
      <p:sp>
        <p:nvSpPr>
          <p:cNvPr id="169" name="presentation_title"/>
          <p:cNvSpPr>
            <a:spLocks noGrp="1"/>
          </p:cNvSpPr>
          <p:nvPr>
            <p:ph type="body" sz="quarter" idx="14"/>
          </p:nvPr>
        </p:nvSpPr>
        <p:spPr/>
        <p:txBody>
          <a:bodyPr/>
          <a:lstStyle/>
          <a:p>
            <a:r>
              <a:t>Abns Polling Presentation</a:t>
            </a:r>
          </a:p>
        </p:txBody>
      </p:sp>
      <p:sp>
        <p:nvSpPr>
          <p:cNvPr id="170" name="qnum"/>
          <p:cNvSpPr>
            <a:spLocks noGrp="1"/>
          </p:cNvSpPr>
          <p:nvPr>
            <p:ph type="body" sz="quarter" idx="18"/>
          </p:nvPr>
        </p:nvSpPr>
        <p:spPr/>
        <p:txBody>
          <a:bodyPr/>
          <a:lstStyle/>
          <a:p>
            <a:r>
              <a:t>ABNS8</a:t>
            </a:r>
          </a:p>
        </p:txBody>
      </p:sp>
      <p:sp>
        <p:nvSpPr>
          <p:cNvPr id="171" name="Left Bracket 170">
            <a:extLst>
              <a:ext uri="{FF2B5EF4-FFF2-40B4-BE49-F238E27FC236}">
                <a16:creationId xmlns:a16="http://schemas.microsoft.com/office/drawing/2014/main" xmlns="" id="{2A3AC020-F7C0-49E5-9581-DC343959A3FF}"/>
              </a:ext>
            </a:extLst>
          </p:cNvPr>
          <p:cNvSpPr/>
          <p:nvPr/>
        </p:nvSpPr>
        <p:spPr>
          <a:xfrm>
            <a:off x="4463935" y="3851179"/>
            <a:ext cx="45719" cy="455127"/>
          </a:xfrm>
          <a:prstGeom prst="leftBracket">
            <a:avLst/>
          </a:prstGeom>
          <a:ln>
            <a:solidFill>
              <a:srgbClr val="C44C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lide Number Placeholder 171">
            <a:extLst>
              <a:ext uri="{FF2B5EF4-FFF2-40B4-BE49-F238E27FC236}">
                <a16:creationId xmlns:a16="http://schemas.microsoft.com/office/drawing/2014/main" xmlns="" id="{ED815151-AC52-43B9-9B79-925ED1224501}"/>
              </a:ext>
            </a:extLst>
          </p:cNvPr>
          <p:cNvSpPr>
            <a:spLocks noGrp="1"/>
          </p:cNvSpPr>
          <p:nvPr>
            <p:ph type="sldNum" sz="quarter" idx="12"/>
          </p:nvPr>
        </p:nvSpPr>
        <p:spPr/>
        <p:txBody>
          <a:bodyPr/>
          <a:lstStyle/>
          <a:p>
            <a:fld id="{721B4A2B-C916-44BD-B828-1C8B638667E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Of the medical care providers tested, a plurality of adults (43%) say nurses impact how they evaluate their experience at a hospital the most.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4820409" y="5509613"/>
              <a:ext cx="303067" cy="353697"/>
            </a:xfrm>
            <a:prstGeom prst="rect">
              <a:avLst/>
            </a:prstGeom>
            <a:solidFill>
              <a:srgbClr val="F54644">
                <a:alpha val="100000"/>
              </a:srgbClr>
            </a:solidFill>
          </p:spPr>
          <p:txBody>
            <a:bodyPr/>
            <a:lstStyle/>
            <a:p>
              <a:endParaRPr/>
            </a:p>
          </p:txBody>
        </p:sp>
        <p:sp>
          <p:nvSpPr>
            <p:cNvPr id="6" name="rc5"/>
            <p:cNvSpPr/>
            <p:nvPr/>
          </p:nvSpPr>
          <p:spPr>
            <a:xfrm>
              <a:off x="4820409" y="4965462"/>
              <a:ext cx="303067" cy="353697"/>
            </a:xfrm>
            <a:prstGeom prst="rect">
              <a:avLst/>
            </a:prstGeom>
            <a:solidFill>
              <a:srgbClr val="006161">
                <a:alpha val="100000"/>
              </a:srgbClr>
            </a:solidFill>
          </p:spPr>
          <p:txBody>
            <a:bodyPr/>
            <a:lstStyle/>
            <a:p>
              <a:endParaRPr/>
            </a:p>
          </p:txBody>
        </p:sp>
        <p:sp>
          <p:nvSpPr>
            <p:cNvPr id="7" name="rc6"/>
            <p:cNvSpPr/>
            <p:nvPr/>
          </p:nvSpPr>
          <p:spPr>
            <a:xfrm>
              <a:off x="4820409" y="4421311"/>
              <a:ext cx="454601" cy="353697"/>
            </a:xfrm>
            <a:prstGeom prst="rect">
              <a:avLst/>
            </a:prstGeom>
            <a:solidFill>
              <a:srgbClr val="2020A5">
                <a:alpha val="100000"/>
              </a:srgbClr>
            </a:solidFill>
          </p:spPr>
          <p:txBody>
            <a:bodyPr/>
            <a:lstStyle/>
            <a:p>
              <a:endParaRPr/>
            </a:p>
          </p:txBody>
        </p:sp>
        <p:sp>
          <p:nvSpPr>
            <p:cNvPr id="8" name="rc7"/>
            <p:cNvSpPr/>
            <p:nvPr/>
          </p:nvSpPr>
          <p:spPr>
            <a:xfrm>
              <a:off x="4820409" y="3877161"/>
              <a:ext cx="454601" cy="353697"/>
            </a:xfrm>
            <a:prstGeom prst="rect">
              <a:avLst/>
            </a:prstGeom>
            <a:solidFill>
              <a:srgbClr val="6091F4">
                <a:alpha val="100000"/>
              </a:srgbClr>
            </a:solidFill>
          </p:spPr>
          <p:txBody>
            <a:bodyPr/>
            <a:lstStyle/>
            <a:p>
              <a:endParaRPr/>
            </a:p>
          </p:txBody>
        </p:sp>
        <p:sp>
          <p:nvSpPr>
            <p:cNvPr id="9" name="rc8"/>
            <p:cNvSpPr/>
            <p:nvPr/>
          </p:nvSpPr>
          <p:spPr>
            <a:xfrm>
              <a:off x="4820409" y="3333010"/>
              <a:ext cx="454601" cy="353697"/>
            </a:xfrm>
            <a:prstGeom prst="rect">
              <a:avLst/>
            </a:prstGeom>
            <a:solidFill>
              <a:srgbClr val="FCE033">
                <a:alpha val="100000"/>
              </a:srgbClr>
            </a:solidFill>
          </p:spPr>
          <p:txBody>
            <a:bodyPr/>
            <a:lstStyle/>
            <a:p>
              <a:endParaRPr/>
            </a:p>
          </p:txBody>
        </p:sp>
        <p:sp>
          <p:nvSpPr>
            <p:cNvPr id="10" name="rc9"/>
            <p:cNvSpPr/>
            <p:nvPr/>
          </p:nvSpPr>
          <p:spPr>
            <a:xfrm>
              <a:off x="4820409" y="2788859"/>
              <a:ext cx="1515338" cy="353697"/>
            </a:xfrm>
            <a:prstGeom prst="rect">
              <a:avLst/>
            </a:prstGeom>
            <a:solidFill>
              <a:srgbClr val="CACACA">
                <a:alpha val="100000"/>
              </a:srgbClr>
            </a:solidFill>
          </p:spPr>
          <p:txBody>
            <a:bodyPr/>
            <a:lstStyle/>
            <a:p>
              <a:endParaRPr/>
            </a:p>
          </p:txBody>
        </p:sp>
        <p:sp>
          <p:nvSpPr>
            <p:cNvPr id="11" name="rc10"/>
            <p:cNvSpPr/>
            <p:nvPr/>
          </p:nvSpPr>
          <p:spPr>
            <a:xfrm>
              <a:off x="4820409" y="2244709"/>
              <a:ext cx="5000617" cy="353697"/>
            </a:xfrm>
            <a:prstGeom prst="rect">
              <a:avLst/>
            </a:prstGeom>
            <a:solidFill>
              <a:srgbClr val="0DD6CC">
                <a:alpha val="100000"/>
              </a:srgbClr>
            </a:solidFill>
          </p:spPr>
          <p:txBody>
            <a:bodyPr/>
            <a:lstStyle/>
            <a:p>
              <a:endParaRPr/>
            </a:p>
          </p:txBody>
        </p:sp>
        <p:sp>
          <p:nvSpPr>
            <p:cNvPr id="12" name="rc11"/>
            <p:cNvSpPr/>
            <p:nvPr/>
          </p:nvSpPr>
          <p:spPr>
            <a:xfrm>
              <a:off x="4820409" y="1700558"/>
              <a:ext cx="6515956" cy="353697"/>
            </a:xfrm>
            <a:prstGeom prst="rect">
              <a:avLst/>
            </a:prstGeom>
            <a:solidFill>
              <a:srgbClr val="C44CD6">
                <a:alpha val="100000"/>
              </a:srgbClr>
            </a:solidFill>
          </p:spPr>
          <p:txBody>
            <a:bodyPr/>
            <a:lstStyle/>
            <a:p>
              <a:endParaRPr/>
            </a:p>
          </p:txBody>
        </p:sp>
        <p:sp>
          <p:nvSpPr>
            <p:cNvPr id="13" name="tx12"/>
            <p:cNvSpPr/>
            <p:nvPr/>
          </p:nvSpPr>
          <p:spPr>
            <a:xfrm>
              <a:off x="5200569" y="5615520"/>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2%</a:t>
              </a:r>
            </a:p>
          </p:txBody>
        </p:sp>
        <p:sp>
          <p:nvSpPr>
            <p:cNvPr id="14" name="tx13"/>
            <p:cNvSpPr/>
            <p:nvPr/>
          </p:nvSpPr>
          <p:spPr>
            <a:xfrm>
              <a:off x="5200569" y="5071369"/>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2%</a:t>
              </a:r>
            </a:p>
          </p:txBody>
        </p:sp>
        <p:sp>
          <p:nvSpPr>
            <p:cNvPr id="15" name="tx14"/>
            <p:cNvSpPr/>
            <p:nvPr/>
          </p:nvSpPr>
          <p:spPr>
            <a:xfrm>
              <a:off x="5352103" y="4527219"/>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3%</a:t>
              </a:r>
            </a:p>
          </p:txBody>
        </p:sp>
        <p:sp>
          <p:nvSpPr>
            <p:cNvPr id="16" name="tx15"/>
            <p:cNvSpPr/>
            <p:nvPr/>
          </p:nvSpPr>
          <p:spPr>
            <a:xfrm>
              <a:off x="5352103" y="3983068"/>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3%</a:t>
              </a:r>
            </a:p>
          </p:txBody>
        </p:sp>
        <p:sp>
          <p:nvSpPr>
            <p:cNvPr id="17" name="tx16"/>
            <p:cNvSpPr/>
            <p:nvPr/>
          </p:nvSpPr>
          <p:spPr>
            <a:xfrm>
              <a:off x="5352103" y="3438918"/>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3%</a:t>
              </a:r>
            </a:p>
          </p:txBody>
        </p:sp>
        <p:sp>
          <p:nvSpPr>
            <p:cNvPr id="18" name="tx17"/>
            <p:cNvSpPr/>
            <p:nvPr/>
          </p:nvSpPr>
          <p:spPr>
            <a:xfrm>
              <a:off x="6442505" y="2894767"/>
              <a:ext cx="355860"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10%</a:t>
              </a:r>
            </a:p>
          </p:txBody>
        </p:sp>
        <p:sp>
          <p:nvSpPr>
            <p:cNvPr id="19" name="tx18"/>
            <p:cNvSpPr/>
            <p:nvPr/>
          </p:nvSpPr>
          <p:spPr>
            <a:xfrm>
              <a:off x="9358407" y="2350616"/>
              <a:ext cx="355860"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33%</a:t>
              </a:r>
            </a:p>
          </p:txBody>
        </p:sp>
        <p:sp>
          <p:nvSpPr>
            <p:cNvPr id="20" name="tx19"/>
            <p:cNvSpPr/>
            <p:nvPr/>
          </p:nvSpPr>
          <p:spPr>
            <a:xfrm>
              <a:off x="10873746" y="1806466"/>
              <a:ext cx="355860"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FFFFFF">
                      <a:alpha val="100000"/>
                    </a:srgbClr>
                  </a:solidFill>
                  <a:latin typeface="Arial"/>
                  <a:cs typeface="Arial"/>
                </a:rPr>
                <a:t>43%</a:t>
              </a:r>
            </a:p>
          </p:txBody>
        </p:sp>
        <p:sp>
          <p:nvSpPr>
            <p:cNvPr id="21" name="tx20"/>
            <p:cNvSpPr/>
            <p:nvPr/>
          </p:nvSpPr>
          <p:spPr>
            <a:xfrm>
              <a:off x="3407149" y="5615818"/>
              <a:ext cx="1305718"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Administrators</a:t>
              </a:r>
            </a:p>
          </p:txBody>
        </p:sp>
        <p:sp>
          <p:nvSpPr>
            <p:cNvPr id="22" name="tx21"/>
            <p:cNvSpPr/>
            <p:nvPr/>
          </p:nvSpPr>
          <p:spPr>
            <a:xfrm>
              <a:off x="3519886" y="5068492"/>
              <a:ext cx="1192981"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Other, please specify</a:t>
              </a:r>
            </a:p>
          </p:txBody>
        </p:sp>
        <p:sp>
          <p:nvSpPr>
            <p:cNvPr id="23" name="tx22"/>
            <p:cNvSpPr/>
            <p:nvPr/>
          </p:nvSpPr>
          <p:spPr>
            <a:xfrm>
              <a:off x="3555295" y="4525929"/>
              <a:ext cx="1157572"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 Assistants</a:t>
              </a:r>
            </a:p>
          </p:txBody>
        </p:sp>
        <p:sp>
          <p:nvSpPr>
            <p:cNvPr id="24" name="tx23"/>
            <p:cNvSpPr/>
            <p:nvPr/>
          </p:nvSpPr>
          <p:spPr>
            <a:xfrm>
              <a:off x="4169211" y="3980191"/>
              <a:ext cx="543656"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Surgeons</a:t>
              </a:r>
            </a:p>
          </p:txBody>
        </p:sp>
        <p:sp>
          <p:nvSpPr>
            <p:cNvPr id="25" name="tx24"/>
            <p:cNvSpPr/>
            <p:nvPr/>
          </p:nvSpPr>
          <p:spPr>
            <a:xfrm>
              <a:off x="3632995" y="3462829"/>
              <a:ext cx="1079872"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 Practitioners</a:t>
              </a:r>
            </a:p>
          </p:txBody>
        </p:sp>
        <p:sp>
          <p:nvSpPr>
            <p:cNvPr id="26" name="tx25"/>
            <p:cNvSpPr/>
            <p:nvPr/>
          </p:nvSpPr>
          <p:spPr>
            <a:xfrm>
              <a:off x="3446092" y="2893477"/>
              <a:ext cx="1266775"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know/No opinion</a:t>
              </a:r>
            </a:p>
          </p:txBody>
        </p:sp>
        <p:sp>
          <p:nvSpPr>
            <p:cNvPr id="27" name="tx26"/>
            <p:cNvSpPr/>
            <p:nvPr/>
          </p:nvSpPr>
          <p:spPr>
            <a:xfrm>
              <a:off x="3597711" y="2347739"/>
              <a:ext cx="1115156"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Physicians/ Doctors</a:t>
              </a:r>
            </a:p>
          </p:txBody>
        </p:sp>
        <p:sp>
          <p:nvSpPr>
            <p:cNvPr id="28" name="tx27"/>
            <p:cNvSpPr/>
            <p:nvPr/>
          </p:nvSpPr>
          <p:spPr>
            <a:xfrm>
              <a:off x="4310597" y="1830377"/>
              <a:ext cx="402270"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Nurses</a:t>
              </a:r>
            </a:p>
          </p:txBody>
        </p:sp>
      </p:grpSp>
      <p:sp>
        <p:nvSpPr>
          <p:cNvPr id="29" name="black_box_title"/>
          <p:cNvSpPr>
            <a:spLocks noGrp="1"/>
          </p:cNvSpPr>
          <p:nvPr>
            <p:ph type="body" sz="quarter" idx="13"/>
          </p:nvPr>
        </p:nvSpPr>
        <p:spPr>
          <a:xfrm>
            <a:off x="420078" y="2066924"/>
            <a:ext cx="2103120" cy="2565400"/>
          </a:xfrm>
        </p:spPr>
        <p:txBody>
          <a:bodyPr/>
          <a:lstStyle/>
          <a:p>
            <a:r>
              <a:rPr lang="en-US" dirty="0"/>
              <a:t>The Role of Nurses </a:t>
            </a:r>
          </a:p>
        </p:txBody>
      </p:sp>
      <p:sp>
        <p:nvSpPr>
          <p:cNvPr id="30" name="sub_title"/>
          <p:cNvSpPr>
            <a:spLocks noGrp="1"/>
          </p:cNvSpPr>
          <p:nvPr>
            <p:ph type="body" sz="quarter" idx="17"/>
          </p:nvPr>
        </p:nvSpPr>
        <p:spPr>
          <a:xfrm>
            <a:off x="3333209" y="880874"/>
            <a:ext cx="8245072" cy="501359"/>
          </a:xfrm>
        </p:spPr>
        <p:txBody>
          <a:bodyPr/>
          <a:lstStyle/>
          <a:p>
            <a:r>
              <a:t>Of the following, who impacts how you evaluate your experience at a hospital the most?</a:t>
            </a:r>
          </a:p>
        </p:txBody>
      </p:sp>
      <p:sp>
        <p:nvSpPr>
          <p:cNvPr id="32" name="presentation_title"/>
          <p:cNvSpPr>
            <a:spLocks noGrp="1"/>
          </p:cNvSpPr>
          <p:nvPr>
            <p:ph type="body" sz="quarter" idx="14"/>
          </p:nvPr>
        </p:nvSpPr>
        <p:spPr>
          <a:xfrm>
            <a:off x="420078" y="433199"/>
            <a:ext cx="1570037" cy="447675"/>
          </a:xfrm>
        </p:spPr>
        <p:txBody>
          <a:bodyPr/>
          <a:lstStyle/>
          <a:p>
            <a:r>
              <a:t>Abns Polling Presentation</a:t>
            </a:r>
          </a:p>
        </p:txBody>
      </p:sp>
      <p:sp>
        <p:nvSpPr>
          <p:cNvPr id="33" name="qnum"/>
          <p:cNvSpPr>
            <a:spLocks noGrp="1"/>
          </p:cNvSpPr>
          <p:nvPr>
            <p:ph type="body" sz="quarter" idx="18"/>
          </p:nvPr>
        </p:nvSpPr>
        <p:spPr>
          <a:xfrm>
            <a:off x="-1080399" y="419188"/>
            <a:ext cx="970376" cy="369299"/>
          </a:xfrm>
        </p:spPr>
        <p:txBody>
          <a:bodyPr/>
          <a:lstStyle/>
          <a:p>
            <a:r>
              <a:t>ABNS9</a:t>
            </a:r>
          </a:p>
        </p:txBody>
      </p:sp>
      <p:sp>
        <p:nvSpPr>
          <p:cNvPr id="34" name="Slide Number Placeholder 33">
            <a:extLst>
              <a:ext uri="{FF2B5EF4-FFF2-40B4-BE49-F238E27FC236}">
                <a16:creationId xmlns:a16="http://schemas.microsoft.com/office/drawing/2014/main" xmlns="" id="{B3B06EEF-F8EF-4031-8A72-7B535B216EA5}"/>
              </a:ext>
            </a:extLst>
          </p:cNvPr>
          <p:cNvSpPr>
            <a:spLocks noGrp="1"/>
          </p:cNvSpPr>
          <p:nvPr>
            <p:ph type="sldNum" sz="quarter" idx="12"/>
          </p:nvPr>
        </p:nvSpPr>
        <p:spPr/>
        <p:txBody>
          <a:bodyPr/>
          <a:lstStyle/>
          <a:p>
            <a:fld id="{721B4A2B-C916-44BD-B828-1C8B638667E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p:txBody>
          <a:bodyPr/>
          <a:lstStyle/>
          <a:p>
            <a:r>
              <a:rPr lang="en-US" dirty="0"/>
              <a:t>Similarly, adults who have visited the hospital in the past 12 months to go to the ER or have major surgery are more likely to say nurses impact how they evaluate their experience at the hospital the most.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724195"/>
              <a:ext cx="2355014" cy="202910"/>
            </a:xfrm>
            <a:prstGeom prst="rect">
              <a:avLst/>
            </a:prstGeom>
            <a:solidFill>
              <a:srgbClr val="C44CD6">
                <a:alpha val="100000"/>
              </a:srgbClr>
            </a:solidFill>
          </p:spPr>
          <p:txBody>
            <a:bodyPr/>
            <a:lstStyle/>
            <a:p>
              <a:endParaRPr/>
            </a:p>
          </p:txBody>
        </p:sp>
        <p:sp>
          <p:nvSpPr>
            <p:cNvPr id="6" name="rc5"/>
            <p:cNvSpPr/>
            <p:nvPr/>
          </p:nvSpPr>
          <p:spPr>
            <a:xfrm>
              <a:off x="8175803" y="5724195"/>
              <a:ext cx="2439202" cy="202910"/>
            </a:xfrm>
            <a:prstGeom prst="rect">
              <a:avLst/>
            </a:prstGeom>
            <a:solidFill>
              <a:srgbClr val="0DD6CC">
                <a:alpha val="100000"/>
              </a:srgbClr>
            </a:solidFill>
          </p:spPr>
          <p:txBody>
            <a:bodyPr/>
            <a:lstStyle/>
            <a:p>
              <a:endParaRPr/>
            </a:p>
          </p:txBody>
        </p:sp>
        <p:sp>
          <p:nvSpPr>
            <p:cNvPr id="7" name="rc6"/>
            <p:cNvSpPr/>
            <p:nvPr/>
          </p:nvSpPr>
          <p:spPr>
            <a:xfrm>
              <a:off x="10615005" y="5724195"/>
              <a:ext cx="238212" cy="202910"/>
            </a:xfrm>
            <a:prstGeom prst="rect">
              <a:avLst/>
            </a:prstGeom>
            <a:solidFill>
              <a:srgbClr val="2020A5">
                <a:alpha val="100000"/>
              </a:srgbClr>
            </a:solidFill>
          </p:spPr>
          <p:txBody>
            <a:bodyPr/>
            <a:lstStyle/>
            <a:p>
              <a:endParaRPr/>
            </a:p>
          </p:txBody>
        </p:sp>
        <p:sp>
          <p:nvSpPr>
            <p:cNvPr id="8" name="rc7"/>
            <p:cNvSpPr/>
            <p:nvPr/>
          </p:nvSpPr>
          <p:spPr>
            <a:xfrm>
              <a:off x="10853218" y="5724195"/>
              <a:ext cx="91991" cy="202910"/>
            </a:xfrm>
            <a:prstGeom prst="rect">
              <a:avLst/>
            </a:prstGeom>
            <a:solidFill>
              <a:srgbClr val="6091F4">
                <a:alpha val="100000"/>
              </a:srgbClr>
            </a:solidFill>
          </p:spPr>
          <p:txBody>
            <a:bodyPr/>
            <a:lstStyle/>
            <a:p>
              <a:endParaRPr/>
            </a:p>
          </p:txBody>
        </p:sp>
        <p:sp>
          <p:nvSpPr>
            <p:cNvPr id="9" name="rc8"/>
            <p:cNvSpPr/>
            <p:nvPr/>
          </p:nvSpPr>
          <p:spPr>
            <a:xfrm>
              <a:off x="10945209" y="5724195"/>
              <a:ext cx="142730" cy="202910"/>
            </a:xfrm>
            <a:prstGeom prst="rect">
              <a:avLst/>
            </a:prstGeom>
            <a:solidFill>
              <a:srgbClr val="F54644">
                <a:alpha val="100000"/>
              </a:srgbClr>
            </a:solidFill>
          </p:spPr>
          <p:txBody>
            <a:bodyPr/>
            <a:lstStyle/>
            <a:p>
              <a:endParaRPr/>
            </a:p>
          </p:txBody>
        </p:sp>
        <p:sp>
          <p:nvSpPr>
            <p:cNvPr id="10" name="rc9"/>
            <p:cNvSpPr/>
            <p:nvPr/>
          </p:nvSpPr>
          <p:spPr>
            <a:xfrm>
              <a:off x="11087940" y="5724195"/>
              <a:ext cx="0" cy="202910"/>
            </a:xfrm>
            <a:prstGeom prst="rect">
              <a:avLst/>
            </a:prstGeom>
            <a:solidFill>
              <a:srgbClr val="FCE033">
                <a:alpha val="100000"/>
              </a:srgbClr>
            </a:solidFill>
          </p:spPr>
          <p:txBody>
            <a:bodyPr/>
            <a:lstStyle/>
            <a:p>
              <a:endParaRPr/>
            </a:p>
          </p:txBody>
        </p:sp>
        <p:sp>
          <p:nvSpPr>
            <p:cNvPr id="11" name="rc10"/>
            <p:cNvSpPr/>
            <p:nvPr/>
          </p:nvSpPr>
          <p:spPr>
            <a:xfrm>
              <a:off x="11087940" y="5724195"/>
              <a:ext cx="45106" cy="202910"/>
            </a:xfrm>
            <a:prstGeom prst="rect">
              <a:avLst/>
            </a:prstGeom>
            <a:solidFill>
              <a:srgbClr val="006161">
                <a:alpha val="100000"/>
              </a:srgbClr>
            </a:solidFill>
          </p:spPr>
          <p:txBody>
            <a:bodyPr/>
            <a:lstStyle/>
            <a:p>
              <a:endParaRPr/>
            </a:p>
          </p:txBody>
        </p:sp>
        <p:sp>
          <p:nvSpPr>
            <p:cNvPr id="12" name="rc11"/>
            <p:cNvSpPr/>
            <p:nvPr/>
          </p:nvSpPr>
          <p:spPr>
            <a:xfrm>
              <a:off x="11133046" y="5724195"/>
              <a:ext cx="250955" cy="202910"/>
            </a:xfrm>
            <a:prstGeom prst="rect">
              <a:avLst/>
            </a:prstGeom>
            <a:solidFill>
              <a:srgbClr val="CACACA">
                <a:alpha val="100000"/>
              </a:srgbClr>
            </a:solidFill>
          </p:spPr>
          <p:txBody>
            <a:bodyPr/>
            <a:lstStyle/>
            <a:p>
              <a:endParaRPr/>
            </a:p>
          </p:txBody>
        </p:sp>
        <p:sp>
          <p:nvSpPr>
            <p:cNvPr id="13" name="rc12"/>
            <p:cNvSpPr/>
            <p:nvPr/>
          </p:nvSpPr>
          <p:spPr>
            <a:xfrm>
              <a:off x="5820788" y="5412026"/>
              <a:ext cx="2578272" cy="202910"/>
            </a:xfrm>
            <a:prstGeom prst="rect">
              <a:avLst/>
            </a:prstGeom>
            <a:solidFill>
              <a:srgbClr val="C44CD6">
                <a:alpha val="100000"/>
              </a:srgbClr>
            </a:solidFill>
          </p:spPr>
          <p:txBody>
            <a:bodyPr/>
            <a:lstStyle/>
            <a:p>
              <a:endParaRPr/>
            </a:p>
          </p:txBody>
        </p:sp>
        <p:sp>
          <p:nvSpPr>
            <p:cNvPr id="14" name="rc13"/>
            <p:cNvSpPr/>
            <p:nvPr/>
          </p:nvSpPr>
          <p:spPr>
            <a:xfrm>
              <a:off x="8399061" y="5412026"/>
              <a:ext cx="1828125" cy="202910"/>
            </a:xfrm>
            <a:prstGeom prst="rect">
              <a:avLst/>
            </a:prstGeom>
            <a:solidFill>
              <a:srgbClr val="0DD6CC">
                <a:alpha val="100000"/>
              </a:srgbClr>
            </a:solidFill>
          </p:spPr>
          <p:txBody>
            <a:bodyPr/>
            <a:lstStyle/>
            <a:p>
              <a:endParaRPr/>
            </a:p>
          </p:txBody>
        </p:sp>
        <p:sp>
          <p:nvSpPr>
            <p:cNvPr id="15" name="rc14"/>
            <p:cNvSpPr/>
            <p:nvPr/>
          </p:nvSpPr>
          <p:spPr>
            <a:xfrm>
              <a:off x="10227186" y="5412026"/>
              <a:ext cx="114462" cy="202910"/>
            </a:xfrm>
            <a:prstGeom prst="rect">
              <a:avLst/>
            </a:prstGeom>
            <a:solidFill>
              <a:srgbClr val="2020A5">
                <a:alpha val="100000"/>
              </a:srgbClr>
            </a:solidFill>
          </p:spPr>
          <p:txBody>
            <a:bodyPr/>
            <a:lstStyle/>
            <a:p>
              <a:endParaRPr/>
            </a:p>
          </p:txBody>
        </p:sp>
        <p:sp>
          <p:nvSpPr>
            <p:cNvPr id="16" name="rc15"/>
            <p:cNvSpPr/>
            <p:nvPr/>
          </p:nvSpPr>
          <p:spPr>
            <a:xfrm>
              <a:off x="10341648" y="5412026"/>
              <a:ext cx="241847" cy="202910"/>
            </a:xfrm>
            <a:prstGeom prst="rect">
              <a:avLst/>
            </a:prstGeom>
            <a:solidFill>
              <a:srgbClr val="6091F4">
                <a:alpha val="100000"/>
              </a:srgbClr>
            </a:solidFill>
          </p:spPr>
          <p:txBody>
            <a:bodyPr/>
            <a:lstStyle/>
            <a:p>
              <a:endParaRPr/>
            </a:p>
          </p:txBody>
        </p:sp>
        <p:sp>
          <p:nvSpPr>
            <p:cNvPr id="17" name="rc16"/>
            <p:cNvSpPr/>
            <p:nvPr/>
          </p:nvSpPr>
          <p:spPr>
            <a:xfrm>
              <a:off x="10583496" y="5412026"/>
              <a:ext cx="147107" cy="202910"/>
            </a:xfrm>
            <a:prstGeom prst="rect">
              <a:avLst/>
            </a:prstGeom>
            <a:solidFill>
              <a:srgbClr val="F54644">
                <a:alpha val="100000"/>
              </a:srgbClr>
            </a:solidFill>
          </p:spPr>
          <p:txBody>
            <a:bodyPr/>
            <a:lstStyle/>
            <a:p>
              <a:endParaRPr/>
            </a:p>
          </p:txBody>
        </p:sp>
        <p:sp>
          <p:nvSpPr>
            <p:cNvPr id="18" name="rc17"/>
            <p:cNvSpPr/>
            <p:nvPr/>
          </p:nvSpPr>
          <p:spPr>
            <a:xfrm>
              <a:off x="10730603" y="5412026"/>
              <a:ext cx="389011" cy="202910"/>
            </a:xfrm>
            <a:prstGeom prst="rect">
              <a:avLst/>
            </a:prstGeom>
            <a:solidFill>
              <a:srgbClr val="FCE033">
                <a:alpha val="100000"/>
              </a:srgbClr>
            </a:solidFill>
          </p:spPr>
          <p:txBody>
            <a:bodyPr/>
            <a:lstStyle/>
            <a:p>
              <a:endParaRPr/>
            </a:p>
          </p:txBody>
        </p:sp>
        <p:sp>
          <p:nvSpPr>
            <p:cNvPr id="19" name="rc18"/>
            <p:cNvSpPr/>
            <p:nvPr/>
          </p:nvSpPr>
          <p:spPr>
            <a:xfrm>
              <a:off x="11119615" y="5412026"/>
              <a:ext cx="150237" cy="202910"/>
            </a:xfrm>
            <a:prstGeom prst="rect">
              <a:avLst/>
            </a:prstGeom>
            <a:solidFill>
              <a:srgbClr val="006161">
                <a:alpha val="100000"/>
              </a:srgbClr>
            </a:solidFill>
          </p:spPr>
          <p:txBody>
            <a:bodyPr/>
            <a:lstStyle/>
            <a:p>
              <a:endParaRPr/>
            </a:p>
          </p:txBody>
        </p:sp>
        <p:sp>
          <p:nvSpPr>
            <p:cNvPr id="20" name="rc19"/>
            <p:cNvSpPr/>
            <p:nvPr/>
          </p:nvSpPr>
          <p:spPr>
            <a:xfrm>
              <a:off x="11269853" y="5412026"/>
              <a:ext cx="114148" cy="202910"/>
            </a:xfrm>
            <a:prstGeom prst="rect">
              <a:avLst/>
            </a:prstGeom>
            <a:solidFill>
              <a:srgbClr val="CACACA">
                <a:alpha val="100000"/>
              </a:srgbClr>
            </a:solidFill>
          </p:spPr>
          <p:txBody>
            <a:bodyPr/>
            <a:lstStyle/>
            <a:p>
              <a:endParaRPr/>
            </a:p>
          </p:txBody>
        </p:sp>
        <p:sp>
          <p:nvSpPr>
            <p:cNvPr id="21" name="rc20"/>
            <p:cNvSpPr/>
            <p:nvPr/>
          </p:nvSpPr>
          <p:spPr>
            <a:xfrm>
              <a:off x="5820788" y="5099857"/>
              <a:ext cx="2694204" cy="202910"/>
            </a:xfrm>
            <a:prstGeom prst="rect">
              <a:avLst/>
            </a:prstGeom>
            <a:solidFill>
              <a:srgbClr val="C44CD6">
                <a:alpha val="100000"/>
              </a:srgbClr>
            </a:solidFill>
          </p:spPr>
          <p:txBody>
            <a:bodyPr/>
            <a:lstStyle/>
            <a:p>
              <a:endParaRPr/>
            </a:p>
          </p:txBody>
        </p:sp>
        <p:sp>
          <p:nvSpPr>
            <p:cNvPr id="22" name="rc21"/>
            <p:cNvSpPr/>
            <p:nvPr/>
          </p:nvSpPr>
          <p:spPr>
            <a:xfrm>
              <a:off x="8514992" y="5099857"/>
              <a:ext cx="1790323" cy="202910"/>
            </a:xfrm>
            <a:prstGeom prst="rect">
              <a:avLst/>
            </a:prstGeom>
            <a:solidFill>
              <a:srgbClr val="0DD6CC">
                <a:alpha val="100000"/>
              </a:srgbClr>
            </a:solidFill>
          </p:spPr>
          <p:txBody>
            <a:bodyPr/>
            <a:lstStyle/>
            <a:p>
              <a:endParaRPr/>
            </a:p>
          </p:txBody>
        </p:sp>
        <p:sp>
          <p:nvSpPr>
            <p:cNvPr id="23" name="rc22"/>
            <p:cNvSpPr/>
            <p:nvPr/>
          </p:nvSpPr>
          <p:spPr>
            <a:xfrm>
              <a:off x="10305316" y="5099857"/>
              <a:ext cx="129802" cy="202910"/>
            </a:xfrm>
            <a:prstGeom prst="rect">
              <a:avLst/>
            </a:prstGeom>
            <a:solidFill>
              <a:srgbClr val="2020A5">
                <a:alpha val="100000"/>
              </a:srgbClr>
            </a:solidFill>
          </p:spPr>
          <p:txBody>
            <a:bodyPr/>
            <a:lstStyle/>
            <a:p>
              <a:endParaRPr/>
            </a:p>
          </p:txBody>
        </p:sp>
        <p:sp>
          <p:nvSpPr>
            <p:cNvPr id="24" name="rc23"/>
            <p:cNvSpPr/>
            <p:nvPr/>
          </p:nvSpPr>
          <p:spPr>
            <a:xfrm>
              <a:off x="10435118" y="5099857"/>
              <a:ext cx="362294" cy="202910"/>
            </a:xfrm>
            <a:prstGeom prst="rect">
              <a:avLst/>
            </a:prstGeom>
            <a:solidFill>
              <a:srgbClr val="6091F4">
                <a:alpha val="100000"/>
              </a:srgbClr>
            </a:solidFill>
          </p:spPr>
          <p:txBody>
            <a:bodyPr/>
            <a:lstStyle/>
            <a:p>
              <a:endParaRPr/>
            </a:p>
          </p:txBody>
        </p:sp>
        <p:sp>
          <p:nvSpPr>
            <p:cNvPr id="25" name="rc24"/>
            <p:cNvSpPr/>
            <p:nvPr/>
          </p:nvSpPr>
          <p:spPr>
            <a:xfrm>
              <a:off x="10797412" y="5099857"/>
              <a:ext cx="84995" cy="202910"/>
            </a:xfrm>
            <a:prstGeom prst="rect">
              <a:avLst/>
            </a:prstGeom>
            <a:solidFill>
              <a:srgbClr val="F54644">
                <a:alpha val="100000"/>
              </a:srgbClr>
            </a:solidFill>
          </p:spPr>
          <p:txBody>
            <a:bodyPr/>
            <a:lstStyle/>
            <a:p>
              <a:endParaRPr/>
            </a:p>
          </p:txBody>
        </p:sp>
        <p:sp>
          <p:nvSpPr>
            <p:cNvPr id="26" name="rc25"/>
            <p:cNvSpPr/>
            <p:nvPr/>
          </p:nvSpPr>
          <p:spPr>
            <a:xfrm>
              <a:off x="10882408" y="5099857"/>
              <a:ext cx="251150" cy="202910"/>
            </a:xfrm>
            <a:prstGeom prst="rect">
              <a:avLst/>
            </a:prstGeom>
            <a:solidFill>
              <a:srgbClr val="FCE033">
                <a:alpha val="100000"/>
              </a:srgbClr>
            </a:solidFill>
          </p:spPr>
          <p:txBody>
            <a:bodyPr/>
            <a:lstStyle/>
            <a:p>
              <a:endParaRPr/>
            </a:p>
          </p:txBody>
        </p:sp>
        <p:sp>
          <p:nvSpPr>
            <p:cNvPr id="27" name="rc26"/>
            <p:cNvSpPr/>
            <p:nvPr/>
          </p:nvSpPr>
          <p:spPr>
            <a:xfrm>
              <a:off x="11133558" y="5099857"/>
              <a:ext cx="87285" cy="202910"/>
            </a:xfrm>
            <a:prstGeom prst="rect">
              <a:avLst/>
            </a:prstGeom>
            <a:solidFill>
              <a:srgbClr val="006161">
                <a:alpha val="100000"/>
              </a:srgbClr>
            </a:solidFill>
          </p:spPr>
          <p:txBody>
            <a:bodyPr/>
            <a:lstStyle/>
            <a:p>
              <a:endParaRPr/>
            </a:p>
          </p:txBody>
        </p:sp>
        <p:sp>
          <p:nvSpPr>
            <p:cNvPr id="28" name="rc27"/>
            <p:cNvSpPr/>
            <p:nvPr/>
          </p:nvSpPr>
          <p:spPr>
            <a:xfrm>
              <a:off x="11220843" y="5099857"/>
              <a:ext cx="163158" cy="202910"/>
            </a:xfrm>
            <a:prstGeom prst="rect">
              <a:avLst/>
            </a:prstGeom>
            <a:solidFill>
              <a:srgbClr val="CACACA">
                <a:alpha val="100000"/>
              </a:srgbClr>
            </a:solidFill>
          </p:spPr>
          <p:txBody>
            <a:bodyPr/>
            <a:lstStyle/>
            <a:p>
              <a:endParaRPr/>
            </a:p>
          </p:txBody>
        </p:sp>
        <p:sp>
          <p:nvSpPr>
            <p:cNvPr id="29" name="rc28"/>
            <p:cNvSpPr/>
            <p:nvPr/>
          </p:nvSpPr>
          <p:spPr>
            <a:xfrm>
              <a:off x="5820788" y="4787687"/>
              <a:ext cx="2414395" cy="202910"/>
            </a:xfrm>
            <a:prstGeom prst="rect">
              <a:avLst/>
            </a:prstGeom>
            <a:solidFill>
              <a:srgbClr val="C44CD6">
                <a:alpha val="100000"/>
              </a:srgbClr>
            </a:solidFill>
          </p:spPr>
          <p:txBody>
            <a:bodyPr/>
            <a:lstStyle/>
            <a:p>
              <a:endParaRPr/>
            </a:p>
          </p:txBody>
        </p:sp>
        <p:sp>
          <p:nvSpPr>
            <p:cNvPr id="30" name="rc29"/>
            <p:cNvSpPr/>
            <p:nvPr/>
          </p:nvSpPr>
          <p:spPr>
            <a:xfrm>
              <a:off x="8235183" y="4787687"/>
              <a:ext cx="2160389" cy="202910"/>
            </a:xfrm>
            <a:prstGeom prst="rect">
              <a:avLst/>
            </a:prstGeom>
            <a:solidFill>
              <a:srgbClr val="0DD6CC">
                <a:alpha val="100000"/>
              </a:srgbClr>
            </a:solidFill>
          </p:spPr>
          <p:txBody>
            <a:bodyPr/>
            <a:lstStyle/>
            <a:p>
              <a:endParaRPr/>
            </a:p>
          </p:txBody>
        </p:sp>
        <p:sp>
          <p:nvSpPr>
            <p:cNvPr id="31" name="rc30"/>
            <p:cNvSpPr/>
            <p:nvPr/>
          </p:nvSpPr>
          <p:spPr>
            <a:xfrm>
              <a:off x="10395573" y="4787687"/>
              <a:ext cx="180437" cy="202910"/>
            </a:xfrm>
            <a:prstGeom prst="rect">
              <a:avLst/>
            </a:prstGeom>
            <a:solidFill>
              <a:srgbClr val="2020A5">
                <a:alpha val="100000"/>
              </a:srgbClr>
            </a:solidFill>
          </p:spPr>
          <p:txBody>
            <a:bodyPr/>
            <a:lstStyle/>
            <a:p>
              <a:endParaRPr/>
            </a:p>
          </p:txBody>
        </p:sp>
        <p:sp>
          <p:nvSpPr>
            <p:cNvPr id="32" name="rc31"/>
            <p:cNvSpPr/>
            <p:nvPr/>
          </p:nvSpPr>
          <p:spPr>
            <a:xfrm>
              <a:off x="10576011" y="4787687"/>
              <a:ext cx="252218" cy="202910"/>
            </a:xfrm>
            <a:prstGeom prst="rect">
              <a:avLst/>
            </a:prstGeom>
            <a:solidFill>
              <a:srgbClr val="6091F4">
                <a:alpha val="100000"/>
              </a:srgbClr>
            </a:solidFill>
          </p:spPr>
          <p:txBody>
            <a:bodyPr/>
            <a:lstStyle/>
            <a:p>
              <a:endParaRPr/>
            </a:p>
          </p:txBody>
        </p:sp>
        <p:sp>
          <p:nvSpPr>
            <p:cNvPr id="33" name="rc32"/>
            <p:cNvSpPr/>
            <p:nvPr/>
          </p:nvSpPr>
          <p:spPr>
            <a:xfrm>
              <a:off x="10828229" y="4787687"/>
              <a:ext cx="66450" cy="202910"/>
            </a:xfrm>
            <a:prstGeom prst="rect">
              <a:avLst/>
            </a:prstGeom>
            <a:solidFill>
              <a:srgbClr val="F54644">
                <a:alpha val="100000"/>
              </a:srgbClr>
            </a:solidFill>
          </p:spPr>
          <p:txBody>
            <a:bodyPr/>
            <a:lstStyle/>
            <a:p>
              <a:endParaRPr/>
            </a:p>
          </p:txBody>
        </p:sp>
        <p:sp>
          <p:nvSpPr>
            <p:cNvPr id="34" name="rc33"/>
            <p:cNvSpPr/>
            <p:nvPr/>
          </p:nvSpPr>
          <p:spPr>
            <a:xfrm>
              <a:off x="10894679" y="4787687"/>
              <a:ext cx="188216" cy="202910"/>
            </a:xfrm>
            <a:prstGeom prst="rect">
              <a:avLst/>
            </a:prstGeom>
            <a:solidFill>
              <a:srgbClr val="FCE033">
                <a:alpha val="100000"/>
              </a:srgbClr>
            </a:solidFill>
          </p:spPr>
          <p:txBody>
            <a:bodyPr/>
            <a:lstStyle/>
            <a:p>
              <a:endParaRPr/>
            </a:p>
          </p:txBody>
        </p:sp>
        <p:sp>
          <p:nvSpPr>
            <p:cNvPr id="35" name="rc34"/>
            <p:cNvSpPr/>
            <p:nvPr/>
          </p:nvSpPr>
          <p:spPr>
            <a:xfrm>
              <a:off x="11082895" y="4787687"/>
              <a:ext cx="114745" cy="202910"/>
            </a:xfrm>
            <a:prstGeom prst="rect">
              <a:avLst/>
            </a:prstGeom>
            <a:solidFill>
              <a:srgbClr val="006161">
                <a:alpha val="100000"/>
              </a:srgbClr>
            </a:solidFill>
          </p:spPr>
          <p:txBody>
            <a:bodyPr/>
            <a:lstStyle/>
            <a:p>
              <a:endParaRPr/>
            </a:p>
          </p:txBody>
        </p:sp>
        <p:sp>
          <p:nvSpPr>
            <p:cNvPr id="36" name="rc35"/>
            <p:cNvSpPr/>
            <p:nvPr/>
          </p:nvSpPr>
          <p:spPr>
            <a:xfrm>
              <a:off x="11197641" y="4787687"/>
              <a:ext cx="186360" cy="202910"/>
            </a:xfrm>
            <a:prstGeom prst="rect">
              <a:avLst/>
            </a:prstGeom>
            <a:solidFill>
              <a:srgbClr val="CACACA">
                <a:alpha val="100000"/>
              </a:srgbClr>
            </a:solidFill>
          </p:spPr>
          <p:txBody>
            <a:bodyPr/>
            <a:lstStyle/>
            <a:p>
              <a:endParaRPr/>
            </a:p>
          </p:txBody>
        </p:sp>
        <p:sp>
          <p:nvSpPr>
            <p:cNvPr id="37" name="rc36"/>
            <p:cNvSpPr/>
            <p:nvPr/>
          </p:nvSpPr>
          <p:spPr>
            <a:xfrm>
              <a:off x="5820788" y="4475518"/>
              <a:ext cx="2903470" cy="202910"/>
            </a:xfrm>
            <a:prstGeom prst="rect">
              <a:avLst/>
            </a:prstGeom>
            <a:solidFill>
              <a:srgbClr val="C44CD6">
                <a:alpha val="100000"/>
              </a:srgbClr>
            </a:solidFill>
          </p:spPr>
          <p:txBody>
            <a:bodyPr/>
            <a:lstStyle/>
            <a:p>
              <a:endParaRPr/>
            </a:p>
          </p:txBody>
        </p:sp>
        <p:sp>
          <p:nvSpPr>
            <p:cNvPr id="38" name="rc37"/>
            <p:cNvSpPr/>
            <p:nvPr/>
          </p:nvSpPr>
          <p:spPr>
            <a:xfrm>
              <a:off x="8724258" y="4475518"/>
              <a:ext cx="1606788" cy="202910"/>
            </a:xfrm>
            <a:prstGeom prst="rect">
              <a:avLst/>
            </a:prstGeom>
            <a:solidFill>
              <a:srgbClr val="0DD6CC">
                <a:alpha val="100000"/>
              </a:srgbClr>
            </a:solidFill>
          </p:spPr>
          <p:txBody>
            <a:bodyPr/>
            <a:lstStyle/>
            <a:p>
              <a:endParaRPr/>
            </a:p>
          </p:txBody>
        </p:sp>
        <p:sp>
          <p:nvSpPr>
            <p:cNvPr id="39" name="rc38"/>
            <p:cNvSpPr/>
            <p:nvPr/>
          </p:nvSpPr>
          <p:spPr>
            <a:xfrm>
              <a:off x="10331047" y="4475518"/>
              <a:ext cx="52266" cy="202910"/>
            </a:xfrm>
            <a:prstGeom prst="rect">
              <a:avLst/>
            </a:prstGeom>
            <a:solidFill>
              <a:srgbClr val="2020A5">
                <a:alpha val="100000"/>
              </a:srgbClr>
            </a:solidFill>
          </p:spPr>
          <p:txBody>
            <a:bodyPr/>
            <a:lstStyle/>
            <a:p>
              <a:endParaRPr/>
            </a:p>
          </p:txBody>
        </p:sp>
        <p:sp>
          <p:nvSpPr>
            <p:cNvPr id="40" name="rc39"/>
            <p:cNvSpPr/>
            <p:nvPr/>
          </p:nvSpPr>
          <p:spPr>
            <a:xfrm>
              <a:off x="10383313" y="4475518"/>
              <a:ext cx="494626" cy="202910"/>
            </a:xfrm>
            <a:prstGeom prst="rect">
              <a:avLst/>
            </a:prstGeom>
            <a:solidFill>
              <a:srgbClr val="6091F4">
                <a:alpha val="100000"/>
              </a:srgbClr>
            </a:solidFill>
          </p:spPr>
          <p:txBody>
            <a:bodyPr/>
            <a:lstStyle/>
            <a:p>
              <a:endParaRPr/>
            </a:p>
          </p:txBody>
        </p:sp>
        <p:sp>
          <p:nvSpPr>
            <p:cNvPr id="41" name="rc40"/>
            <p:cNvSpPr/>
            <p:nvPr/>
          </p:nvSpPr>
          <p:spPr>
            <a:xfrm>
              <a:off x="10877940" y="4475518"/>
              <a:ext cx="24977" cy="202910"/>
            </a:xfrm>
            <a:prstGeom prst="rect">
              <a:avLst/>
            </a:prstGeom>
            <a:solidFill>
              <a:srgbClr val="F54644">
                <a:alpha val="100000"/>
              </a:srgbClr>
            </a:solidFill>
          </p:spPr>
          <p:txBody>
            <a:bodyPr/>
            <a:lstStyle/>
            <a:p>
              <a:endParaRPr/>
            </a:p>
          </p:txBody>
        </p:sp>
        <p:sp>
          <p:nvSpPr>
            <p:cNvPr id="42" name="rc41"/>
            <p:cNvSpPr/>
            <p:nvPr/>
          </p:nvSpPr>
          <p:spPr>
            <a:xfrm>
              <a:off x="10902917" y="4475518"/>
              <a:ext cx="281332" cy="202910"/>
            </a:xfrm>
            <a:prstGeom prst="rect">
              <a:avLst/>
            </a:prstGeom>
            <a:solidFill>
              <a:srgbClr val="FCE033">
                <a:alpha val="100000"/>
              </a:srgbClr>
            </a:solidFill>
          </p:spPr>
          <p:txBody>
            <a:bodyPr/>
            <a:lstStyle/>
            <a:p>
              <a:endParaRPr/>
            </a:p>
          </p:txBody>
        </p:sp>
        <p:sp>
          <p:nvSpPr>
            <p:cNvPr id="43" name="rc42"/>
            <p:cNvSpPr/>
            <p:nvPr/>
          </p:nvSpPr>
          <p:spPr>
            <a:xfrm>
              <a:off x="11184250" y="4475518"/>
              <a:ext cx="108421" cy="202910"/>
            </a:xfrm>
            <a:prstGeom prst="rect">
              <a:avLst/>
            </a:prstGeom>
            <a:solidFill>
              <a:srgbClr val="006161">
                <a:alpha val="100000"/>
              </a:srgbClr>
            </a:solidFill>
          </p:spPr>
          <p:txBody>
            <a:bodyPr/>
            <a:lstStyle/>
            <a:p>
              <a:endParaRPr/>
            </a:p>
          </p:txBody>
        </p:sp>
        <p:sp>
          <p:nvSpPr>
            <p:cNvPr id="44" name="rc43"/>
            <p:cNvSpPr/>
            <p:nvPr/>
          </p:nvSpPr>
          <p:spPr>
            <a:xfrm>
              <a:off x="11292671" y="4475518"/>
              <a:ext cx="91330" cy="202910"/>
            </a:xfrm>
            <a:prstGeom prst="rect">
              <a:avLst/>
            </a:prstGeom>
            <a:solidFill>
              <a:srgbClr val="CACACA">
                <a:alpha val="100000"/>
              </a:srgbClr>
            </a:solidFill>
          </p:spPr>
          <p:txBody>
            <a:bodyPr/>
            <a:lstStyle/>
            <a:p>
              <a:endParaRPr/>
            </a:p>
          </p:txBody>
        </p:sp>
        <p:sp>
          <p:nvSpPr>
            <p:cNvPr id="45" name="rc44"/>
            <p:cNvSpPr/>
            <p:nvPr/>
          </p:nvSpPr>
          <p:spPr>
            <a:xfrm>
              <a:off x="5820788" y="4163348"/>
              <a:ext cx="3096064" cy="202910"/>
            </a:xfrm>
            <a:prstGeom prst="rect">
              <a:avLst/>
            </a:prstGeom>
            <a:solidFill>
              <a:srgbClr val="C44CD6">
                <a:alpha val="100000"/>
              </a:srgbClr>
            </a:solidFill>
          </p:spPr>
          <p:txBody>
            <a:bodyPr/>
            <a:lstStyle/>
            <a:p>
              <a:endParaRPr/>
            </a:p>
          </p:txBody>
        </p:sp>
        <p:sp>
          <p:nvSpPr>
            <p:cNvPr id="46" name="rc45"/>
            <p:cNvSpPr/>
            <p:nvPr/>
          </p:nvSpPr>
          <p:spPr>
            <a:xfrm>
              <a:off x="8916853" y="4163348"/>
              <a:ext cx="1022806" cy="202910"/>
            </a:xfrm>
            <a:prstGeom prst="rect">
              <a:avLst/>
            </a:prstGeom>
            <a:solidFill>
              <a:srgbClr val="0DD6CC">
                <a:alpha val="100000"/>
              </a:srgbClr>
            </a:solidFill>
          </p:spPr>
          <p:txBody>
            <a:bodyPr/>
            <a:lstStyle/>
            <a:p>
              <a:endParaRPr/>
            </a:p>
          </p:txBody>
        </p:sp>
        <p:sp>
          <p:nvSpPr>
            <p:cNvPr id="47" name="rc46"/>
            <p:cNvSpPr/>
            <p:nvPr/>
          </p:nvSpPr>
          <p:spPr>
            <a:xfrm>
              <a:off x="9939659" y="4163348"/>
              <a:ext cx="167243" cy="202910"/>
            </a:xfrm>
            <a:prstGeom prst="rect">
              <a:avLst/>
            </a:prstGeom>
            <a:solidFill>
              <a:srgbClr val="2020A5">
                <a:alpha val="100000"/>
              </a:srgbClr>
            </a:solidFill>
          </p:spPr>
          <p:txBody>
            <a:bodyPr/>
            <a:lstStyle/>
            <a:p>
              <a:endParaRPr/>
            </a:p>
          </p:txBody>
        </p:sp>
        <p:sp>
          <p:nvSpPr>
            <p:cNvPr id="48" name="rc47"/>
            <p:cNvSpPr/>
            <p:nvPr/>
          </p:nvSpPr>
          <p:spPr>
            <a:xfrm>
              <a:off x="10106903" y="4163348"/>
              <a:ext cx="665034" cy="202910"/>
            </a:xfrm>
            <a:prstGeom prst="rect">
              <a:avLst/>
            </a:prstGeom>
            <a:solidFill>
              <a:srgbClr val="6091F4">
                <a:alpha val="100000"/>
              </a:srgbClr>
            </a:solidFill>
          </p:spPr>
          <p:txBody>
            <a:bodyPr/>
            <a:lstStyle/>
            <a:p>
              <a:endParaRPr/>
            </a:p>
          </p:txBody>
        </p:sp>
        <p:sp>
          <p:nvSpPr>
            <p:cNvPr id="49" name="rc48"/>
            <p:cNvSpPr/>
            <p:nvPr/>
          </p:nvSpPr>
          <p:spPr>
            <a:xfrm>
              <a:off x="10771937" y="4163348"/>
              <a:ext cx="50290" cy="202910"/>
            </a:xfrm>
            <a:prstGeom prst="rect">
              <a:avLst/>
            </a:prstGeom>
            <a:solidFill>
              <a:srgbClr val="F54644">
                <a:alpha val="100000"/>
              </a:srgbClr>
            </a:solidFill>
          </p:spPr>
          <p:txBody>
            <a:bodyPr/>
            <a:lstStyle/>
            <a:p>
              <a:endParaRPr/>
            </a:p>
          </p:txBody>
        </p:sp>
        <p:sp>
          <p:nvSpPr>
            <p:cNvPr id="50" name="rc49"/>
            <p:cNvSpPr/>
            <p:nvPr/>
          </p:nvSpPr>
          <p:spPr>
            <a:xfrm>
              <a:off x="10822228" y="4163348"/>
              <a:ext cx="259252" cy="202910"/>
            </a:xfrm>
            <a:prstGeom prst="rect">
              <a:avLst/>
            </a:prstGeom>
            <a:solidFill>
              <a:srgbClr val="FCE033">
                <a:alpha val="100000"/>
              </a:srgbClr>
            </a:solidFill>
          </p:spPr>
          <p:txBody>
            <a:bodyPr/>
            <a:lstStyle/>
            <a:p>
              <a:endParaRPr/>
            </a:p>
          </p:txBody>
        </p:sp>
        <p:sp>
          <p:nvSpPr>
            <p:cNvPr id="51" name="rc50"/>
            <p:cNvSpPr/>
            <p:nvPr/>
          </p:nvSpPr>
          <p:spPr>
            <a:xfrm>
              <a:off x="11081481" y="4163348"/>
              <a:ext cx="115873" cy="202910"/>
            </a:xfrm>
            <a:prstGeom prst="rect">
              <a:avLst/>
            </a:prstGeom>
            <a:solidFill>
              <a:srgbClr val="006161">
                <a:alpha val="100000"/>
              </a:srgbClr>
            </a:solidFill>
          </p:spPr>
          <p:txBody>
            <a:bodyPr/>
            <a:lstStyle/>
            <a:p>
              <a:endParaRPr/>
            </a:p>
          </p:txBody>
        </p:sp>
        <p:sp>
          <p:nvSpPr>
            <p:cNvPr id="52" name="rc51"/>
            <p:cNvSpPr/>
            <p:nvPr/>
          </p:nvSpPr>
          <p:spPr>
            <a:xfrm>
              <a:off x="11197354" y="4163348"/>
              <a:ext cx="186647" cy="202910"/>
            </a:xfrm>
            <a:prstGeom prst="rect">
              <a:avLst/>
            </a:prstGeom>
            <a:solidFill>
              <a:srgbClr val="CACACA">
                <a:alpha val="100000"/>
              </a:srgbClr>
            </a:solidFill>
          </p:spPr>
          <p:txBody>
            <a:bodyPr/>
            <a:lstStyle/>
            <a:p>
              <a:endParaRPr/>
            </a:p>
          </p:txBody>
        </p:sp>
        <p:sp>
          <p:nvSpPr>
            <p:cNvPr id="53" name="rc52"/>
            <p:cNvSpPr/>
            <p:nvPr/>
          </p:nvSpPr>
          <p:spPr>
            <a:xfrm>
              <a:off x="5820788" y="3851179"/>
              <a:ext cx="2902384" cy="202910"/>
            </a:xfrm>
            <a:prstGeom prst="rect">
              <a:avLst/>
            </a:prstGeom>
            <a:solidFill>
              <a:srgbClr val="C44CD6">
                <a:alpha val="100000"/>
              </a:srgbClr>
            </a:solidFill>
          </p:spPr>
          <p:txBody>
            <a:bodyPr/>
            <a:lstStyle/>
            <a:p>
              <a:endParaRPr/>
            </a:p>
          </p:txBody>
        </p:sp>
        <p:sp>
          <p:nvSpPr>
            <p:cNvPr id="54" name="rc53"/>
            <p:cNvSpPr/>
            <p:nvPr/>
          </p:nvSpPr>
          <p:spPr>
            <a:xfrm>
              <a:off x="8723172" y="3851179"/>
              <a:ext cx="1719789" cy="202910"/>
            </a:xfrm>
            <a:prstGeom prst="rect">
              <a:avLst/>
            </a:prstGeom>
            <a:solidFill>
              <a:srgbClr val="0DD6CC">
                <a:alpha val="100000"/>
              </a:srgbClr>
            </a:solidFill>
          </p:spPr>
          <p:txBody>
            <a:bodyPr/>
            <a:lstStyle/>
            <a:p>
              <a:endParaRPr/>
            </a:p>
          </p:txBody>
        </p:sp>
        <p:sp>
          <p:nvSpPr>
            <p:cNvPr id="55" name="rc54"/>
            <p:cNvSpPr/>
            <p:nvPr/>
          </p:nvSpPr>
          <p:spPr>
            <a:xfrm>
              <a:off x="10442962" y="3851179"/>
              <a:ext cx="103428" cy="202910"/>
            </a:xfrm>
            <a:prstGeom prst="rect">
              <a:avLst/>
            </a:prstGeom>
            <a:solidFill>
              <a:srgbClr val="2020A5">
                <a:alpha val="100000"/>
              </a:srgbClr>
            </a:solidFill>
          </p:spPr>
          <p:txBody>
            <a:bodyPr/>
            <a:lstStyle/>
            <a:p>
              <a:endParaRPr/>
            </a:p>
          </p:txBody>
        </p:sp>
        <p:sp>
          <p:nvSpPr>
            <p:cNvPr id="56" name="rc55"/>
            <p:cNvSpPr/>
            <p:nvPr/>
          </p:nvSpPr>
          <p:spPr>
            <a:xfrm>
              <a:off x="10546390" y="3851179"/>
              <a:ext cx="146534" cy="202910"/>
            </a:xfrm>
            <a:prstGeom prst="rect">
              <a:avLst/>
            </a:prstGeom>
            <a:solidFill>
              <a:srgbClr val="6091F4">
                <a:alpha val="100000"/>
              </a:srgbClr>
            </a:solidFill>
          </p:spPr>
          <p:txBody>
            <a:bodyPr/>
            <a:lstStyle/>
            <a:p>
              <a:endParaRPr/>
            </a:p>
          </p:txBody>
        </p:sp>
        <p:sp>
          <p:nvSpPr>
            <p:cNvPr id="57" name="rc56"/>
            <p:cNvSpPr/>
            <p:nvPr/>
          </p:nvSpPr>
          <p:spPr>
            <a:xfrm>
              <a:off x="10692925" y="3851179"/>
              <a:ext cx="113094" cy="202910"/>
            </a:xfrm>
            <a:prstGeom prst="rect">
              <a:avLst/>
            </a:prstGeom>
            <a:solidFill>
              <a:srgbClr val="F54644">
                <a:alpha val="100000"/>
              </a:srgbClr>
            </a:solidFill>
          </p:spPr>
          <p:txBody>
            <a:bodyPr/>
            <a:lstStyle/>
            <a:p>
              <a:endParaRPr/>
            </a:p>
          </p:txBody>
        </p:sp>
        <p:sp>
          <p:nvSpPr>
            <p:cNvPr id="58" name="rc57"/>
            <p:cNvSpPr/>
            <p:nvPr/>
          </p:nvSpPr>
          <p:spPr>
            <a:xfrm>
              <a:off x="10806019" y="3851179"/>
              <a:ext cx="315296" cy="202910"/>
            </a:xfrm>
            <a:prstGeom prst="rect">
              <a:avLst/>
            </a:prstGeom>
            <a:solidFill>
              <a:srgbClr val="FCE033">
                <a:alpha val="100000"/>
              </a:srgbClr>
            </a:solidFill>
          </p:spPr>
          <p:txBody>
            <a:bodyPr/>
            <a:lstStyle/>
            <a:p>
              <a:endParaRPr/>
            </a:p>
          </p:txBody>
        </p:sp>
        <p:sp>
          <p:nvSpPr>
            <p:cNvPr id="59" name="rc58"/>
            <p:cNvSpPr/>
            <p:nvPr/>
          </p:nvSpPr>
          <p:spPr>
            <a:xfrm>
              <a:off x="11121316" y="3851179"/>
              <a:ext cx="116733" cy="202910"/>
            </a:xfrm>
            <a:prstGeom prst="rect">
              <a:avLst/>
            </a:prstGeom>
            <a:solidFill>
              <a:srgbClr val="006161">
                <a:alpha val="100000"/>
              </a:srgbClr>
            </a:solidFill>
          </p:spPr>
          <p:txBody>
            <a:bodyPr/>
            <a:lstStyle/>
            <a:p>
              <a:endParaRPr/>
            </a:p>
          </p:txBody>
        </p:sp>
        <p:sp>
          <p:nvSpPr>
            <p:cNvPr id="60" name="rc59"/>
            <p:cNvSpPr/>
            <p:nvPr/>
          </p:nvSpPr>
          <p:spPr>
            <a:xfrm>
              <a:off x="11238050" y="3851179"/>
              <a:ext cx="145952" cy="202910"/>
            </a:xfrm>
            <a:prstGeom prst="rect">
              <a:avLst/>
            </a:prstGeom>
            <a:solidFill>
              <a:srgbClr val="CACACA">
                <a:alpha val="100000"/>
              </a:srgbClr>
            </a:solidFill>
          </p:spPr>
          <p:txBody>
            <a:bodyPr/>
            <a:lstStyle/>
            <a:p>
              <a:endParaRPr/>
            </a:p>
          </p:txBody>
        </p:sp>
        <p:sp>
          <p:nvSpPr>
            <p:cNvPr id="61" name="rc60"/>
            <p:cNvSpPr/>
            <p:nvPr/>
          </p:nvSpPr>
          <p:spPr>
            <a:xfrm>
              <a:off x="5820788" y="3539010"/>
              <a:ext cx="2355431" cy="202910"/>
            </a:xfrm>
            <a:prstGeom prst="rect">
              <a:avLst/>
            </a:prstGeom>
            <a:solidFill>
              <a:srgbClr val="C44CD6">
                <a:alpha val="100000"/>
              </a:srgbClr>
            </a:solidFill>
          </p:spPr>
          <p:txBody>
            <a:bodyPr/>
            <a:lstStyle/>
            <a:p>
              <a:endParaRPr/>
            </a:p>
          </p:txBody>
        </p:sp>
        <p:sp>
          <p:nvSpPr>
            <p:cNvPr id="62" name="rc61"/>
            <p:cNvSpPr/>
            <p:nvPr/>
          </p:nvSpPr>
          <p:spPr>
            <a:xfrm>
              <a:off x="8176220" y="3539010"/>
              <a:ext cx="1795608" cy="202910"/>
            </a:xfrm>
            <a:prstGeom prst="rect">
              <a:avLst/>
            </a:prstGeom>
            <a:solidFill>
              <a:srgbClr val="0DD6CC">
                <a:alpha val="100000"/>
              </a:srgbClr>
            </a:solidFill>
          </p:spPr>
          <p:txBody>
            <a:bodyPr/>
            <a:lstStyle/>
            <a:p>
              <a:endParaRPr/>
            </a:p>
          </p:txBody>
        </p:sp>
        <p:sp>
          <p:nvSpPr>
            <p:cNvPr id="63" name="rc62"/>
            <p:cNvSpPr/>
            <p:nvPr/>
          </p:nvSpPr>
          <p:spPr>
            <a:xfrm>
              <a:off x="9971828" y="3539010"/>
              <a:ext cx="136224" cy="202910"/>
            </a:xfrm>
            <a:prstGeom prst="rect">
              <a:avLst/>
            </a:prstGeom>
            <a:solidFill>
              <a:srgbClr val="2020A5">
                <a:alpha val="100000"/>
              </a:srgbClr>
            </a:solidFill>
          </p:spPr>
          <p:txBody>
            <a:bodyPr/>
            <a:lstStyle/>
            <a:p>
              <a:endParaRPr/>
            </a:p>
          </p:txBody>
        </p:sp>
        <p:sp>
          <p:nvSpPr>
            <p:cNvPr id="64" name="rc63"/>
            <p:cNvSpPr/>
            <p:nvPr/>
          </p:nvSpPr>
          <p:spPr>
            <a:xfrm>
              <a:off x="10108052" y="3539010"/>
              <a:ext cx="141589" cy="202910"/>
            </a:xfrm>
            <a:prstGeom prst="rect">
              <a:avLst/>
            </a:prstGeom>
            <a:solidFill>
              <a:srgbClr val="6091F4">
                <a:alpha val="100000"/>
              </a:srgbClr>
            </a:solidFill>
          </p:spPr>
          <p:txBody>
            <a:bodyPr/>
            <a:lstStyle/>
            <a:p>
              <a:endParaRPr/>
            </a:p>
          </p:txBody>
        </p:sp>
        <p:sp>
          <p:nvSpPr>
            <p:cNvPr id="65" name="rc64"/>
            <p:cNvSpPr/>
            <p:nvPr/>
          </p:nvSpPr>
          <p:spPr>
            <a:xfrm>
              <a:off x="10249641" y="3539010"/>
              <a:ext cx="152028" cy="202910"/>
            </a:xfrm>
            <a:prstGeom prst="rect">
              <a:avLst/>
            </a:prstGeom>
            <a:solidFill>
              <a:srgbClr val="F54644">
                <a:alpha val="100000"/>
              </a:srgbClr>
            </a:solidFill>
          </p:spPr>
          <p:txBody>
            <a:bodyPr/>
            <a:lstStyle/>
            <a:p>
              <a:endParaRPr/>
            </a:p>
          </p:txBody>
        </p:sp>
        <p:sp>
          <p:nvSpPr>
            <p:cNvPr id="66" name="rc65"/>
            <p:cNvSpPr/>
            <p:nvPr/>
          </p:nvSpPr>
          <p:spPr>
            <a:xfrm>
              <a:off x="10401669" y="3539010"/>
              <a:ext cx="166934" cy="202910"/>
            </a:xfrm>
            <a:prstGeom prst="rect">
              <a:avLst/>
            </a:prstGeom>
            <a:solidFill>
              <a:srgbClr val="FCE033">
                <a:alpha val="100000"/>
              </a:srgbClr>
            </a:solidFill>
          </p:spPr>
          <p:txBody>
            <a:bodyPr/>
            <a:lstStyle/>
            <a:p>
              <a:endParaRPr/>
            </a:p>
          </p:txBody>
        </p:sp>
        <p:sp>
          <p:nvSpPr>
            <p:cNvPr id="67" name="rc66"/>
            <p:cNvSpPr/>
            <p:nvPr/>
          </p:nvSpPr>
          <p:spPr>
            <a:xfrm>
              <a:off x="10568604" y="3539010"/>
              <a:ext cx="93720" cy="202910"/>
            </a:xfrm>
            <a:prstGeom prst="rect">
              <a:avLst/>
            </a:prstGeom>
            <a:solidFill>
              <a:srgbClr val="006161">
                <a:alpha val="100000"/>
              </a:srgbClr>
            </a:solidFill>
          </p:spPr>
          <p:txBody>
            <a:bodyPr/>
            <a:lstStyle/>
            <a:p>
              <a:endParaRPr/>
            </a:p>
          </p:txBody>
        </p:sp>
        <p:sp>
          <p:nvSpPr>
            <p:cNvPr id="68" name="rc67"/>
            <p:cNvSpPr/>
            <p:nvPr/>
          </p:nvSpPr>
          <p:spPr>
            <a:xfrm>
              <a:off x="10662324" y="3539010"/>
              <a:ext cx="721677" cy="202910"/>
            </a:xfrm>
            <a:prstGeom prst="rect">
              <a:avLst/>
            </a:prstGeom>
            <a:solidFill>
              <a:srgbClr val="CACACA">
                <a:alpha val="100000"/>
              </a:srgbClr>
            </a:solidFill>
          </p:spPr>
          <p:txBody>
            <a:bodyPr/>
            <a:lstStyle/>
            <a:p>
              <a:endParaRPr/>
            </a:p>
          </p:txBody>
        </p:sp>
        <p:sp>
          <p:nvSpPr>
            <p:cNvPr id="69" name="rc68"/>
            <p:cNvSpPr/>
            <p:nvPr/>
          </p:nvSpPr>
          <p:spPr>
            <a:xfrm>
              <a:off x="5820788" y="3226840"/>
              <a:ext cx="2542747" cy="202910"/>
            </a:xfrm>
            <a:prstGeom prst="rect">
              <a:avLst/>
            </a:prstGeom>
            <a:solidFill>
              <a:srgbClr val="C44CD6">
                <a:alpha val="100000"/>
              </a:srgbClr>
            </a:solidFill>
          </p:spPr>
          <p:txBody>
            <a:bodyPr/>
            <a:lstStyle/>
            <a:p>
              <a:endParaRPr/>
            </a:p>
          </p:txBody>
        </p:sp>
        <p:sp>
          <p:nvSpPr>
            <p:cNvPr id="70" name="rc69"/>
            <p:cNvSpPr/>
            <p:nvPr/>
          </p:nvSpPr>
          <p:spPr>
            <a:xfrm>
              <a:off x="8363536" y="3226840"/>
              <a:ext cx="1883537" cy="202910"/>
            </a:xfrm>
            <a:prstGeom prst="rect">
              <a:avLst/>
            </a:prstGeom>
            <a:solidFill>
              <a:srgbClr val="0DD6CC">
                <a:alpha val="100000"/>
              </a:srgbClr>
            </a:solidFill>
          </p:spPr>
          <p:txBody>
            <a:bodyPr/>
            <a:lstStyle/>
            <a:p>
              <a:endParaRPr/>
            </a:p>
          </p:txBody>
        </p:sp>
        <p:sp>
          <p:nvSpPr>
            <p:cNvPr id="71" name="rc70"/>
            <p:cNvSpPr/>
            <p:nvPr/>
          </p:nvSpPr>
          <p:spPr>
            <a:xfrm>
              <a:off x="10247073" y="3226840"/>
              <a:ext cx="153978" cy="202910"/>
            </a:xfrm>
            <a:prstGeom prst="rect">
              <a:avLst/>
            </a:prstGeom>
            <a:solidFill>
              <a:srgbClr val="2020A5">
                <a:alpha val="100000"/>
              </a:srgbClr>
            </a:solidFill>
          </p:spPr>
          <p:txBody>
            <a:bodyPr/>
            <a:lstStyle/>
            <a:p>
              <a:endParaRPr/>
            </a:p>
          </p:txBody>
        </p:sp>
        <p:sp>
          <p:nvSpPr>
            <p:cNvPr id="72" name="rc71"/>
            <p:cNvSpPr/>
            <p:nvPr/>
          </p:nvSpPr>
          <p:spPr>
            <a:xfrm>
              <a:off x="10401051" y="3226840"/>
              <a:ext cx="245255" cy="202910"/>
            </a:xfrm>
            <a:prstGeom prst="rect">
              <a:avLst/>
            </a:prstGeom>
            <a:solidFill>
              <a:srgbClr val="6091F4">
                <a:alpha val="100000"/>
              </a:srgbClr>
            </a:solidFill>
          </p:spPr>
          <p:txBody>
            <a:bodyPr/>
            <a:lstStyle/>
            <a:p>
              <a:endParaRPr/>
            </a:p>
          </p:txBody>
        </p:sp>
        <p:sp>
          <p:nvSpPr>
            <p:cNvPr id="73" name="rc72"/>
            <p:cNvSpPr/>
            <p:nvPr/>
          </p:nvSpPr>
          <p:spPr>
            <a:xfrm>
              <a:off x="10646306" y="3226840"/>
              <a:ext cx="95647" cy="202910"/>
            </a:xfrm>
            <a:prstGeom prst="rect">
              <a:avLst/>
            </a:prstGeom>
            <a:solidFill>
              <a:srgbClr val="F54644">
                <a:alpha val="100000"/>
              </a:srgbClr>
            </a:solidFill>
          </p:spPr>
          <p:txBody>
            <a:bodyPr/>
            <a:lstStyle/>
            <a:p>
              <a:endParaRPr/>
            </a:p>
          </p:txBody>
        </p:sp>
        <p:sp>
          <p:nvSpPr>
            <p:cNvPr id="74" name="rc73"/>
            <p:cNvSpPr/>
            <p:nvPr/>
          </p:nvSpPr>
          <p:spPr>
            <a:xfrm>
              <a:off x="10741953" y="3226840"/>
              <a:ext cx="213918" cy="202910"/>
            </a:xfrm>
            <a:prstGeom prst="rect">
              <a:avLst/>
            </a:prstGeom>
            <a:solidFill>
              <a:srgbClr val="FCE033">
                <a:alpha val="100000"/>
              </a:srgbClr>
            </a:solidFill>
          </p:spPr>
          <p:txBody>
            <a:bodyPr/>
            <a:lstStyle/>
            <a:p>
              <a:endParaRPr/>
            </a:p>
          </p:txBody>
        </p:sp>
        <p:sp>
          <p:nvSpPr>
            <p:cNvPr id="75" name="rc74"/>
            <p:cNvSpPr/>
            <p:nvPr/>
          </p:nvSpPr>
          <p:spPr>
            <a:xfrm>
              <a:off x="10955872" y="3226840"/>
              <a:ext cx="117923" cy="202910"/>
            </a:xfrm>
            <a:prstGeom prst="rect">
              <a:avLst/>
            </a:prstGeom>
            <a:solidFill>
              <a:srgbClr val="006161">
                <a:alpha val="100000"/>
              </a:srgbClr>
            </a:solidFill>
          </p:spPr>
          <p:txBody>
            <a:bodyPr/>
            <a:lstStyle/>
            <a:p>
              <a:endParaRPr/>
            </a:p>
          </p:txBody>
        </p:sp>
        <p:sp>
          <p:nvSpPr>
            <p:cNvPr id="76" name="rc75"/>
            <p:cNvSpPr/>
            <p:nvPr/>
          </p:nvSpPr>
          <p:spPr>
            <a:xfrm>
              <a:off x="11073796" y="3226840"/>
              <a:ext cx="310205" cy="202910"/>
            </a:xfrm>
            <a:prstGeom prst="rect">
              <a:avLst/>
            </a:prstGeom>
            <a:solidFill>
              <a:srgbClr val="CACACA">
                <a:alpha val="100000"/>
              </a:srgbClr>
            </a:solidFill>
          </p:spPr>
          <p:txBody>
            <a:bodyPr/>
            <a:lstStyle/>
            <a:p>
              <a:endParaRPr/>
            </a:p>
          </p:txBody>
        </p:sp>
        <p:sp>
          <p:nvSpPr>
            <p:cNvPr id="77" name="rc76"/>
            <p:cNvSpPr/>
            <p:nvPr/>
          </p:nvSpPr>
          <p:spPr>
            <a:xfrm>
              <a:off x="5820788" y="2914671"/>
              <a:ext cx="2419741" cy="202910"/>
            </a:xfrm>
            <a:prstGeom prst="rect">
              <a:avLst/>
            </a:prstGeom>
            <a:solidFill>
              <a:srgbClr val="C44CD6">
                <a:alpha val="100000"/>
              </a:srgbClr>
            </a:solidFill>
          </p:spPr>
          <p:txBody>
            <a:bodyPr/>
            <a:lstStyle/>
            <a:p>
              <a:endParaRPr/>
            </a:p>
          </p:txBody>
        </p:sp>
        <p:sp>
          <p:nvSpPr>
            <p:cNvPr id="78" name="rc77"/>
            <p:cNvSpPr/>
            <p:nvPr/>
          </p:nvSpPr>
          <p:spPr>
            <a:xfrm>
              <a:off x="8240529" y="2914671"/>
              <a:ext cx="1825796" cy="202910"/>
            </a:xfrm>
            <a:prstGeom prst="rect">
              <a:avLst/>
            </a:prstGeom>
            <a:solidFill>
              <a:srgbClr val="0DD6CC">
                <a:alpha val="100000"/>
              </a:srgbClr>
            </a:solidFill>
          </p:spPr>
          <p:txBody>
            <a:bodyPr/>
            <a:lstStyle/>
            <a:p>
              <a:endParaRPr/>
            </a:p>
          </p:txBody>
        </p:sp>
        <p:sp>
          <p:nvSpPr>
            <p:cNvPr id="79" name="rc78"/>
            <p:cNvSpPr/>
            <p:nvPr/>
          </p:nvSpPr>
          <p:spPr>
            <a:xfrm>
              <a:off x="10066325" y="2914671"/>
              <a:ext cx="142319" cy="202910"/>
            </a:xfrm>
            <a:prstGeom prst="rect">
              <a:avLst/>
            </a:prstGeom>
            <a:solidFill>
              <a:srgbClr val="2020A5">
                <a:alpha val="100000"/>
              </a:srgbClr>
            </a:solidFill>
          </p:spPr>
          <p:txBody>
            <a:bodyPr/>
            <a:lstStyle/>
            <a:p>
              <a:endParaRPr/>
            </a:p>
          </p:txBody>
        </p:sp>
        <p:sp>
          <p:nvSpPr>
            <p:cNvPr id="80" name="rc79"/>
            <p:cNvSpPr/>
            <p:nvPr/>
          </p:nvSpPr>
          <p:spPr>
            <a:xfrm>
              <a:off x="10208645" y="2914671"/>
              <a:ext cx="177180" cy="202910"/>
            </a:xfrm>
            <a:prstGeom prst="rect">
              <a:avLst/>
            </a:prstGeom>
            <a:solidFill>
              <a:srgbClr val="6091F4">
                <a:alpha val="100000"/>
              </a:srgbClr>
            </a:solidFill>
          </p:spPr>
          <p:txBody>
            <a:bodyPr/>
            <a:lstStyle/>
            <a:p>
              <a:endParaRPr/>
            </a:p>
          </p:txBody>
        </p:sp>
        <p:sp>
          <p:nvSpPr>
            <p:cNvPr id="81" name="rc80"/>
            <p:cNvSpPr/>
            <p:nvPr/>
          </p:nvSpPr>
          <p:spPr>
            <a:xfrm>
              <a:off x="10385825" y="2914671"/>
              <a:ext cx="132671" cy="202910"/>
            </a:xfrm>
            <a:prstGeom prst="rect">
              <a:avLst/>
            </a:prstGeom>
            <a:solidFill>
              <a:srgbClr val="F54644">
                <a:alpha val="100000"/>
              </a:srgbClr>
            </a:solidFill>
          </p:spPr>
          <p:txBody>
            <a:bodyPr/>
            <a:lstStyle/>
            <a:p>
              <a:endParaRPr/>
            </a:p>
          </p:txBody>
        </p:sp>
        <p:sp>
          <p:nvSpPr>
            <p:cNvPr id="82" name="rc81"/>
            <p:cNvSpPr/>
            <p:nvPr/>
          </p:nvSpPr>
          <p:spPr>
            <a:xfrm>
              <a:off x="10518496" y="2914671"/>
              <a:ext cx="183065" cy="202910"/>
            </a:xfrm>
            <a:prstGeom prst="rect">
              <a:avLst/>
            </a:prstGeom>
            <a:solidFill>
              <a:srgbClr val="FCE033">
                <a:alpha val="100000"/>
              </a:srgbClr>
            </a:solidFill>
          </p:spPr>
          <p:txBody>
            <a:bodyPr/>
            <a:lstStyle/>
            <a:p>
              <a:endParaRPr/>
            </a:p>
          </p:txBody>
        </p:sp>
        <p:sp>
          <p:nvSpPr>
            <p:cNvPr id="83" name="rc82"/>
            <p:cNvSpPr/>
            <p:nvPr/>
          </p:nvSpPr>
          <p:spPr>
            <a:xfrm>
              <a:off x="10701561" y="2914671"/>
              <a:ext cx="102030" cy="202910"/>
            </a:xfrm>
            <a:prstGeom prst="rect">
              <a:avLst/>
            </a:prstGeom>
            <a:solidFill>
              <a:srgbClr val="006161">
                <a:alpha val="100000"/>
              </a:srgbClr>
            </a:solidFill>
          </p:spPr>
          <p:txBody>
            <a:bodyPr/>
            <a:lstStyle/>
            <a:p>
              <a:endParaRPr/>
            </a:p>
          </p:txBody>
        </p:sp>
        <p:sp>
          <p:nvSpPr>
            <p:cNvPr id="84" name="rc83"/>
            <p:cNvSpPr/>
            <p:nvPr/>
          </p:nvSpPr>
          <p:spPr>
            <a:xfrm>
              <a:off x="10803591" y="2914671"/>
              <a:ext cx="580410" cy="202910"/>
            </a:xfrm>
            <a:prstGeom prst="rect">
              <a:avLst/>
            </a:prstGeom>
            <a:solidFill>
              <a:srgbClr val="CACACA">
                <a:alpha val="100000"/>
              </a:srgbClr>
            </a:solidFill>
          </p:spPr>
          <p:txBody>
            <a:bodyPr/>
            <a:lstStyle/>
            <a:p>
              <a:endParaRPr/>
            </a:p>
          </p:txBody>
        </p:sp>
        <p:sp>
          <p:nvSpPr>
            <p:cNvPr id="85" name="tx84"/>
            <p:cNvSpPr/>
            <p:nvPr/>
          </p:nvSpPr>
          <p:spPr>
            <a:xfrm>
              <a:off x="9232677" y="5767174"/>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44%</a:t>
              </a:r>
            </a:p>
          </p:txBody>
        </p:sp>
        <p:sp>
          <p:nvSpPr>
            <p:cNvPr id="86" name="tx85"/>
            <p:cNvSpPr/>
            <p:nvPr/>
          </p:nvSpPr>
          <p:spPr>
            <a:xfrm>
              <a:off x="11141015" y="5766856"/>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87" name="tx86"/>
            <p:cNvSpPr/>
            <p:nvPr/>
          </p:nvSpPr>
          <p:spPr>
            <a:xfrm>
              <a:off x="9150397" y="545405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33%</a:t>
              </a:r>
            </a:p>
          </p:txBody>
        </p:sp>
        <p:sp>
          <p:nvSpPr>
            <p:cNvPr id="88" name="tx87"/>
            <p:cNvSpPr/>
            <p:nvPr/>
          </p:nvSpPr>
          <p:spPr>
            <a:xfrm>
              <a:off x="10345063" y="5455004"/>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89" name="tx88"/>
            <p:cNvSpPr/>
            <p:nvPr/>
          </p:nvSpPr>
          <p:spPr>
            <a:xfrm>
              <a:off x="10807600" y="5455004"/>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7%</a:t>
              </a:r>
            </a:p>
          </p:txBody>
        </p:sp>
        <p:sp>
          <p:nvSpPr>
            <p:cNvPr id="90" name="tx89"/>
            <p:cNvSpPr/>
            <p:nvPr/>
          </p:nvSpPr>
          <p:spPr>
            <a:xfrm>
              <a:off x="9247428" y="5141882"/>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32%</a:t>
              </a:r>
            </a:p>
          </p:txBody>
        </p:sp>
        <p:sp>
          <p:nvSpPr>
            <p:cNvPr id="91" name="tx90"/>
            <p:cNvSpPr/>
            <p:nvPr/>
          </p:nvSpPr>
          <p:spPr>
            <a:xfrm>
              <a:off x="10498756" y="5142835"/>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7%</a:t>
              </a:r>
            </a:p>
          </p:txBody>
        </p:sp>
        <p:sp>
          <p:nvSpPr>
            <p:cNvPr id="92" name="tx91"/>
            <p:cNvSpPr/>
            <p:nvPr/>
          </p:nvSpPr>
          <p:spPr>
            <a:xfrm>
              <a:off x="10890474" y="5142517"/>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93" name="tx92"/>
            <p:cNvSpPr/>
            <p:nvPr/>
          </p:nvSpPr>
          <p:spPr>
            <a:xfrm>
              <a:off x="9152651" y="4829713"/>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39%</a:t>
              </a:r>
            </a:p>
          </p:txBody>
        </p:sp>
        <p:sp>
          <p:nvSpPr>
            <p:cNvPr id="94" name="tx93"/>
            <p:cNvSpPr/>
            <p:nvPr/>
          </p:nvSpPr>
          <p:spPr>
            <a:xfrm>
              <a:off x="10584610" y="4830348"/>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95" name="tx94"/>
            <p:cNvSpPr/>
            <p:nvPr/>
          </p:nvSpPr>
          <p:spPr>
            <a:xfrm>
              <a:off x="9364926" y="451778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29%</a:t>
              </a:r>
            </a:p>
          </p:txBody>
        </p:sp>
        <p:sp>
          <p:nvSpPr>
            <p:cNvPr id="96" name="tx95"/>
            <p:cNvSpPr/>
            <p:nvPr/>
          </p:nvSpPr>
          <p:spPr>
            <a:xfrm>
              <a:off x="10513117" y="4517781"/>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9%</a:t>
              </a:r>
            </a:p>
          </p:txBody>
        </p:sp>
        <p:sp>
          <p:nvSpPr>
            <p:cNvPr id="97" name="tx96"/>
            <p:cNvSpPr/>
            <p:nvPr/>
          </p:nvSpPr>
          <p:spPr>
            <a:xfrm>
              <a:off x="10926074" y="4518178"/>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98" name="tx97"/>
            <p:cNvSpPr/>
            <p:nvPr/>
          </p:nvSpPr>
          <p:spPr>
            <a:xfrm>
              <a:off x="9265529" y="42056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18%</a:t>
              </a:r>
            </a:p>
          </p:txBody>
        </p:sp>
        <p:sp>
          <p:nvSpPr>
            <p:cNvPr id="99" name="tx98"/>
            <p:cNvSpPr/>
            <p:nvPr/>
          </p:nvSpPr>
          <p:spPr>
            <a:xfrm>
              <a:off x="10276694" y="4205930"/>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12%</a:t>
              </a:r>
            </a:p>
          </p:txBody>
        </p:sp>
        <p:sp>
          <p:nvSpPr>
            <p:cNvPr id="100" name="tx99"/>
            <p:cNvSpPr/>
            <p:nvPr/>
          </p:nvSpPr>
          <p:spPr>
            <a:xfrm>
              <a:off x="10834345" y="4206009"/>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101" name="tx100"/>
            <p:cNvSpPr/>
            <p:nvPr/>
          </p:nvSpPr>
          <p:spPr>
            <a:xfrm>
              <a:off x="9420340" y="389320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102" name="tx101"/>
            <p:cNvSpPr/>
            <p:nvPr/>
          </p:nvSpPr>
          <p:spPr>
            <a:xfrm>
              <a:off x="10846158" y="3893443"/>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6%</a:t>
              </a:r>
            </a:p>
          </p:txBody>
        </p:sp>
        <p:sp>
          <p:nvSpPr>
            <p:cNvPr id="103" name="tx102"/>
            <p:cNvSpPr/>
            <p:nvPr/>
          </p:nvSpPr>
          <p:spPr>
            <a:xfrm>
              <a:off x="8911297" y="358103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32%</a:t>
              </a:r>
            </a:p>
          </p:txBody>
        </p:sp>
        <p:sp>
          <p:nvSpPr>
            <p:cNvPr id="104" name="tx103"/>
            <p:cNvSpPr/>
            <p:nvPr/>
          </p:nvSpPr>
          <p:spPr>
            <a:xfrm>
              <a:off x="10860437" y="358103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13%</a:t>
              </a:r>
            </a:p>
          </p:txBody>
        </p:sp>
        <p:sp>
          <p:nvSpPr>
            <p:cNvPr id="105" name="tx104"/>
            <p:cNvSpPr/>
            <p:nvPr/>
          </p:nvSpPr>
          <p:spPr>
            <a:xfrm>
              <a:off x="9142578" y="32688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34%</a:t>
              </a:r>
            </a:p>
          </p:txBody>
        </p:sp>
        <p:sp>
          <p:nvSpPr>
            <p:cNvPr id="106" name="tx105"/>
            <p:cNvSpPr/>
            <p:nvPr/>
          </p:nvSpPr>
          <p:spPr>
            <a:xfrm>
              <a:off x="10406169" y="3269819"/>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107" name="tx106"/>
            <p:cNvSpPr/>
            <p:nvPr/>
          </p:nvSpPr>
          <p:spPr>
            <a:xfrm>
              <a:off x="10731404" y="3269819"/>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108" name="tx107"/>
            <p:cNvSpPr/>
            <p:nvPr/>
          </p:nvSpPr>
          <p:spPr>
            <a:xfrm>
              <a:off x="11111390" y="3269104"/>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6%</a:t>
              </a:r>
            </a:p>
          </p:txBody>
        </p:sp>
        <p:sp>
          <p:nvSpPr>
            <p:cNvPr id="109" name="tx108"/>
            <p:cNvSpPr/>
            <p:nvPr/>
          </p:nvSpPr>
          <p:spPr>
            <a:xfrm>
              <a:off x="8990701" y="295669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33%</a:t>
              </a:r>
            </a:p>
          </p:txBody>
        </p:sp>
        <p:sp>
          <p:nvSpPr>
            <p:cNvPr id="110" name="tx109"/>
            <p:cNvSpPr/>
            <p:nvPr/>
          </p:nvSpPr>
          <p:spPr>
            <a:xfrm>
              <a:off x="10931070" y="2956935"/>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10%</a:t>
              </a:r>
            </a:p>
          </p:txBody>
        </p:sp>
        <p:sp>
          <p:nvSpPr>
            <p:cNvPr id="111" name="tx110"/>
            <p:cNvSpPr/>
            <p:nvPr/>
          </p:nvSpPr>
          <p:spPr>
            <a:xfrm>
              <a:off x="6835569" y="5766777"/>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42%</a:t>
              </a:r>
            </a:p>
          </p:txBody>
        </p:sp>
        <p:sp>
          <p:nvSpPr>
            <p:cNvPr id="112" name="tx111"/>
            <p:cNvSpPr/>
            <p:nvPr/>
          </p:nvSpPr>
          <p:spPr>
            <a:xfrm>
              <a:off x="10616602" y="5767174"/>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113" name="tx112"/>
            <p:cNvSpPr/>
            <p:nvPr/>
          </p:nvSpPr>
          <p:spPr>
            <a:xfrm>
              <a:off x="6947198" y="545429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46%</a:t>
              </a:r>
            </a:p>
          </p:txBody>
        </p:sp>
        <p:sp>
          <p:nvSpPr>
            <p:cNvPr id="114" name="tx113"/>
            <p:cNvSpPr/>
            <p:nvPr/>
          </p:nvSpPr>
          <p:spPr>
            <a:xfrm>
              <a:off x="7005164" y="514212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48%</a:t>
              </a:r>
            </a:p>
          </p:txBody>
        </p:sp>
        <p:sp>
          <p:nvSpPr>
            <p:cNvPr id="115" name="tx114"/>
            <p:cNvSpPr/>
            <p:nvPr/>
          </p:nvSpPr>
          <p:spPr>
            <a:xfrm>
              <a:off x="6865259" y="4829713"/>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43%</a:t>
              </a:r>
            </a:p>
          </p:txBody>
        </p:sp>
        <p:sp>
          <p:nvSpPr>
            <p:cNvPr id="116" name="tx115"/>
            <p:cNvSpPr/>
            <p:nvPr/>
          </p:nvSpPr>
          <p:spPr>
            <a:xfrm>
              <a:off x="7109797" y="451778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52%</a:t>
              </a:r>
            </a:p>
          </p:txBody>
        </p:sp>
        <p:sp>
          <p:nvSpPr>
            <p:cNvPr id="117" name="tx116"/>
            <p:cNvSpPr/>
            <p:nvPr/>
          </p:nvSpPr>
          <p:spPr>
            <a:xfrm>
              <a:off x="7206094" y="42056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56%</a:t>
              </a:r>
            </a:p>
          </p:txBody>
        </p:sp>
        <p:sp>
          <p:nvSpPr>
            <p:cNvPr id="118" name="tx117"/>
            <p:cNvSpPr/>
            <p:nvPr/>
          </p:nvSpPr>
          <p:spPr>
            <a:xfrm>
              <a:off x="7109254" y="3893443"/>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52%</a:t>
              </a:r>
            </a:p>
          </p:txBody>
        </p:sp>
        <p:sp>
          <p:nvSpPr>
            <p:cNvPr id="119" name="tx118"/>
            <p:cNvSpPr/>
            <p:nvPr/>
          </p:nvSpPr>
          <p:spPr>
            <a:xfrm>
              <a:off x="6835777" y="358159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42%</a:t>
              </a:r>
            </a:p>
          </p:txBody>
        </p:sp>
        <p:sp>
          <p:nvSpPr>
            <p:cNvPr id="120" name="tx119"/>
            <p:cNvSpPr/>
            <p:nvPr/>
          </p:nvSpPr>
          <p:spPr>
            <a:xfrm>
              <a:off x="6929435" y="326910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46%</a:t>
              </a:r>
            </a:p>
          </p:txBody>
        </p:sp>
        <p:sp>
          <p:nvSpPr>
            <p:cNvPr id="121" name="tx120"/>
            <p:cNvSpPr/>
            <p:nvPr/>
          </p:nvSpPr>
          <p:spPr>
            <a:xfrm>
              <a:off x="6867932" y="295669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43%</a:t>
              </a:r>
            </a:p>
          </p:txBody>
        </p:sp>
        <p:sp>
          <p:nvSpPr>
            <p:cNvPr id="122" name="tx121"/>
            <p:cNvSpPr/>
            <p:nvPr/>
          </p:nvSpPr>
          <p:spPr>
            <a:xfrm>
              <a:off x="3407149" y="5778551"/>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received care from board certified nurse</a:t>
              </a:r>
            </a:p>
          </p:txBody>
        </p:sp>
        <p:sp>
          <p:nvSpPr>
            <p:cNvPr id="123" name="tx122"/>
            <p:cNvSpPr/>
            <p:nvPr/>
          </p:nvSpPr>
          <p:spPr>
            <a:xfrm>
              <a:off x="3547946" y="5466381"/>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Received care from  board certified nurse</a:t>
              </a:r>
            </a:p>
          </p:txBody>
        </p:sp>
        <p:sp>
          <p:nvSpPr>
            <p:cNvPr id="124" name="tx123"/>
            <p:cNvSpPr/>
            <p:nvPr/>
          </p:nvSpPr>
          <p:spPr>
            <a:xfrm>
              <a:off x="4359506" y="5130353"/>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125" name="tx124"/>
            <p:cNvSpPr/>
            <p:nvPr/>
          </p:nvSpPr>
          <p:spPr>
            <a:xfrm>
              <a:off x="4654651" y="4842161"/>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126" name="tx125"/>
            <p:cNvSpPr/>
            <p:nvPr/>
          </p:nvSpPr>
          <p:spPr>
            <a:xfrm>
              <a:off x="4768526" y="4506014"/>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127" name="tx126"/>
            <p:cNvSpPr/>
            <p:nvPr/>
          </p:nvSpPr>
          <p:spPr>
            <a:xfrm>
              <a:off x="4768526" y="4193845"/>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128" name="tx127"/>
            <p:cNvSpPr/>
            <p:nvPr/>
          </p:nvSpPr>
          <p:spPr>
            <a:xfrm>
              <a:off x="4573942" y="3881676"/>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129" name="tx128"/>
            <p:cNvSpPr/>
            <p:nvPr/>
          </p:nvSpPr>
          <p:spPr>
            <a:xfrm>
              <a:off x="3836022" y="3569506"/>
              <a:ext cx="192486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been to hospital in past 12 mos.</a:t>
              </a:r>
            </a:p>
          </p:txBody>
        </p:sp>
        <p:sp>
          <p:nvSpPr>
            <p:cNvPr id="130" name="tx129"/>
            <p:cNvSpPr/>
            <p:nvPr/>
          </p:nvSpPr>
          <p:spPr>
            <a:xfrm>
              <a:off x="4043919" y="3257337"/>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131" name="tx130"/>
            <p:cNvSpPr/>
            <p:nvPr/>
          </p:nvSpPr>
          <p:spPr>
            <a:xfrm>
              <a:off x="5425562" y="2969027"/>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132" name="rc131"/>
            <p:cNvSpPr/>
            <p:nvPr/>
          </p:nvSpPr>
          <p:spPr>
            <a:xfrm>
              <a:off x="5600406" y="1550917"/>
              <a:ext cx="6003978" cy="1138729"/>
            </a:xfrm>
            <a:prstGeom prst="rect">
              <a:avLst/>
            </a:prstGeom>
            <a:solidFill>
              <a:srgbClr val="FFFFFF">
                <a:alpha val="100000"/>
              </a:srgbClr>
            </a:solidFill>
          </p:spPr>
          <p:txBody>
            <a:bodyPr/>
            <a:lstStyle/>
            <a:p>
              <a:endParaRPr/>
            </a:p>
          </p:txBody>
        </p:sp>
        <p:sp>
          <p:nvSpPr>
            <p:cNvPr id="133" name="rc132"/>
            <p:cNvSpPr/>
            <p:nvPr/>
          </p:nvSpPr>
          <p:spPr>
            <a:xfrm>
              <a:off x="5669995" y="1550917"/>
              <a:ext cx="219456" cy="632627"/>
            </a:xfrm>
            <a:prstGeom prst="rect">
              <a:avLst/>
            </a:prstGeom>
            <a:solidFill>
              <a:srgbClr val="FFFFFF">
                <a:alpha val="100000"/>
              </a:srgbClr>
            </a:solidFill>
          </p:spPr>
          <p:txBody>
            <a:bodyPr/>
            <a:lstStyle/>
            <a:p>
              <a:endParaRPr/>
            </a:p>
          </p:txBody>
        </p:sp>
        <p:sp>
          <p:nvSpPr>
            <p:cNvPr id="134" name="pt133"/>
            <p:cNvSpPr/>
            <p:nvPr/>
          </p:nvSpPr>
          <p:spPr>
            <a:xfrm>
              <a:off x="5707470" y="1794977"/>
              <a:ext cx="144506" cy="144506"/>
            </a:xfrm>
            <a:prstGeom prst="ellipse">
              <a:avLst/>
            </a:prstGeom>
            <a:solidFill>
              <a:srgbClr val="C44CD6">
                <a:alpha val="100000"/>
              </a:srgbClr>
            </a:solidFill>
            <a:ln w="9000" cap="rnd">
              <a:solidFill>
                <a:srgbClr val="C44CD6">
                  <a:alpha val="100000"/>
                </a:srgbClr>
              </a:solidFill>
              <a:prstDash val="solid"/>
              <a:round/>
            </a:ln>
          </p:spPr>
          <p:txBody>
            <a:bodyPr/>
            <a:lstStyle/>
            <a:p>
              <a:endParaRPr/>
            </a:p>
          </p:txBody>
        </p:sp>
        <p:sp>
          <p:nvSpPr>
            <p:cNvPr id="135" name="rc134"/>
            <p:cNvSpPr/>
            <p:nvPr/>
          </p:nvSpPr>
          <p:spPr>
            <a:xfrm>
              <a:off x="5669995" y="2183544"/>
              <a:ext cx="219456" cy="632627"/>
            </a:xfrm>
            <a:prstGeom prst="rect">
              <a:avLst/>
            </a:prstGeom>
            <a:solidFill>
              <a:srgbClr val="FFFFFF">
                <a:alpha val="100000"/>
              </a:srgbClr>
            </a:solidFill>
          </p:spPr>
          <p:txBody>
            <a:bodyPr/>
            <a:lstStyle/>
            <a:p>
              <a:endParaRPr/>
            </a:p>
          </p:txBody>
        </p:sp>
        <p:sp>
          <p:nvSpPr>
            <p:cNvPr id="136" name="pt135"/>
            <p:cNvSpPr/>
            <p:nvPr/>
          </p:nvSpPr>
          <p:spPr>
            <a:xfrm>
              <a:off x="5707470" y="2427605"/>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137" name="rc136"/>
            <p:cNvSpPr/>
            <p:nvPr/>
          </p:nvSpPr>
          <p:spPr>
            <a:xfrm>
              <a:off x="7054507" y="1550917"/>
              <a:ext cx="219455" cy="632627"/>
            </a:xfrm>
            <a:prstGeom prst="rect">
              <a:avLst/>
            </a:prstGeom>
            <a:solidFill>
              <a:srgbClr val="FFFFFF">
                <a:alpha val="100000"/>
              </a:srgbClr>
            </a:solidFill>
          </p:spPr>
          <p:txBody>
            <a:bodyPr/>
            <a:lstStyle/>
            <a:p>
              <a:endParaRPr/>
            </a:p>
          </p:txBody>
        </p:sp>
        <p:sp>
          <p:nvSpPr>
            <p:cNvPr id="138" name="pt137"/>
            <p:cNvSpPr/>
            <p:nvPr/>
          </p:nvSpPr>
          <p:spPr>
            <a:xfrm>
              <a:off x="7091982" y="1794977"/>
              <a:ext cx="144506" cy="144506"/>
            </a:xfrm>
            <a:prstGeom prst="ellipse">
              <a:avLst/>
            </a:prstGeom>
            <a:solidFill>
              <a:srgbClr val="2020A5">
                <a:alpha val="100000"/>
              </a:srgbClr>
            </a:solidFill>
            <a:ln w="9000" cap="rnd">
              <a:solidFill>
                <a:srgbClr val="2020A5">
                  <a:alpha val="100000"/>
                </a:srgbClr>
              </a:solidFill>
              <a:prstDash val="solid"/>
              <a:round/>
            </a:ln>
          </p:spPr>
          <p:txBody>
            <a:bodyPr/>
            <a:lstStyle/>
            <a:p>
              <a:endParaRPr/>
            </a:p>
          </p:txBody>
        </p:sp>
        <p:sp>
          <p:nvSpPr>
            <p:cNvPr id="139" name="rc138"/>
            <p:cNvSpPr/>
            <p:nvPr/>
          </p:nvSpPr>
          <p:spPr>
            <a:xfrm>
              <a:off x="7054507" y="2183544"/>
              <a:ext cx="219455" cy="632627"/>
            </a:xfrm>
            <a:prstGeom prst="rect">
              <a:avLst/>
            </a:prstGeom>
            <a:solidFill>
              <a:srgbClr val="FFFFFF">
                <a:alpha val="100000"/>
              </a:srgbClr>
            </a:solidFill>
          </p:spPr>
          <p:txBody>
            <a:bodyPr/>
            <a:lstStyle/>
            <a:p>
              <a:endParaRPr/>
            </a:p>
          </p:txBody>
        </p:sp>
        <p:sp>
          <p:nvSpPr>
            <p:cNvPr id="140" name="pt139"/>
            <p:cNvSpPr/>
            <p:nvPr/>
          </p:nvSpPr>
          <p:spPr>
            <a:xfrm>
              <a:off x="7091982" y="2427605"/>
              <a:ext cx="144506" cy="144506"/>
            </a:xfrm>
            <a:prstGeom prst="ellipse">
              <a:avLst/>
            </a:prstGeom>
            <a:solidFill>
              <a:srgbClr val="6091F4">
                <a:alpha val="100000"/>
              </a:srgbClr>
            </a:solidFill>
            <a:ln w="9000" cap="rnd">
              <a:solidFill>
                <a:srgbClr val="6091F4">
                  <a:alpha val="100000"/>
                </a:srgbClr>
              </a:solidFill>
              <a:prstDash val="solid"/>
              <a:round/>
            </a:ln>
          </p:spPr>
          <p:txBody>
            <a:bodyPr/>
            <a:lstStyle/>
            <a:p>
              <a:endParaRPr/>
            </a:p>
          </p:txBody>
        </p:sp>
        <p:sp>
          <p:nvSpPr>
            <p:cNvPr id="141" name="rc140"/>
            <p:cNvSpPr/>
            <p:nvPr/>
          </p:nvSpPr>
          <p:spPr>
            <a:xfrm>
              <a:off x="8512836" y="1550917"/>
              <a:ext cx="219455" cy="632627"/>
            </a:xfrm>
            <a:prstGeom prst="rect">
              <a:avLst/>
            </a:prstGeom>
            <a:solidFill>
              <a:srgbClr val="FFFFFF">
                <a:alpha val="100000"/>
              </a:srgbClr>
            </a:solidFill>
          </p:spPr>
          <p:txBody>
            <a:bodyPr/>
            <a:lstStyle/>
            <a:p>
              <a:endParaRPr/>
            </a:p>
          </p:txBody>
        </p:sp>
        <p:sp>
          <p:nvSpPr>
            <p:cNvPr id="142" name="pt141"/>
            <p:cNvSpPr/>
            <p:nvPr/>
          </p:nvSpPr>
          <p:spPr>
            <a:xfrm>
              <a:off x="8550310" y="1794977"/>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143" name="rc142"/>
            <p:cNvSpPr/>
            <p:nvPr/>
          </p:nvSpPr>
          <p:spPr>
            <a:xfrm>
              <a:off x="8512836" y="2183544"/>
              <a:ext cx="219455" cy="632627"/>
            </a:xfrm>
            <a:prstGeom prst="rect">
              <a:avLst/>
            </a:prstGeom>
            <a:solidFill>
              <a:srgbClr val="FFFFFF">
                <a:alpha val="100000"/>
              </a:srgbClr>
            </a:solidFill>
          </p:spPr>
          <p:txBody>
            <a:bodyPr/>
            <a:lstStyle/>
            <a:p>
              <a:endParaRPr/>
            </a:p>
          </p:txBody>
        </p:sp>
        <p:sp>
          <p:nvSpPr>
            <p:cNvPr id="144" name="pt143"/>
            <p:cNvSpPr/>
            <p:nvPr/>
          </p:nvSpPr>
          <p:spPr>
            <a:xfrm>
              <a:off x="8550310" y="2427605"/>
              <a:ext cx="144506" cy="144506"/>
            </a:xfrm>
            <a:prstGeom prst="ellipse">
              <a:avLst/>
            </a:prstGeom>
            <a:solidFill>
              <a:srgbClr val="FCE033">
                <a:alpha val="100000"/>
              </a:srgbClr>
            </a:solidFill>
            <a:ln w="9000" cap="rnd">
              <a:solidFill>
                <a:srgbClr val="FCE033">
                  <a:alpha val="100000"/>
                </a:srgbClr>
              </a:solidFill>
              <a:prstDash val="solid"/>
              <a:round/>
            </a:ln>
          </p:spPr>
          <p:txBody>
            <a:bodyPr/>
            <a:lstStyle/>
            <a:p>
              <a:endParaRPr/>
            </a:p>
          </p:txBody>
        </p:sp>
        <p:sp>
          <p:nvSpPr>
            <p:cNvPr id="145" name="rc144"/>
            <p:cNvSpPr/>
            <p:nvPr/>
          </p:nvSpPr>
          <p:spPr>
            <a:xfrm>
              <a:off x="10111902" y="1550917"/>
              <a:ext cx="219455" cy="632627"/>
            </a:xfrm>
            <a:prstGeom prst="rect">
              <a:avLst/>
            </a:prstGeom>
            <a:solidFill>
              <a:srgbClr val="FFFFFF">
                <a:alpha val="100000"/>
              </a:srgbClr>
            </a:solidFill>
          </p:spPr>
          <p:txBody>
            <a:bodyPr/>
            <a:lstStyle/>
            <a:p>
              <a:endParaRPr/>
            </a:p>
          </p:txBody>
        </p:sp>
        <p:sp>
          <p:nvSpPr>
            <p:cNvPr id="146" name="pt145"/>
            <p:cNvSpPr/>
            <p:nvPr/>
          </p:nvSpPr>
          <p:spPr>
            <a:xfrm>
              <a:off x="10149377" y="1794977"/>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147" name="rc146"/>
            <p:cNvSpPr/>
            <p:nvPr/>
          </p:nvSpPr>
          <p:spPr>
            <a:xfrm>
              <a:off x="10111902" y="2183544"/>
              <a:ext cx="219455" cy="632627"/>
            </a:xfrm>
            <a:prstGeom prst="rect">
              <a:avLst/>
            </a:prstGeom>
            <a:solidFill>
              <a:srgbClr val="FFFFFF">
                <a:alpha val="100000"/>
              </a:srgbClr>
            </a:solidFill>
          </p:spPr>
          <p:txBody>
            <a:bodyPr/>
            <a:lstStyle/>
            <a:p>
              <a:endParaRPr/>
            </a:p>
          </p:txBody>
        </p:sp>
        <p:sp>
          <p:nvSpPr>
            <p:cNvPr id="148" name="pt147"/>
            <p:cNvSpPr/>
            <p:nvPr/>
          </p:nvSpPr>
          <p:spPr>
            <a:xfrm>
              <a:off x="10149377" y="2427605"/>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149" name="tx148"/>
            <p:cNvSpPr/>
            <p:nvPr/>
          </p:nvSpPr>
          <p:spPr>
            <a:xfrm>
              <a:off x="5959040" y="1824549"/>
              <a:ext cx="382156" cy="841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Nurses</a:t>
              </a:r>
            </a:p>
          </p:txBody>
        </p:sp>
        <p:sp>
          <p:nvSpPr>
            <p:cNvPr id="150" name="tx149"/>
            <p:cNvSpPr/>
            <p:nvPr/>
          </p:nvSpPr>
          <p:spPr>
            <a:xfrm>
              <a:off x="5959040" y="2428900"/>
              <a:ext cx="10258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Physicians/Doctors</a:t>
              </a:r>
            </a:p>
          </p:txBody>
        </p:sp>
        <p:sp>
          <p:nvSpPr>
            <p:cNvPr id="151" name="tx150"/>
            <p:cNvSpPr/>
            <p:nvPr/>
          </p:nvSpPr>
          <p:spPr>
            <a:xfrm>
              <a:off x="7343552" y="1796272"/>
              <a:ext cx="109969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 Assistants</a:t>
              </a:r>
            </a:p>
          </p:txBody>
        </p:sp>
        <p:sp>
          <p:nvSpPr>
            <p:cNvPr id="152" name="tx151"/>
            <p:cNvSpPr/>
            <p:nvPr/>
          </p:nvSpPr>
          <p:spPr>
            <a:xfrm>
              <a:off x="7343552" y="2432081"/>
              <a:ext cx="516473" cy="10928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Surgeons</a:t>
              </a:r>
            </a:p>
          </p:txBody>
        </p:sp>
        <p:sp>
          <p:nvSpPr>
            <p:cNvPr id="153" name="tx152"/>
            <p:cNvSpPr/>
            <p:nvPr/>
          </p:nvSpPr>
          <p:spPr>
            <a:xfrm>
              <a:off x="8801881" y="1796272"/>
              <a:ext cx="124043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Administrators</a:t>
              </a:r>
            </a:p>
          </p:txBody>
        </p:sp>
        <p:sp>
          <p:nvSpPr>
            <p:cNvPr id="154" name="tx153"/>
            <p:cNvSpPr/>
            <p:nvPr/>
          </p:nvSpPr>
          <p:spPr>
            <a:xfrm>
              <a:off x="8801881" y="2452759"/>
              <a:ext cx="1025878"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 Practitioners</a:t>
              </a:r>
            </a:p>
          </p:txBody>
        </p:sp>
        <p:sp>
          <p:nvSpPr>
            <p:cNvPr id="155" name="tx154"/>
            <p:cNvSpPr/>
            <p:nvPr/>
          </p:nvSpPr>
          <p:spPr>
            <a:xfrm>
              <a:off x="10400947" y="1796272"/>
              <a:ext cx="113333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Other, please specify</a:t>
              </a:r>
            </a:p>
          </p:txBody>
        </p:sp>
        <p:sp>
          <p:nvSpPr>
            <p:cNvPr id="156" name="tx155"/>
            <p:cNvSpPr/>
            <p:nvPr/>
          </p:nvSpPr>
          <p:spPr>
            <a:xfrm>
              <a:off x="10400947" y="2428900"/>
              <a:ext cx="120343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know/No opinion</a:t>
              </a:r>
            </a:p>
          </p:txBody>
        </p:sp>
      </p:grpSp>
      <p:sp>
        <p:nvSpPr>
          <p:cNvPr id="157" name="black_box_title"/>
          <p:cNvSpPr>
            <a:spLocks noGrp="1"/>
          </p:cNvSpPr>
          <p:nvPr>
            <p:ph type="body" sz="quarter" idx="13"/>
          </p:nvPr>
        </p:nvSpPr>
        <p:spPr/>
        <p:txBody>
          <a:bodyPr/>
          <a:lstStyle/>
          <a:p>
            <a:r>
              <a:rPr lang="en-US" dirty="0"/>
              <a:t>The Role of Nurses </a:t>
            </a:r>
          </a:p>
        </p:txBody>
      </p:sp>
      <p:sp>
        <p:nvSpPr>
          <p:cNvPr id="158" name="sub_title"/>
          <p:cNvSpPr>
            <a:spLocks noGrp="1"/>
          </p:cNvSpPr>
          <p:nvPr>
            <p:ph type="body" sz="quarter" idx="17"/>
          </p:nvPr>
        </p:nvSpPr>
        <p:spPr/>
        <p:txBody>
          <a:bodyPr/>
          <a:lstStyle/>
          <a:p>
            <a:r>
              <a:t>Of the following, who impacts how you evaluate your experience at a hospital the most?</a:t>
            </a:r>
          </a:p>
        </p:txBody>
      </p:sp>
      <p:sp>
        <p:nvSpPr>
          <p:cNvPr id="160" name="presentation_title"/>
          <p:cNvSpPr>
            <a:spLocks noGrp="1"/>
          </p:cNvSpPr>
          <p:nvPr>
            <p:ph type="body" sz="quarter" idx="14"/>
          </p:nvPr>
        </p:nvSpPr>
        <p:spPr/>
        <p:txBody>
          <a:bodyPr/>
          <a:lstStyle/>
          <a:p>
            <a:r>
              <a:t>Abns Polling Presentation</a:t>
            </a:r>
          </a:p>
        </p:txBody>
      </p:sp>
      <p:sp>
        <p:nvSpPr>
          <p:cNvPr id="161" name="qnum"/>
          <p:cNvSpPr>
            <a:spLocks noGrp="1"/>
          </p:cNvSpPr>
          <p:nvPr>
            <p:ph type="body" sz="quarter" idx="18"/>
          </p:nvPr>
        </p:nvSpPr>
        <p:spPr/>
        <p:txBody>
          <a:bodyPr/>
          <a:lstStyle/>
          <a:p>
            <a:r>
              <a:t>ABNS9</a:t>
            </a:r>
          </a:p>
        </p:txBody>
      </p:sp>
      <p:sp>
        <p:nvSpPr>
          <p:cNvPr id="162" name="Left Bracket 161">
            <a:extLst>
              <a:ext uri="{FF2B5EF4-FFF2-40B4-BE49-F238E27FC236}">
                <a16:creationId xmlns:a16="http://schemas.microsoft.com/office/drawing/2014/main" xmlns="" id="{4C9AF96A-541A-48A0-B4AE-D5DD75CC4DC6}"/>
              </a:ext>
            </a:extLst>
          </p:cNvPr>
          <p:cNvSpPr/>
          <p:nvPr/>
        </p:nvSpPr>
        <p:spPr>
          <a:xfrm>
            <a:off x="4463935" y="3851179"/>
            <a:ext cx="45719" cy="455127"/>
          </a:xfrm>
          <a:prstGeom prst="leftBracket">
            <a:avLst/>
          </a:prstGeom>
          <a:ln>
            <a:solidFill>
              <a:srgbClr val="C44C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lide Number Placeholder 162">
            <a:extLst>
              <a:ext uri="{FF2B5EF4-FFF2-40B4-BE49-F238E27FC236}">
                <a16:creationId xmlns:a16="http://schemas.microsoft.com/office/drawing/2014/main" xmlns="" id="{4E0C3B99-E0ED-4624-BC70-F1D35363EDFA}"/>
              </a:ext>
            </a:extLst>
          </p:cNvPr>
          <p:cNvSpPr>
            <a:spLocks noGrp="1"/>
          </p:cNvSpPr>
          <p:nvPr>
            <p:ph type="sldNum" sz="quarter" idx="12"/>
          </p:nvPr>
        </p:nvSpPr>
        <p:spPr/>
        <p:txBody>
          <a:bodyPr/>
          <a:lstStyle/>
          <a:p>
            <a:fld id="{721B4A2B-C916-44BD-B828-1C8B638667E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cNvPicPr/>
          <p:nvPr/>
        </p:nvPicPr>
        <p:blipFill>
          <a:blip r:embed="rId2" cstate="print"/>
          <a:stretch>
            <a:fillRect/>
          </a:stretch>
        </p:blipFill>
        <p:spPr>
          <a:xfrm>
            <a:off x="4855464" y="2720822"/>
            <a:ext cx="5404104" cy="1060704"/>
          </a:xfrm>
          <a:prstGeom prst="rect">
            <a:avLst/>
          </a:prstGeom>
        </p:spPr>
      </p:pic>
      <p:pic>
        <p:nvPicPr>
          <p:cNvPr id="3" name="pic"/>
          <p:cNvPicPr/>
          <p:nvPr/>
        </p:nvPicPr>
        <p:blipFill>
          <a:blip r:embed="rId3" cstate="print"/>
          <a:stretch>
            <a:fillRect/>
          </a:stretch>
        </p:blipFill>
        <p:spPr>
          <a:xfrm>
            <a:off x="5449824" y="1792224"/>
            <a:ext cx="658368" cy="758952"/>
          </a:xfrm>
          <a:prstGeom prst="rect">
            <a:avLst/>
          </a:prstGeom>
        </p:spPr>
      </p:pic>
      <p:pic>
        <p:nvPicPr>
          <p:cNvPr id="4" name="pic"/>
          <p:cNvPicPr/>
          <p:nvPr/>
        </p:nvPicPr>
        <p:blipFill>
          <a:blip r:embed="rId4" cstate="print"/>
          <a:stretch>
            <a:fillRect/>
          </a:stretch>
        </p:blipFill>
        <p:spPr>
          <a:xfrm>
            <a:off x="5449824" y="2907792"/>
            <a:ext cx="658368" cy="758952"/>
          </a:xfrm>
          <a:prstGeom prst="rect">
            <a:avLst/>
          </a:prstGeom>
        </p:spPr>
      </p:pic>
      <p:pic>
        <p:nvPicPr>
          <p:cNvPr id="5" name="pic"/>
          <p:cNvPicPr/>
          <p:nvPr/>
        </p:nvPicPr>
        <p:blipFill>
          <a:blip r:embed="rId5" cstate="print"/>
          <a:stretch>
            <a:fillRect/>
          </a:stretch>
        </p:blipFill>
        <p:spPr>
          <a:xfrm>
            <a:off x="5449824" y="4023360"/>
            <a:ext cx="658368" cy="758952"/>
          </a:xfrm>
          <a:prstGeom prst="rect">
            <a:avLst/>
          </a:prstGeom>
        </p:spPr>
      </p:pic>
      <p:sp>
        <p:nvSpPr>
          <p:cNvPr id="6" name="section1"/>
          <p:cNvSpPr>
            <a:spLocks noGrp="1"/>
          </p:cNvSpPr>
          <p:nvPr>
            <p:ph type="body" sz="quarter" idx="21"/>
          </p:nvPr>
        </p:nvSpPr>
        <p:spPr>
          <a:xfrm>
            <a:off x="6309359" y="2057675"/>
            <a:ext cx="3108960" cy="210312"/>
          </a:xfrm>
        </p:spPr>
        <p:txBody>
          <a:bodyPr/>
          <a:lstStyle/>
          <a:p>
            <a:r>
              <a:rPr lang="en-US" dirty="0"/>
              <a:t>The Role of Nurses</a:t>
            </a:r>
          </a:p>
        </p:txBody>
      </p:sp>
      <p:sp>
        <p:nvSpPr>
          <p:cNvPr id="7" name="section2"/>
          <p:cNvSpPr>
            <a:spLocks noGrp="1"/>
          </p:cNvSpPr>
          <p:nvPr>
            <p:ph type="body" sz="quarter" idx="26"/>
          </p:nvPr>
        </p:nvSpPr>
        <p:spPr>
          <a:xfrm>
            <a:off x="6314254" y="3034109"/>
            <a:ext cx="3108960" cy="465362"/>
          </a:xfrm>
        </p:spPr>
        <p:txBody>
          <a:bodyPr/>
          <a:lstStyle/>
          <a:p>
            <a:r>
              <a:rPr lang="en-US" dirty="0"/>
              <a:t>Familiarity with Specialty Nursing Board Certifications </a:t>
            </a:r>
          </a:p>
        </p:txBody>
      </p:sp>
      <p:sp>
        <p:nvSpPr>
          <p:cNvPr id="8" name="section3"/>
          <p:cNvSpPr>
            <a:spLocks noGrp="1"/>
          </p:cNvSpPr>
          <p:nvPr>
            <p:ph type="body" sz="quarter" idx="28"/>
          </p:nvPr>
        </p:nvSpPr>
        <p:spPr>
          <a:xfrm>
            <a:off x="6319149" y="4162804"/>
            <a:ext cx="3108960" cy="619507"/>
          </a:xfrm>
        </p:spPr>
        <p:txBody>
          <a:bodyPr/>
          <a:lstStyle/>
          <a:p>
            <a:r>
              <a:rPr lang="en-US" dirty="0"/>
              <a:t>Importance and Impact of Specialty Board Certified Nurses In Choosing A Hospital </a:t>
            </a:r>
          </a:p>
        </p:txBody>
      </p:sp>
      <p:sp>
        <p:nvSpPr>
          <p:cNvPr id="12" name="black_box_title"/>
          <p:cNvSpPr>
            <a:spLocks noGrp="1"/>
          </p:cNvSpPr>
          <p:nvPr>
            <p:ph type="body" sz="quarter" idx="29"/>
          </p:nvPr>
        </p:nvSpPr>
        <p:spPr/>
        <p:txBody>
          <a:bodyPr/>
          <a:lstStyle/>
          <a:p>
            <a:r>
              <a:rPr dirty="0"/>
              <a:t>Contents</a:t>
            </a:r>
          </a:p>
        </p:txBody>
      </p:sp>
      <p:sp>
        <p:nvSpPr>
          <p:cNvPr id="13" name="presentation_title"/>
          <p:cNvSpPr>
            <a:spLocks noGrp="1"/>
          </p:cNvSpPr>
          <p:nvPr>
            <p:ph type="body" sz="quarter" idx="14"/>
          </p:nvPr>
        </p:nvSpPr>
        <p:spPr/>
        <p:txBody>
          <a:bodyPr/>
          <a:lstStyle/>
          <a:p>
            <a:r>
              <a:rPr lang="en-US" dirty="0" err="1"/>
              <a:t>Abns</a:t>
            </a:r>
            <a:r>
              <a:rPr lang="en-US" dirty="0"/>
              <a:t> Polling Presentation</a:t>
            </a:r>
          </a:p>
        </p:txBody>
      </p:sp>
      <p:sp>
        <p:nvSpPr>
          <p:cNvPr id="10" name="Slide Number Placeholder 9">
            <a:extLst>
              <a:ext uri="{FF2B5EF4-FFF2-40B4-BE49-F238E27FC236}">
                <a16:creationId xmlns:a16="http://schemas.microsoft.com/office/drawing/2014/main" xmlns="" id="{9E737C7C-7179-4045-AB03-5B36FA5649DE}"/>
              </a:ext>
            </a:extLst>
          </p:cNvPr>
          <p:cNvSpPr>
            <a:spLocks noGrp="1"/>
          </p:cNvSpPr>
          <p:nvPr>
            <p:ph type="sldNum" sz="quarter" idx="12"/>
          </p:nvPr>
        </p:nvSpPr>
        <p:spPr/>
        <p:txBody>
          <a:bodyPr/>
          <a:lstStyle/>
          <a:p>
            <a:fld id="{721B4A2B-C916-44BD-B828-1C8B638667EF}" type="slidenum">
              <a:rPr lang="en-US" smtClean="0"/>
              <a:pPr/>
              <a:t>13</a:t>
            </a:fld>
            <a:endParaRPr lang="en-US" dirty="0"/>
          </a:p>
        </p:txBody>
      </p:sp>
    </p:spTree>
    <p:extLst>
      <p:ext uri="{BB962C8B-B14F-4D97-AF65-F5344CB8AC3E}">
        <p14:creationId xmlns:p14="http://schemas.microsoft.com/office/powerpoint/2010/main" xmlns="" val="40920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A third of adults who have been to a hospital in the past 12 months say they have received care from a board certified specialty nurse.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4148368" y="3517273"/>
              <a:ext cx="1669732" cy="2278768"/>
            </a:xfrm>
            <a:prstGeom prst="rect">
              <a:avLst/>
            </a:prstGeom>
            <a:solidFill>
              <a:srgbClr val="0DD6CC">
                <a:alpha val="100000"/>
              </a:srgbClr>
            </a:solidFill>
          </p:spPr>
          <p:txBody>
            <a:bodyPr/>
            <a:lstStyle/>
            <a:p>
              <a:endParaRPr/>
            </a:p>
          </p:txBody>
        </p:sp>
        <p:sp>
          <p:nvSpPr>
            <p:cNvPr id="6" name="rc5"/>
            <p:cNvSpPr/>
            <p:nvPr/>
          </p:nvSpPr>
          <p:spPr>
            <a:xfrm>
              <a:off x="6717187" y="4766920"/>
              <a:ext cx="1669732" cy="1029121"/>
            </a:xfrm>
            <a:prstGeom prst="rect">
              <a:avLst/>
            </a:prstGeom>
            <a:solidFill>
              <a:srgbClr val="F54644">
                <a:alpha val="100000"/>
              </a:srgbClr>
            </a:solidFill>
          </p:spPr>
          <p:txBody>
            <a:bodyPr/>
            <a:lstStyle/>
            <a:p>
              <a:endParaRPr/>
            </a:p>
          </p:txBody>
        </p:sp>
        <p:sp>
          <p:nvSpPr>
            <p:cNvPr id="7" name="rc6"/>
            <p:cNvSpPr/>
            <p:nvPr/>
          </p:nvSpPr>
          <p:spPr>
            <a:xfrm>
              <a:off x="9286005" y="1753065"/>
              <a:ext cx="1669732" cy="4042975"/>
            </a:xfrm>
            <a:prstGeom prst="rect">
              <a:avLst/>
            </a:prstGeom>
            <a:solidFill>
              <a:srgbClr val="CACACA">
                <a:alpha val="100000"/>
              </a:srgbClr>
            </a:solidFill>
          </p:spPr>
          <p:txBody>
            <a:bodyPr/>
            <a:lstStyle/>
            <a:p>
              <a:endParaRPr/>
            </a:p>
          </p:txBody>
        </p:sp>
        <p:sp>
          <p:nvSpPr>
            <p:cNvPr id="8" name="tx7"/>
            <p:cNvSpPr/>
            <p:nvPr/>
          </p:nvSpPr>
          <p:spPr>
            <a:xfrm>
              <a:off x="4652792" y="3811020"/>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2B2B2B">
                      <a:alpha val="100000"/>
                    </a:srgbClr>
                  </a:solidFill>
                  <a:latin typeface="Arial"/>
                  <a:cs typeface="Arial"/>
                </a:rPr>
                <a:t>31%</a:t>
              </a:r>
            </a:p>
          </p:txBody>
        </p:sp>
        <p:sp>
          <p:nvSpPr>
            <p:cNvPr id="9" name="tx8"/>
            <p:cNvSpPr/>
            <p:nvPr/>
          </p:nvSpPr>
          <p:spPr>
            <a:xfrm>
              <a:off x="9790429" y="2046812"/>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2B2B2B">
                      <a:alpha val="100000"/>
                    </a:srgbClr>
                  </a:solidFill>
                  <a:latin typeface="Arial"/>
                  <a:cs typeface="Arial"/>
                </a:rPr>
                <a:t>55%</a:t>
              </a:r>
            </a:p>
          </p:txBody>
        </p:sp>
        <p:sp>
          <p:nvSpPr>
            <p:cNvPr id="10" name="tx9"/>
            <p:cNvSpPr/>
            <p:nvPr/>
          </p:nvSpPr>
          <p:spPr>
            <a:xfrm>
              <a:off x="7221611" y="5060667"/>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FFFFFF">
                      <a:alpha val="100000"/>
                    </a:srgbClr>
                  </a:solidFill>
                  <a:latin typeface="Arial"/>
                  <a:cs typeface="Arial"/>
                </a:rPr>
                <a:t>14%</a:t>
              </a:r>
            </a:p>
          </p:txBody>
        </p:sp>
        <p:sp>
          <p:nvSpPr>
            <p:cNvPr id="11" name="tx10"/>
            <p:cNvSpPr/>
            <p:nvPr/>
          </p:nvSpPr>
          <p:spPr>
            <a:xfrm>
              <a:off x="4851931" y="5904673"/>
              <a:ext cx="262607"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Yes</a:t>
              </a:r>
            </a:p>
          </p:txBody>
        </p:sp>
        <p:sp>
          <p:nvSpPr>
            <p:cNvPr id="12" name="tx11"/>
            <p:cNvSpPr/>
            <p:nvPr/>
          </p:nvSpPr>
          <p:spPr>
            <a:xfrm>
              <a:off x="7454645" y="5904673"/>
              <a:ext cx="194816"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No</a:t>
              </a:r>
            </a:p>
          </p:txBody>
        </p:sp>
        <p:sp>
          <p:nvSpPr>
            <p:cNvPr id="13" name="tx12"/>
            <p:cNvSpPr/>
            <p:nvPr/>
          </p:nvSpPr>
          <p:spPr>
            <a:xfrm>
              <a:off x="9479497" y="5902887"/>
              <a:ext cx="1282749"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Don't know/Unsure</a:t>
              </a:r>
            </a:p>
          </p:txBody>
        </p:sp>
      </p:grpSp>
      <p:sp>
        <p:nvSpPr>
          <p:cNvPr id="14" name="black_box_title"/>
          <p:cNvSpPr>
            <a:spLocks noGrp="1"/>
          </p:cNvSpPr>
          <p:nvPr>
            <p:ph type="body" sz="quarter" idx="13"/>
          </p:nvPr>
        </p:nvSpPr>
        <p:spPr>
          <a:xfrm>
            <a:off x="420078" y="2066924"/>
            <a:ext cx="2103120" cy="2565400"/>
          </a:xfrm>
        </p:spPr>
        <p:txBody>
          <a:bodyPr/>
          <a:lstStyle/>
          <a:p>
            <a:r>
              <a:rPr lang="en-US" dirty="0"/>
              <a:t>Familiarity with Specialty Nursing Board Certifications </a:t>
            </a:r>
          </a:p>
        </p:txBody>
      </p:sp>
      <p:sp>
        <p:nvSpPr>
          <p:cNvPr id="15" name="sub_title"/>
          <p:cNvSpPr>
            <a:spLocks noGrp="1"/>
          </p:cNvSpPr>
          <p:nvPr>
            <p:ph type="body" sz="quarter" idx="17"/>
          </p:nvPr>
        </p:nvSpPr>
        <p:spPr>
          <a:xfrm>
            <a:off x="3333209" y="880874"/>
            <a:ext cx="8245072" cy="501359"/>
          </a:xfrm>
        </p:spPr>
        <p:txBody>
          <a:bodyPr>
            <a:normAutofit fontScale="85000" lnSpcReduction="10000"/>
          </a:bodyPr>
          <a:lstStyle/>
          <a:p>
            <a:r>
              <a:rPr dirty="0"/>
              <a:t>As you may know, specialty nursing board certifications are additional certifications registered nurses can attain through work experience and further education in their specialty nursing practice area, such as pediatrics, cardiology, and hospice care.</a:t>
            </a:r>
            <a:r>
              <a:rPr lang="en-US" dirty="0"/>
              <a:t> </a:t>
            </a:r>
            <a:r>
              <a:rPr dirty="0"/>
              <a:t>To the best of your knowledge, have you ever received care from a board certified specialty nurse?</a:t>
            </a:r>
            <a:r>
              <a:rPr lang="en-US" dirty="0"/>
              <a:t>*</a:t>
            </a:r>
            <a:endParaRPr dirty="0"/>
          </a:p>
        </p:txBody>
      </p:sp>
      <p:sp>
        <p:nvSpPr>
          <p:cNvPr id="17" name="presentation_title"/>
          <p:cNvSpPr>
            <a:spLocks noGrp="1"/>
          </p:cNvSpPr>
          <p:nvPr>
            <p:ph type="body" sz="quarter" idx="14"/>
          </p:nvPr>
        </p:nvSpPr>
        <p:spPr>
          <a:xfrm>
            <a:off x="420078" y="433199"/>
            <a:ext cx="1570037" cy="447675"/>
          </a:xfrm>
        </p:spPr>
        <p:txBody>
          <a:bodyPr/>
          <a:lstStyle/>
          <a:p>
            <a:r>
              <a:t>Abns Polling Presentation</a:t>
            </a:r>
          </a:p>
        </p:txBody>
      </p:sp>
      <p:sp>
        <p:nvSpPr>
          <p:cNvPr id="18" name="qnum"/>
          <p:cNvSpPr>
            <a:spLocks noGrp="1"/>
          </p:cNvSpPr>
          <p:nvPr>
            <p:ph type="body" sz="quarter" idx="18"/>
          </p:nvPr>
        </p:nvSpPr>
        <p:spPr>
          <a:xfrm>
            <a:off x="-1080399" y="419188"/>
            <a:ext cx="970376" cy="369299"/>
          </a:xfrm>
        </p:spPr>
        <p:txBody>
          <a:bodyPr/>
          <a:lstStyle/>
          <a:p>
            <a:r>
              <a:t>ABNS10</a:t>
            </a:r>
          </a:p>
        </p:txBody>
      </p:sp>
      <p:sp>
        <p:nvSpPr>
          <p:cNvPr id="19" name="TextBox 18">
            <a:extLst>
              <a:ext uri="{FF2B5EF4-FFF2-40B4-BE49-F238E27FC236}">
                <a16:creationId xmlns:a16="http://schemas.microsoft.com/office/drawing/2014/main" xmlns="" id="{4EB0BFF5-E6D8-4230-BE1A-A9EFD9C844D1}"/>
              </a:ext>
            </a:extLst>
          </p:cNvPr>
          <p:cNvSpPr txBox="1"/>
          <p:nvPr/>
        </p:nvSpPr>
        <p:spPr>
          <a:xfrm>
            <a:off x="2844330" y="6627168"/>
            <a:ext cx="9212752" cy="230832"/>
          </a:xfrm>
          <a:prstGeom prst="rect">
            <a:avLst/>
          </a:prstGeom>
          <a:noFill/>
        </p:spPr>
        <p:txBody>
          <a:bodyPr wrap="square" rtlCol="0">
            <a:spAutoFit/>
          </a:bodyPr>
          <a:lstStyle/>
          <a:p>
            <a:r>
              <a:rPr lang="en-US" sz="900" i="1" dirty="0"/>
              <a:t>*Among adults who have been to a hospital in the past 12 months to receive treatment, see a medical professional, or undergo a medical procedure, n=755</a:t>
            </a:r>
          </a:p>
        </p:txBody>
      </p:sp>
      <p:sp>
        <p:nvSpPr>
          <p:cNvPr id="20" name="Slide Number Placeholder 19">
            <a:extLst>
              <a:ext uri="{FF2B5EF4-FFF2-40B4-BE49-F238E27FC236}">
                <a16:creationId xmlns:a16="http://schemas.microsoft.com/office/drawing/2014/main" xmlns="" id="{C6CF93A9-EAAF-4C4B-B0D0-CF521FD83C9B}"/>
              </a:ext>
            </a:extLst>
          </p:cNvPr>
          <p:cNvSpPr>
            <a:spLocks noGrp="1"/>
          </p:cNvSpPr>
          <p:nvPr>
            <p:ph type="sldNum" sz="quarter" idx="12"/>
          </p:nvPr>
        </p:nvSpPr>
        <p:spPr/>
        <p:txBody>
          <a:bodyPr/>
          <a:lstStyle/>
          <a:p>
            <a:fld id="{721B4A2B-C916-44BD-B828-1C8B638667E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30058" y="235000"/>
            <a:ext cx="8255150" cy="558354"/>
          </a:xfrm>
        </p:spPr>
        <p:txBody>
          <a:bodyPr/>
          <a:lstStyle/>
          <a:p>
            <a:r>
              <a:rPr lang="en-US" dirty="0"/>
              <a:t>Adults who have visited the hospital in the past 12 months to have major or minor surgery are most likely to say they have received care from a board certified specialty nurse. </a:t>
            </a:r>
            <a:endParaRPr dirty="0"/>
          </a:p>
        </p:txBody>
      </p:sp>
      <p:grpSp>
        <p:nvGrpSpPr>
          <p:cNvPr id="3" name="grp1"/>
          <p:cNvGrpSpPr/>
          <p:nvPr/>
        </p:nvGrpSpPr>
        <p:grpSpPr>
          <a:xfrm>
            <a:off x="4043919" y="1848789"/>
            <a:ext cx="7340083" cy="4347947"/>
            <a:chOff x="4043919" y="1550917"/>
            <a:chExt cx="7340083" cy="4347947"/>
          </a:xfrm>
        </p:grpSpPr>
        <p:sp>
          <p:nvSpPr>
            <p:cNvPr id="5" name="rc4"/>
            <p:cNvSpPr/>
            <p:nvPr/>
          </p:nvSpPr>
          <p:spPr>
            <a:xfrm>
              <a:off x="5820788" y="5629202"/>
              <a:ext cx="0" cy="269662"/>
            </a:xfrm>
            <a:prstGeom prst="rect">
              <a:avLst/>
            </a:prstGeom>
            <a:solidFill>
              <a:srgbClr val="0DD6CC">
                <a:alpha val="100000"/>
              </a:srgbClr>
            </a:solidFill>
          </p:spPr>
          <p:txBody>
            <a:bodyPr/>
            <a:lstStyle/>
            <a:p>
              <a:endParaRPr/>
            </a:p>
          </p:txBody>
        </p:sp>
        <p:sp>
          <p:nvSpPr>
            <p:cNvPr id="6" name="rc5"/>
            <p:cNvSpPr/>
            <p:nvPr/>
          </p:nvSpPr>
          <p:spPr>
            <a:xfrm>
              <a:off x="5820788" y="5629202"/>
              <a:ext cx="0" cy="269662"/>
            </a:xfrm>
            <a:prstGeom prst="rect">
              <a:avLst/>
            </a:prstGeom>
            <a:solidFill>
              <a:srgbClr val="CACACA">
                <a:alpha val="100000"/>
              </a:srgbClr>
            </a:solidFill>
          </p:spPr>
          <p:txBody>
            <a:bodyPr/>
            <a:lstStyle/>
            <a:p>
              <a:endParaRPr/>
            </a:p>
          </p:txBody>
        </p:sp>
        <p:sp>
          <p:nvSpPr>
            <p:cNvPr id="9" name="rc8"/>
            <p:cNvSpPr/>
            <p:nvPr/>
          </p:nvSpPr>
          <p:spPr>
            <a:xfrm>
              <a:off x="11384002" y="5214337"/>
              <a:ext cx="0" cy="269662"/>
            </a:xfrm>
            <a:prstGeom prst="rect">
              <a:avLst/>
            </a:prstGeom>
            <a:solidFill>
              <a:srgbClr val="CACACA">
                <a:alpha val="100000"/>
              </a:srgbClr>
            </a:solidFill>
          </p:spPr>
          <p:txBody>
            <a:bodyPr/>
            <a:lstStyle/>
            <a:p>
              <a:endParaRPr/>
            </a:p>
          </p:txBody>
        </p:sp>
        <p:sp>
          <p:nvSpPr>
            <p:cNvPr id="10" name="rc9"/>
            <p:cNvSpPr/>
            <p:nvPr/>
          </p:nvSpPr>
          <p:spPr>
            <a:xfrm>
              <a:off x="11384002" y="5214337"/>
              <a:ext cx="0" cy="269662"/>
            </a:xfrm>
            <a:prstGeom prst="rect">
              <a:avLst/>
            </a:prstGeom>
            <a:solidFill>
              <a:srgbClr val="F54644">
                <a:alpha val="100000"/>
              </a:srgbClr>
            </a:solidFill>
          </p:spPr>
          <p:txBody>
            <a:bodyPr/>
            <a:lstStyle/>
            <a:p>
              <a:endParaRPr/>
            </a:p>
          </p:txBody>
        </p:sp>
        <p:sp>
          <p:nvSpPr>
            <p:cNvPr id="11" name="rc10"/>
            <p:cNvSpPr/>
            <p:nvPr/>
          </p:nvSpPr>
          <p:spPr>
            <a:xfrm>
              <a:off x="5820788" y="4799473"/>
              <a:ext cx="1960450" cy="269662"/>
            </a:xfrm>
            <a:prstGeom prst="rect">
              <a:avLst/>
            </a:prstGeom>
            <a:solidFill>
              <a:srgbClr val="0DD6CC">
                <a:alpha val="100000"/>
              </a:srgbClr>
            </a:solidFill>
          </p:spPr>
          <p:txBody>
            <a:bodyPr/>
            <a:lstStyle/>
            <a:p>
              <a:endParaRPr/>
            </a:p>
          </p:txBody>
        </p:sp>
        <p:sp>
          <p:nvSpPr>
            <p:cNvPr id="12" name="rc11"/>
            <p:cNvSpPr/>
            <p:nvPr/>
          </p:nvSpPr>
          <p:spPr>
            <a:xfrm>
              <a:off x="7781239" y="4799473"/>
              <a:ext cx="2987927" cy="269662"/>
            </a:xfrm>
            <a:prstGeom prst="rect">
              <a:avLst/>
            </a:prstGeom>
            <a:solidFill>
              <a:srgbClr val="CACACA">
                <a:alpha val="100000"/>
              </a:srgbClr>
            </a:solidFill>
          </p:spPr>
          <p:txBody>
            <a:bodyPr/>
            <a:lstStyle/>
            <a:p>
              <a:endParaRPr/>
            </a:p>
          </p:txBody>
        </p:sp>
        <p:sp>
          <p:nvSpPr>
            <p:cNvPr id="13" name="rc12"/>
            <p:cNvSpPr/>
            <p:nvPr/>
          </p:nvSpPr>
          <p:spPr>
            <a:xfrm>
              <a:off x="10769166" y="4799473"/>
              <a:ext cx="614835" cy="269662"/>
            </a:xfrm>
            <a:prstGeom prst="rect">
              <a:avLst/>
            </a:prstGeom>
            <a:solidFill>
              <a:srgbClr val="F54644">
                <a:alpha val="100000"/>
              </a:srgbClr>
            </a:solidFill>
          </p:spPr>
          <p:txBody>
            <a:bodyPr/>
            <a:lstStyle/>
            <a:p>
              <a:endParaRPr/>
            </a:p>
          </p:txBody>
        </p:sp>
        <p:sp>
          <p:nvSpPr>
            <p:cNvPr id="14" name="rc13"/>
            <p:cNvSpPr/>
            <p:nvPr/>
          </p:nvSpPr>
          <p:spPr>
            <a:xfrm>
              <a:off x="5820788" y="4384608"/>
              <a:ext cx="1951236" cy="269662"/>
            </a:xfrm>
            <a:prstGeom prst="rect">
              <a:avLst/>
            </a:prstGeom>
            <a:solidFill>
              <a:srgbClr val="0DD6CC">
                <a:alpha val="100000"/>
              </a:srgbClr>
            </a:solidFill>
          </p:spPr>
          <p:txBody>
            <a:bodyPr/>
            <a:lstStyle/>
            <a:p>
              <a:endParaRPr/>
            </a:p>
          </p:txBody>
        </p:sp>
        <p:sp>
          <p:nvSpPr>
            <p:cNvPr id="15" name="rc14"/>
            <p:cNvSpPr/>
            <p:nvPr/>
          </p:nvSpPr>
          <p:spPr>
            <a:xfrm>
              <a:off x="7772025" y="4384608"/>
              <a:ext cx="2846006" cy="269662"/>
            </a:xfrm>
            <a:prstGeom prst="rect">
              <a:avLst/>
            </a:prstGeom>
            <a:solidFill>
              <a:srgbClr val="CACACA">
                <a:alpha val="100000"/>
              </a:srgbClr>
            </a:solidFill>
          </p:spPr>
          <p:txBody>
            <a:bodyPr/>
            <a:lstStyle/>
            <a:p>
              <a:endParaRPr/>
            </a:p>
          </p:txBody>
        </p:sp>
        <p:sp>
          <p:nvSpPr>
            <p:cNvPr id="16" name="rc15"/>
            <p:cNvSpPr/>
            <p:nvPr/>
          </p:nvSpPr>
          <p:spPr>
            <a:xfrm>
              <a:off x="10618032" y="4384608"/>
              <a:ext cx="765970" cy="269662"/>
            </a:xfrm>
            <a:prstGeom prst="rect">
              <a:avLst/>
            </a:prstGeom>
            <a:solidFill>
              <a:srgbClr val="F54644">
                <a:alpha val="100000"/>
              </a:srgbClr>
            </a:solidFill>
          </p:spPr>
          <p:txBody>
            <a:bodyPr/>
            <a:lstStyle/>
            <a:p>
              <a:endParaRPr/>
            </a:p>
          </p:txBody>
        </p:sp>
        <p:sp>
          <p:nvSpPr>
            <p:cNvPr id="17" name="rc16"/>
            <p:cNvSpPr/>
            <p:nvPr/>
          </p:nvSpPr>
          <p:spPr>
            <a:xfrm>
              <a:off x="5820788" y="3969743"/>
              <a:ext cx="2146575" cy="269662"/>
            </a:xfrm>
            <a:prstGeom prst="rect">
              <a:avLst/>
            </a:prstGeom>
            <a:solidFill>
              <a:srgbClr val="0DD6CC">
                <a:alpha val="100000"/>
              </a:srgbClr>
            </a:solidFill>
          </p:spPr>
          <p:txBody>
            <a:bodyPr/>
            <a:lstStyle/>
            <a:p>
              <a:endParaRPr/>
            </a:p>
          </p:txBody>
        </p:sp>
        <p:sp>
          <p:nvSpPr>
            <p:cNvPr id="18" name="rc17"/>
            <p:cNvSpPr/>
            <p:nvPr/>
          </p:nvSpPr>
          <p:spPr>
            <a:xfrm>
              <a:off x="7967363" y="3969743"/>
              <a:ext cx="2984777" cy="269662"/>
            </a:xfrm>
            <a:prstGeom prst="rect">
              <a:avLst/>
            </a:prstGeom>
            <a:solidFill>
              <a:srgbClr val="CACACA">
                <a:alpha val="100000"/>
              </a:srgbClr>
            </a:solidFill>
          </p:spPr>
          <p:txBody>
            <a:bodyPr/>
            <a:lstStyle/>
            <a:p>
              <a:endParaRPr/>
            </a:p>
          </p:txBody>
        </p:sp>
        <p:sp>
          <p:nvSpPr>
            <p:cNvPr id="19" name="rc18"/>
            <p:cNvSpPr/>
            <p:nvPr/>
          </p:nvSpPr>
          <p:spPr>
            <a:xfrm>
              <a:off x="10952140" y="3969743"/>
              <a:ext cx="431861" cy="269662"/>
            </a:xfrm>
            <a:prstGeom prst="rect">
              <a:avLst/>
            </a:prstGeom>
            <a:solidFill>
              <a:srgbClr val="F54644">
                <a:alpha val="100000"/>
              </a:srgbClr>
            </a:solidFill>
          </p:spPr>
          <p:txBody>
            <a:bodyPr/>
            <a:lstStyle/>
            <a:p>
              <a:endParaRPr/>
            </a:p>
          </p:txBody>
        </p:sp>
        <p:sp>
          <p:nvSpPr>
            <p:cNvPr id="20" name="rc19"/>
            <p:cNvSpPr/>
            <p:nvPr/>
          </p:nvSpPr>
          <p:spPr>
            <a:xfrm>
              <a:off x="5820788" y="3554879"/>
              <a:ext cx="2323732" cy="269662"/>
            </a:xfrm>
            <a:prstGeom prst="rect">
              <a:avLst/>
            </a:prstGeom>
            <a:solidFill>
              <a:srgbClr val="0DD6CC">
                <a:alpha val="100000"/>
              </a:srgbClr>
            </a:solidFill>
          </p:spPr>
          <p:txBody>
            <a:bodyPr/>
            <a:lstStyle/>
            <a:p>
              <a:endParaRPr/>
            </a:p>
          </p:txBody>
        </p:sp>
        <p:sp>
          <p:nvSpPr>
            <p:cNvPr id="21" name="rc20"/>
            <p:cNvSpPr/>
            <p:nvPr/>
          </p:nvSpPr>
          <p:spPr>
            <a:xfrm>
              <a:off x="8144521" y="3554879"/>
              <a:ext cx="3058744" cy="269662"/>
            </a:xfrm>
            <a:prstGeom prst="rect">
              <a:avLst/>
            </a:prstGeom>
            <a:solidFill>
              <a:srgbClr val="CACACA">
                <a:alpha val="100000"/>
              </a:srgbClr>
            </a:solidFill>
          </p:spPr>
          <p:txBody>
            <a:bodyPr/>
            <a:lstStyle/>
            <a:p>
              <a:endParaRPr/>
            </a:p>
          </p:txBody>
        </p:sp>
        <p:sp>
          <p:nvSpPr>
            <p:cNvPr id="22" name="rc21"/>
            <p:cNvSpPr/>
            <p:nvPr/>
          </p:nvSpPr>
          <p:spPr>
            <a:xfrm>
              <a:off x="11203266" y="3554879"/>
              <a:ext cx="180736" cy="269662"/>
            </a:xfrm>
            <a:prstGeom prst="rect">
              <a:avLst/>
            </a:prstGeom>
            <a:solidFill>
              <a:srgbClr val="F54644">
                <a:alpha val="100000"/>
              </a:srgbClr>
            </a:solidFill>
          </p:spPr>
          <p:txBody>
            <a:bodyPr/>
            <a:lstStyle/>
            <a:p>
              <a:endParaRPr/>
            </a:p>
          </p:txBody>
        </p:sp>
        <p:sp>
          <p:nvSpPr>
            <p:cNvPr id="23" name="rc22"/>
            <p:cNvSpPr/>
            <p:nvPr/>
          </p:nvSpPr>
          <p:spPr>
            <a:xfrm>
              <a:off x="5820788" y="3140014"/>
              <a:ext cx="1853259" cy="269662"/>
            </a:xfrm>
            <a:prstGeom prst="rect">
              <a:avLst/>
            </a:prstGeom>
            <a:solidFill>
              <a:srgbClr val="0DD6CC">
                <a:alpha val="100000"/>
              </a:srgbClr>
            </a:solidFill>
          </p:spPr>
          <p:txBody>
            <a:bodyPr/>
            <a:lstStyle/>
            <a:p>
              <a:endParaRPr/>
            </a:p>
          </p:txBody>
        </p:sp>
        <p:sp>
          <p:nvSpPr>
            <p:cNvPr id="24" name="rc23"/>
            <p:cNvSpPr/>
            <p:nvPr/>
          </p:nvSpPr>
          <p:spPr>
            <a:xfrm>
              <a:off x="7674048" y="3140014"/>
              <a:ext cx="2950278" cy="269662"/>
            </a:xfrm>
            <a:prstGeom prst="rect">
              <a:avLst/>
            </a:prstGeom>
            <a:solidFill>
              <a:srgbClr val="CACACA">
                <a:alpha val="100000"/>
              </a:srgbClr>
            </a:solidFill>
          </p:spPr>
          <p:txBody>
            <a:bodyPr/>
            <a:lstStyle/>
            <a:p>
              <a:endParaRPr/>
            </a:p>
          </p:txBody>
        </p:sp>
        <p:sp>
          <p:nvSpPr>
            <p:cNvPr id="25" name="rc24"/>
            <p:cNvSpPr/>
            <p:nvPr/>
          </p:nvSpPr>
          <p:spPr>
            <a:xfrm>
              <a:off x="10624326" y="3140014"/>
              <a:ext cx="759675" cy="269662"/>
            </a:xfrm>
            <a:prstGeom prst="rect">
              <a:avLst/>
            </a:prstGeom>
            <a:solidFill>
              <a:srgbClr val="F54644">
                <a:alpha val="100000"/>
              </a:srgbClr>
            </a:solidFill>
          </p:spPr>
          <p:txBody>
            <a:bodyPr/>
            <a:lstStyle/>
            <a:p>
              <a:endParaRPr/>
            </a:p>
          </p:txBody>
        </p:sp>
        <p:sp>
          <p:nvSpPr>
            <p:cNvPr id="26" name="rc25"/>
            <p:cNvSpPr/>
            <p:nvPr/>
          </p:nvSpPr>
          <p:spPr>
            <a:xfrm>
              <a:off x="5820788" y="2725149"/>
              <a:ext cx="1722549" cy="269662"/>
            </a:xfrm>
            <a:prstGeom prst="rect">
              <a:avLst/>
            </a:prstGeom>
            <a:solidFill>
              <a:srgbClr val="0DD6CC">
                <a:alpha val="100000"/>
              </a:srgbClr>
            </a:solidFill>
          </p:spPr>
          <p:txBody>
            <a:bodyPr/>
            <a:lstStyle/>
            <a:p>
              <a:endParaRPr/>
            </a:p>
          </p:txBody>
        </p:sp>
        <p:sp>
          <p:nvSpPr>
            <p:cNvPr id="27" name="rc26"/>
            <p:cNvSpPr/>
            <p:nvPr/>
          </p:nvSpPr>
          <p:spPr>
            <a:xfrm>
              <a:off x="7543337" y="2725149"/>
              <a:ext cx="3060413" cy="269662"/>
            </a:xfrm>
            <a:prstGeom prst="rect">
              <a:avLst/>
            </a:prstGeom>
            <a:solidFill>
              <a:srgbClr val="CACACA">
                <a:alpha val="100000"/>
              </a:srgbClr>
            </a:solidFill>
          </p:spPr>
          <p:txBody>
            <a:bodyPr/>
            <a:lstStyle/>
            <a:p>
              <a:endParaRPr/>
            </a:p>
          </p:txBody>
        </p:sp>
        <p:sp>
          <p:nvSpPr>
            <p:cNvPr id="28" name="rc27"/>
            <p:cNvSpPr/>
            <p:nvPr/>
          </p:nvSpPr>
          <p:spPr>
            <a:xfrm>
              <a:off x="10603750" y="2725149"/>
              <a:ext cx="780251" cy="269662"/>
            </a:xfrm>
            <a:prstGeom prst="rect">
              <a:avLst/>
            </a:prstGeom>
            <a:solidFill>
              <a:srgbClr val="F54644">
                <a:alpha val="100000"/>
              </a:srgbClr>
            </a:solidFill>
          </p:spPr>
          <p:txBody>
            <a:bodyPr/>
            <a:lstStyle/>
            <a:p>
              <a:endParaRPr/>
            </a:p>
          </p:txBody>
        </p:sp>
        <p:sp>
          <p:nvSpPr>
            <p:cNvPr id="29" name="rc28"/>
            <p:cNvSpPr/>
            <p:nvPr/>
          </p:nvSpPr>
          <p:spPr>
            <a:xfrm>
              <a:off x="5820788" y="2310285"/>
              <a:ext cx="1722549" cy="269662"/>
            </a:xfrm>
            <a:prstGeom prst="rect">
              <a:avLst/>
            </a:prstGeom>
            <a:solidFill>
              <a:srgbClr val="0DD6CC">
                <a:alpha val="100000"/>
              </a:srgbClr>
            </a:solidFill>
          </p:spPr>
          <p:txBody>
            <a:bodyPr/>
            <a:lstStyle/>
            <a:p>
              <a:endParaRPr/>
            </a:p>
          </p:txBody>
        </p:sp>
        <p:sp>
          <p:nvSpPr>
            <p:cNvPr id="30" name="rc29"/>
            <p:cNvSpPr/>
            <p:nvPr/>
          </p:nvSpPr>
          <p:spPr>
            <a:xfrm>
              <a:off x="7543337" y="2310285"/>
              <a:ext cx="3060413" cy="269662"/>
            </a:xfrm>
            <a:prstGeom prst="rect">
              <a:avLst/>
            </a:prstGeom>
            <a:solidFill>
              <a:srgbClr val="CACACA">
                <a:alpha val="100000"/>
              </a:srgbClr>
            </a:solidFill>
          </p:spPr>
          <p:txBody>
            <a:bodyPr/>
            <a:lstStyle/>
            <a:p>
              <a:endParaRPr/>
            </a:p>
          </p:txBody>
        </p:sp>
        <p:sp>
          <p:nvSpPr>
            <p:cNvPr id="31" name="rc30"/>
            <p:cNvSpPr/>
            <p:nvPr/>
          </p:nvSpPr>
          <p:spPr>
            <a:xfrm>
              <a:off x="10603750" y="2310285"/>
              <a:ext cx="780251" cy="269662"/>
            </a:xfrm>
            <a:prstGeom prst="rect">
              <a:avLst/>
            </a:prstGeom>
            <a:solidFill>
              <a:srgbClr val="F54644">
                <a:alpha val="100000"/>
              </a:srgbClr>
            </a:solidFill>
          </p:spPr>
          <p:txBody>
            <a:bodyPr/>
            <a:lstStyle/>
            <a:p>
              <a:endParaRPr/>
            </a:p>
          </p:txBody>
        </p:sp>
        <p:sp>
          <p:nvSpPr>
            <p:cNvPr id="33" name="tx32"/>
            <p:cNvSpPr/>
            <p:nvPr/>
          </p:nvSpPr>
          <p:spPr>
            <a:xfrm>
              <a:off x="6638287" y="487487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35%</a:t>
              </a:r>
            </a:p>
          </p:txBody>
        </p:sp>
        <p:sp>
          <p:nvSpPr>
            <p:cNvPr id="34" name="tx33"/>
            <p:cNvSpPr/>
            <p:nvPr/>
          </p:nvSpPr>
          <p:spPr>
            <a:xfrm>
              <a:off x="9112476" y="4875509"/>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54%</a:t>
              </a:r>
            </a:p>
          </p:txBody>
        </p:sp>
        <p:sp>
          <p:nvSpPr>
            <p:cNvPr id="35" name="tx34"/>
            <p:cNvSpPr/>
            <p:nvPr/>
          </p:nvSpPr>
          <p:spPr>
            <a:xfrm>
              <a:off x="6633680" y="446000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35%</a:t>
              </a:r>
            </a:p>
          </p:txBody>
        </p:sp>
        <p:sp>
          <p:nvSpPr>
            <p:cNvPr id="36" name="tx35"/>
            <p:cNvSpPr/>
            <p:nvPr/>
          </p:nvSpPr>
          <p:spPr>
            <a:xfrm>
              <a:off x="9032302" y="4460645"/>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51%</a:t>
              </a:r>
            </a:p>
          </p:txBody>
        </p:sp>
        <p:sp>
          <p:nvSpPr>
            <p:cNvPr id="37" name="tx36"/>
            <p:cNvSpPr/>
            <p:nvPr/>
          </p:nvSpPr>
          <p:spPr>
            <a:xfrm>
              <a:off x="6731349" y="404514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39%</a:t>
              </a:r>
            </a:p>
          </p:txBody>
        </p:sp>
        <p:sp>
          <p:nvSpPr>
            <p:cNvPr id="38" name="tx37"/>
            <p:cNvSpPr/>
            <p:nvPr/>
          </p:nvSpPr>
          <p:spPr>
            <a:xfrm>
              <a:off x="9297025" y="4045780"/>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54%</a:t>
              </a:r>
            </a:p>
          </p:txBody>
        </p:sp>
        <p:sp>
          <p:nvSpPr>
            <p:cNvPr id="39" name="tx38"/>
            <p:cNvSpPr/>
            <p:nvPr/>
          </p:nvSpPr>
          <p:spPr>
            <a:xfrm>
              <a:off x="6819928" y="3630836"/>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42%</a:t>
              </a:r>
            </a:p>
          </p:txBody>
        </p:sp>
        <p:sp>
          <p:nvSpPr>
            <p:cNvPr id="40" name="tx39"/>
            <p:cNvSpPr/>
            <p:nvPr/>
          </p:nvSpPr>
          <p:spPr>
            <a:xfrm>
              <a:off x="9511167" y="3630915"/>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55%</a:t>
              </a:r>
            </a:p>
          </p:txBody>
        </p:sp>
        <p:sp>
          <p:nvSpPr>
            <p:cNvPr id="41" name="tx40"/>
            <p:cNvSpPr/>
            <p:nvPr/>
          </p:nvSpPr>
          <p:spPr>
            <a:xfrm>
              <a:off x="6584691" y="321541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33%</a:t>
              </a:r>
            </a:p>
          </p:txBody>
        </p:sp>
        <p:sp>
          <p:nvSpPr>
            <p:cNvPr id="42" name="tx41"/>
            <p:cNvSpPr/>
            <p:nvPr/>
          </p:nvSpPr>
          <p:spPr>
            <a:xfrm>
              <a:off x="8986460" y="321541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53%</a:t>
              </a:r>
            </a:p>
          </p:txBody>
        </p:sp>
        <p:sp>
          <p:nvSpPr>
            <p:cNvPr id="43" name="tx42"/>
            <p:cNvSpPr/>
            <p:nvPr/>
          </p:nvSpPr>
          <p:spPr>
            <a:xfrm>
              <a:off x="6519336" y="280055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44" name="tx43"/>
            <p:cNvSpPr/>
            <p:nvPr/>
          </p:nvSpPr>
          <p:spPr>
            <a:xfrm>
              <a:off x="8910817" y="2801186"/>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55%</a:t>
              </a:r>
            </a:p>
          </p:txBody>
        </p:sp>
        <p:sp>
          <p:nvSpPr>
            <p:cNvPr id="45" name="tx44"/>
            <p:cNvSpPr/>
            <p:nvPr/>
          </p:nvSpPr>
          <p:spPr>
            <a:xfrm>
              <a:off x="6519336" y="238568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46" name="tx45"/>
            <p:cNvSpPr/>
            <p:nvPr/>
          </p:nvSpPr>
          <p:spPr>
            <a:xfrm>
              <a:off x="8910817" y="2386321"/>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dirty="0">
                  <a:solidFill>
                    <a:srgbClr val="2B2B2B">
                      <a:alpha val="100000"/>
                    </a:srgbClr>
                  </a:solidFill>
                  <a:latin typeface="Arial"/>
                  <a:cs typeface="Arial"/>
                </a:rPr>
                <a:t>55%</a:t>
              </a:r>
            </a:p>
          </p:txBody>
        </p:sp>
        <p:sp>
          <p:nvSpPr>
            <p:cNvPr id="47" name="tx46"/>
            <p:cNvSpPr/>
            <p:nvPr/>
          </p:nvSpPr>
          <p:spPr>
            <a:xfrm>
              <a:off x="8394451" y="5704842"/>
              <a:ext cx="415887"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100%</a:t>
              </a:r>
            </a:p>
          </p:txBody>
        </p:sp>
        <p:sp>
          <p:nvSpPr>
            <p:cNvPr id="48" name="tx47"/>
            <p:cNvSpPr/>
            <p:nvPr/>
          </p:nvSpPr>
          <p:spPr>
            <a:xfrm>
              <a:off x="10913857" y="4875827"/>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11%</a:t>
              </a:r>
            </a:p>
          </p:txBody>
        </p:sp>
        <p:sp>
          <p:nvSpPr>
            <p:cNvPr id="49" name="tx48"/>
            <p:cNvSpPr/>
            <p:nvPr/>
          </p:nvSpPr>
          <p:spPr>
            <a:xfrm>
              <a:off x="10838290" y="4460962"/>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14%</a:t>
              </a:r>
            </a:p>
          </p:txBody>
        </p:sp>
        <p:sp>
          <p:nvSpPr>
            <p:cNvPr id="50" name="tx49"/>
            <p:cNvSpPr/>
            <p:nvPr/>
          </p:nvSpPr>
          <p:spPr>
            <a:xfrm>
              <a:off x="11050562" y="4045383"/>
              <a:ext cx="235018"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a:t>
              </a:r>
            </a:p>
          </p:txBody>
        </p:sp>
        <p:sp>
          <p:nvSpPr>
            <p:cNvPr id="51" name="tx50"/>
            <p:cNvSpPr/>
            <p:nvPr/>
          </p:nvSpPr>
          <p:spPr>
            <a:xfrm>
              <a:off x="10841437" y="3216368"/>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14%</a:t>
              </a:r>
            </a:p>
          </p:txBody>
        </p:sp>
        <p:sp>
          <p:nvSpPr>
            <p:cNvPr id="52" name="tx51"/>
            <p:cNvSpPr/>
            <p:nvPr/>
          </p:nvSpPr>
          <p:spPr>
            <a:xfrm>
              <a:off x="10831150" y="2801503"/>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14%</a:t>
              </a:r>
            </a:p>
          </p:txBody>
        </p:sp>
        <p:sp>
          <p:nvSpPr>
            <p:cNvPr id="53" name="tx52"/>
            <p:cNvSpPr/>
            <p:nvPr/>
          </p:nvSpPr>
          <p:spPr>
            <a:xfrm>
              <a:off x="10831150" y="2386639"/>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14%</a:t>
              </a:r>
            </a:p>
          </p:txBody>
        </p:sp>
        <p:sp>
          <p:nvSpPr>
            <p:cNvPr id="56" name="tx55"/>
            <p:cNvSpPr/>
            <p:nvPr/>
          </p:nvSpPr>
          <p:spPr>
            <a:xfrm>
              <a:off x="4359506" y="4863345"/>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57" name="tx56"/>
            <p:cNvSpPr/>
            <p:nvPr/>
          </p:nvSpPr>
          <p:spPr>
            <a:xfrm>
              <a:off x="4654651" y="4472457"/>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Treatment from PCP</a:t>
              </a:r>
            </a:p>
          </p:txBody>
        </p:sp>
        <p:sp>
          <p:nvSpPr>
            <p:cNvPr id="58" name="tx57"/>
            <p:cNvSpPr/>
            <p:nvPr/>
          </p:nvSpPr>
          <p:spPr>
            <a:xfrm>
              <a:off x="4768526" y="4033616"/>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59" name="tx58"/>
            <p:cNvSpPr/>
            <p:nvPr/>
          </p:nvSpPr>
          <p:spPr>
            <a:xfrm>
              <a:off x="4768526" y="3618751"/>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60" name="tx59"/>
            <p:cNvSpPr/>
            <p:nvPr/>
          </p:nvSpPr>
          <p:spPr>
            <a:xfrm>
              <a:off x="4573942" y="3203886"/>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61" name="tx60"/>
            <p:cNvSpPr/>
            <p:nvPr/>
          </p:nvSpPr>
          <p:spPr>
            <a:xfrm>
              <a:off x="4043919" y="2789022"/>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62" name="tx61"/>
            <p:cNvSpPr/>
            <p:nvPr/>
          </p:nvSpPr>
          <p:spPr>
            <a:xfrm>
              <a:off x="5425562" y="2398016"/>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64" name="rc63"/>
            <p:cNvSpPr/>
            <p:nvPr/>
          </p:nvSpPr>
          <p:spPr>
            <a:xfrm>
              <a:off x="6439601" y="1550917"/>
              <a:ext cx="219455" cy="632627"/>
            </a:xfrm>
            <a:prstGeom prst="rect">
              <a:avLst/>
            </a:prstGeom>
            <a:solidFill>
              <a:srgbClr val="FFFFFF">
                <a:alpha val="100000"/>
              </a:srgbClr>
            </a:solidFill>
          </p:spPr>
          <p:txBody>
            <a:bodyPr/>
            <a:lstStyle/>
            <a:p>
              <a:endParaRPr/>
            </a:p>
          </p:txBody>
        </p:sp>
        <p:sp>
          <p:nvSpPr>
            <p:cNvPr id="66" name="rc65"/>
            <p:cNvSpPr/>
            <p:nvPr/>
          </p:nvSpPr>
          <p:spPr>
            <a:xfrm>
              <a:off x="7676542" y="1550917"/>
              <a:ext cx="219455" cy="632627"/>
            </a:xfrm>
            <a:prstGeom prst="rect">
              <a:avLst/>
            </a:prstGeom>
            <a:solidFill>
              <a:srgbClr val="FFFFFF">
                <a:alpha val="100000"/>
              </a:srgbClr>
            </a:solidFill>
          </p:spPr>
          <p:txBody>
            <a:bodyPr/>
            <a:lstStyle/>
            <a:p>
              <a:endParaRPr/>
            </a:p>
          </p:txBody>
        </p:sp>
        <p:sp>
          <p:nvSpPr>
            <p:cNvPr id="68" name="rc67"/>
            <p:cNvSpPr/>
            <p:nvPr/>
          </p:nvSpPr>
          <p:spPr>
            <a:xfrm>
              <a:off x="9721094" y="1550917"/>
              <a:ext cx="219455" cy="632627"/>
            </a:xfrm>
            <a:prstGeom prst="rect">
              <a:avLst/>
            </a:prstGeom>
            <a:solidFill>
              <a:srgbClr val="FFFFFF">
                <a:alpha val="100000"/>
              </a:srgbClr>
            </a:solidFill>
          </p:spPr>
          <p:txBody>
            <a:bodyPr/>
            <a:lstStyle/>
            <a:p>
              <a:endParaRPr/>
            </a:p>
          </p:txBody>
        </p:sp>
      </p:grpSp>
      <p:sp>
        <p:nvSpPr>
          <p:cNvPr id="73" name="black_box_title"/>
          <p:cNvSpPr>
            <a:spLocks noGrp="1"/>
          </p:cNvSpPr>
          <p:nvPr>
            <p:ph type="body" sz="quarter" idx="13"/>
          </p:nvPr>
        </p:nvSpPr>
        <p:spPr/>
        <p:txBody>
          <a:bodyPr/>
          <a:lstStyle/>
          <a:p>
            <a:r>
              <a:rPr lang="en-US" dirty="0"/>
              <a:t>Familiarity with Specialty Nursing Board Certifications </a:t>
            </a:r>
          </a:p>
        </p:txBody>
      </p:sp>
      <p:sp>
        <p:nvSpPr>
          <p:cNvPr id="74" name="sub_title"/>
          <p:cNvSpPr>
            <a:spLocks noGrp="1"/>
          </p:cNvSpPr>
          <p:nvPr>
            <p:ph type="body" sz="quarter" idx="17"/>
          </p:nvPr>
        </p:nvSpPr>
        <p:spPr/>
        <p:txBody>
          <a:bodyPr>
            <a:normAutofit fontScale="85000" lnSpcReduction="10000"/>
          </a:bodyPr>
          <a:lstStyle/>
          <a:p>
            <a:r>
              <a:t>As you may know, specialty nursing board certifications are additional certifications registered nurses can attain through work experience and further education in their specialty nursing practice area, such as pediatrics, cardiology, and hospice care.To the best of your knowledge, have you ever received care from a board certified specialty nurse?</a:t>
            </a:r>
          </a:p>
        </p:txBody>
      </p:sp>
      <p:sp>
        <p:nvSpPr>
          <p:cNvPr id="76" name="presentation_title"/>
          <p:cNvSpPr>
            <a:spLocks noGrp="1"/>
          </p:cNvSpPr>
          <p:nvPr>
            <p:ph type="body" sz="quarter" idx="14"/>
          </p:nvPr>
        </p:nvSpPr>
        <p:spPr/>
        <p:txBody>
          <a:bodyPr/>
          <a:lstStyle/>
          <a:p>
            <a:r>
              <a:t>Abns Polling Presentation</a:t>
            </a:r>
          </a:p>
        </p:txBody>
      </p:sp>
      <p:sp>
        <p:nvSpPr>
          <p:cNvPr id="77" name="qnum"/>
          <p:cNvSpPr>
            <a:spLocks noGrp="1"/>
          </p:cNvSpPr>
          <p:nvPr>
            <p:ph type="body" sz="quarter" idx="18"/>
          </p:nvPr>
        </p:nvSpPr>
        <p:spPr/>
        <p:txBody>
          <a:bodyPr/>
          <a:lstStyle/>
          <a:p>
            <a:r>
              <a:t>ABNS10</a:t>
            </a:r>
          </a:p>
        </p:txBody>
      </p:sp>
      <p:sp>
        <p:nvSpPr>
          <p:cNvPr id="79" name="pt64">
            <a:extLst>
              <a:ext uri="{FF2B5EF4-FFF2-40B4-BE49-F238E27FC236}">
                <a16:creationId xmlns:a16="http://schemas.microsoft.com/office/drawing/2014/main" xmlns="" id="{A6C9477E-3684-4795-B2DA-FFE56782A31D}"/>
              </a:ext>
            </a:extLst>
          </p:cNvPr>
          <p:cNvSpPr/>
          <p:nvPr/>
        </p:nvSpPr>
        <p:spPr>
          <a:xfrm>
            <a:off x="6480589" y="2073545"/>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80" name="pt66">
            <a:extLst>
              <a:ext uri="{FF2B5EF4-FFF2-40B4-BE49-F238E27FC236}">
                <a16:creationId xmlns:a16="http://schemas.microsoft.com/office/drawing/2014/main" xmlns="" id="{32270E1A-913B-47C7-8D87-5BA998EAFEEC}"/>
              </a:ext>
            </a:extLst>
          </p:cNvPr>
          <p:cNvSpPr/>
          <p:nvPr/>
        </p:nvSpPr>
        <p:spPr>
          <a:xfrm>
            <a:off x="7717529" y="2073545"/>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82" name="tx69">
            <a:extLst>
              <a:ext uri="{FF2B5EF4-FFF2-40B4-BE49-F238E27FC236}">
                <a16:creationId xmlns:a16="http://schemas.microsoft.com/office/drawing/2014/main" xmlns="" id="{578F3AC4-4D29-48E5-8C79-065A3C7991B7}"/>
              </a:ext>
            </a:extLst>
          </p:cNvPr>
          <p:cNvSpPr/>
          <p:nvPr/>
        </p:nvSpPr>
        <p:spPr>
          <a:xfrm>
            <a:off x="6732159" y="2103117"/>
            <a:ext cx="878306" cy="841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Yes                    </a:t>
            </a:r>
          </a:p>
        </p:txBody>
      </p:sp>
      <p:sp>
        <p:nvSpPr>
          <p:cNvPr id="83" name="tx70">
            <a:extLst>
              <a:ext uri="{FF2B5EF4-FFF2-40B4-BE49-F238E27FC236}">
                <a16:creationId xmlns:a16="http://schemas.microsoft.com/office/drawing/2014/main" xmlns="" id="{367A33DB-9E0C-414B-ADB7-51DA4FD2E2A3}"/>
              </a:ext>
            </a:extLst>
          </p:cNvPr>
          <p:cNvSpPr/>
          <p:nvPr/>
        </p:nvSpPr>
        <p:spPr>
          <a:xfrm>
            <a:off x="7969100" y="2098699"/>
            <a:ext cx="1685918"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know/Unsure                    </a:t>
            </a:r>
          </a:p>
        </p:txBody>
      </p:sp>
      <p:sp>
        <p:nvSpPr>
          <p:cNvPr id="84" name="tx71">
            <a:extLst>
              <a:ext uri="{FF2B5EF4-FFF2-40B4-BE49-F238E27FC236}">
                <a16:creationId xmlns:a16="http://schemas.microsoft.com/office/drawing/2014/main" xmlns="" id="{2BEE98E7-99E7-452B-AF25-4EFABA409C17}"/>
              </a:ext>
            </a:extLst>
          </p:cNvPr>
          <p:cNvSpPr/>
          <p:nvPr/>
        </p:nvSpPr>
        <p:spPr>
          <a:xfrm>
            <a:off x="10013652" y="2103117"/>
            <a:ext cx="824638" cy="841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                    </a:t>
            </a:r>
          </a:p>
        </p:txBody>
      </p:sp>
      <p:sp>
        <p:nvSpPr>
          <p:cNvPr id="90" name="pt66">
            <a:extLst>
              <a:ext uri="{FF2B5EF4-FFF2-40B4-BE49-F238E27FC236}">
                <a16:creationId xmlns:a16="http://schemas.microsoft.com/office/drawing/2014/main" xmlns="" id="{3A22B833-84F7-4342-8D52-1BFE32DFED06}"/>
              </a:ext>
            </a:extLst>
          </p:cNvPr>
          <p:cNvSpPr/>
          <p:nvPr/>
        </p:nvSpPr>
        <p:spPr>
          <a:xfrm>
            <a:off x="9796043" y="2048089"/>
            <a:ext cx="144506" cy="144506"/>
          </a:xfrm>
          <a:prstGeom prst="ellipse">
            <a:avLst/>
          </a:prstGeom>
          <a:solidFill>
            <a:srgbClr val="F54644"/>
          </a:solidFill>
          <a:ln w="9000" cap="rnd">
            <a:noFill/>
            <a:prstDash val="solid"/>
            <a:round/>
          </a:ln>
        </p:spPr>
        <p:txBody>
          <a:bodyPr/>
          <a:lstStyle/>
          <a:p>
            <a:endParaRPr/>
          </a:p>
        </p:txBody>
      </p:sp>
      <p:sp>
        <p:nvSpPr>
          <p:cNvPr id="91" name="Slide Number Placeholder 90">
            <a:extLst>
              <a:ext uri="{FF2B5EF4-FFF2-40B4-BE49-F238E27FC236}">
                <a16:creationId xmlns:a16="http://schemas.microsoft.com/office/drawing/2014/main" xmlns="" id="{81C5D632-16B8-4808-B930-CAB4AB1C7880}"/>
              </a:ext>
            </a:extLst>
          </p:cNvPr>
          <p:cNvSpPr>
            <a:spLocks noGrp="1"/>
          </p:cNvSpPr>
          <p:nvPr>
            <p:ph type="sldNum" sz="quarter" idx="12"/>
          </p:nvPr>
        </p:nvSpPr>
        <p:spPr/>
        <p:txBody>
          <a:bodyPr/>
          <a:lstStyle/>
          <a:p>
            <a:fld id="{721B4A2B-C916-44BD-B828-1C8B638667EF}" type="slidenum">
              <a:rPr lang="en-US" smtClean="0"/>
              <a:pPr/>
              <a:t>15</a:t>
            </a:fld>
            <a:endParaRPr lang="en-US" dirty="0"/>
          </a:p>
        </p:txBody>
      </p:sp>
      <p:sp>
        <p:nvSpPr>
          <p:cNvPr id="4" name="Left Bracket 3">
            <a:extLst>
              <a:ext uri="{FF2B5EF4-FFF2-40B4-BE49-F238E27FC236}">
                <a16:creationId xmlns:a16="http://schemas.microsoft.com/office/drawing/2014/main" xmlns="" id="{AE9244C9-5524-460A-8171-E11B51758A45}"/>
              </a:ext>
            </a:extLst>
          </p:cNvPr>
          <p:cNvSpPr/>
          <p:nvPr/>
        </p:nvSpPr>
        <p:spPr>
          <a:xfrm>
            <a:off x="4621650" y="3900721"/>
            <a:ext cx="80709" cy="541759"/>
          </a:xfrm>
          <a:prstGeom prst="leftBracket">
            <a:avLst/>
          </a:prstGeom>
          <a:ln>
            <a:solidFill>
              <a:srgbClr val="0DD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xmlns="" id="{38523DCF-318D-441B-9315-34D2970F3D38}"/>
              </a:ext>
            </a:extLst>
          </p:cNvPr>
          <p:cNvSpPr txBox="1"/>
          <p:nvPr/>
        </p:nvSpPr>
        <p:spPr>
          <a:xfrm>
            <a:off x="2844330" y="6627168"/>
            <a:ext cx="9212752" cy="230832"/>
          </a:xfrm>
          <a:prstGeom prst="rect">
            <a:avLst/>
          </a:prstGeom>
          <a:noFill/>
        </p:spPr>
        <p:txBody>
          <a:bodyPr wrap="square" rtlCol="0">
            <a:spAutoFit/>
          </a:bodyPr>
          <a:lstStyle/>
          <a:p>
            <a:r>
              <a:rPr lang="en-US" sz="900" i="1" dirty="0"/>
              <a:t>*Among adults who have been to a hospital in the past 12 months to receive treatment, see a medical professional, or undergo a medical procedure, n=755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Among adults who have received care from a board certified specialty nurse, 83% were </a:t>
            </a:r>
            <a:r>
              <a:rPr lang="en-US" i="1" dirty="0"/>
              <a:t>very satisfied </a:t>
            </a:r>
            <a:r>
              <a:rPr lang="en-US" dirty="0"/>
              <a:t>with the care they received. </a:t>
            </a:r>
            <a:endParaRPr dirty="0"/>
          </a:p>
        </p:txBody>
      </p:sp>
      <p:sp>
        <p:nvSpPr>
          <p:cNvPr id="21" name="black_box_title"/>
          <p:cNvSpPr>
            <a:spLocks noGrp="1"/>
          </p:cNvSpPr>
          <p:nvPr>
            <p:ph type="body" sz="quarter" idx="13"/>
          </p:nvPr>
        </p:nvSpPr>
        <p:spPr>
          <a:xfrm>
            <a:off x="420078" y="2066924"/>
            <a:ext cx="2103120" cy="2565400"/>
          </a:xfrm>
        </p:spPr>
        <p:txBody>
          <a:bodyPr/>
          <a:lstStyle/>
          <a:p>
            <a:r>
              <a:rPr lang="en-US" dirty="0"/>
              <a:t>Familiarity with Specialty Nursing Board Certifications </a:t>
            </a:r>
            <a:endParaRPr dirty="0"/>
          </a:p>
        </p:txBody>
      </p:sp>
      <p:sp>
        <p:nvSpPr>
          <p:cNvPr id="22" name="sub_title"/>
          <p:cNvSpPr>
            <a:spLocks noGrp="1"/>
          </p:cNvSpPr>
          <p:nvPr>
            <p:ph type="body" sz="quarter" idx="17"/>
          </p:nvPr>
        </p:nvSpPr>
        <p:spPr>
          <a:xfrm>
            <a:off x="3333209" y="880874"/>
            <a:ext cx="8245072" cy="501359"/>
          </a:xfrm>
        </p:spPr>
        <p:txBody>
          <a:bodyPr/>
          <a:lstStyle/>
          <a:p>
            <a:r>
              <a:rPr dirty="0"/>
              <a:t>Thinking specifically about the care you received from a board certified specialty nurse, how satisfied or unsatisfied were you with the care you received?</a:t>
            </a:r>
            <a:r>
              <a:rPr lang="en-US" dirty="0"/>
              <a:t>*</a:t>
            </a:r>
            <a:endParaRPr dirty="0"/>
          </a:p>
        </p:txBody>
      </p:sp>
      <p:sp>
        <p:nvSpPr>
          <p:cNvPr id="24" name="presentation_title"/>
          <p:cNvSpPr>
            <a:spLocks noGrp="1"/>
          </p:cNvSpPr>
          <p:nvPr>
            <p:ph type="body" sz="quarter" idx="14"/>
          </p:nvPr>
        </p:nvSpPr>
        <p:spPr>
          <a:xfrm>
            <a:off x="420078" y="433199"/>
            <a:ext cx="1570037" cy="447675"/>
          </a:xfrm>
        </p:spPr>
        <p:txBody>
          <a:bodyPr/>
          <a:lstStyle/>
          <a:p>
            <a:r>
              <a:t>Abns Polling Presentation</a:t>
            </a:r>
          </a:p>
        </p:txBody>
      </p:sp>
      <p:sp>
        <p:nvSpPr>
          <p:cNvPr id="25" name="qnum"/>
          <p:cNvSpPr>
            <a:spLocks noGrp="1"/>
          </p:cNvSpPr>
          <p:nvPr>
            <p:ph type="body" sz="quarter" idx="18"/>
          </p:nvPr>
        </p:nvSpPr>
        <p:spPr>
          <a:xfrm>
            <a:off x="-1080399" y="419188"/>
            <a:ext cx="970376" cy="369299"/>
          </a:xfrm>
        </p:spPr>
        <p:txBody>
          <a:bodyPr/>
          <a:lstStyle/>
          <a:p>
            <a:r>
              <a:t>ABNS11</a:t>
            </a:r>
          </a:p>
        </p:txBody>
      </p:sp>
      <p:sp>
        <p:nvSpPr>
          <p:cNvPr id="26" name="TextBox 25">
            <a:extLst>
              <a:ext uri="{FF2B5EF4-FFF2-40B4-BE49-F238E27FC236}">
                <a16:creationId xmlns:a16="http://schemas.microsoft.com/office/drawing/2014/main" xmlns="" id="{DBC821C2-1728-406B-972F-3E8B1E259A14}"/>
              </a:ext>
            </a:extLst>
          </p:cNvPr>
          <p:cNvSpPr txBox="1"/>
          <p:nvPr/>
        </p:nvSpPr>
        <p:spPr>
          <a:xfrm>
            <a:off x="2844330" y="6489665"/>
            <a:ext cx="9212752" cy="369332"/>
          </a:xfrm>
          <a:prstGeom prst="rect">
            <a:avLst/>
          </a:prstGeom>
          <a:noFill/>
        </p:spPr>
        <p:txBody>
          <a:bodyPr wrap="square" rtlCol="0">
            <a:spAutoFit/>
          </a:bodyPr>
          <a:lstStyle/>
          <a:p>
            <a:r>
              <a:rPr lang="en-US" sz="900" i="1" dirty="0"/>
              <a:t>*Among adults who have been to a hospital in the past 12 months to receive treatment, see a medical professional, or undergo a medical procedure, and received care from a board certified specialty nurse n=234</a:t>
            </a:r>
          </a:p>
        </p:txBody>
      </p:sp>
      <p:graphicFrame>
        <p:nvGraphicFramePr>
          <p:cNvPr id="27" name="Chart 26">
            <a:extLst>
              <a:ext uri="{FF2B5EF4-FFF2-40B4-BE49-F238E27FC236}">
                <a16:creationId xmlns:a16="http://schemas.microsoft.com/office/drawing/2014/main" xmlns="" id="{997E2F7C-5FD8-4DB5-818E-4521BF13D292}"/>
              </a:ext>
            </a:extLst>
          </p:cNvPr>
          <p:cNvGraphicFramePr/>
          <p:nvPr>
            <p:extLst>
              <p:ext uri="{D42A27DB-BD31-4B8C-83A1-F6EECF244321}">
                <p14:modId xmlns:p14="http://schemas.microsoft.com/office/powerpoint/2010/main" xmlns="" val="142114841"/>
              </p:ext>
            </p:extLst>
          </p:nvPr>
        </p:nvGraphicFramePr>
        <p:xfrm>
          <a:off x="3323131" y="1598992"/>
          <a:ext cx="7917683" cy="482494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E4B9E75F-EDB6-4339-93CD-0CD6A9465A2A}"/>
              </a:ext>
            </a:extLst>
          </p:cNvPr>
          <p:cNvSpPr>
            <a:spLocks noGrp="1"/>
          </p:cNvSpPr>
          <p:nvPr>
            <p:ph type="sldNum" sz="quarter" idx="12"/>
          </p:nvPr>
        </p:nvSpPr>
        <p:spPr/>
        <p:txBody>
          <a:bodyPr/>
          <a:lstStyle/>
          <a:p>
            <a:fld id="{721B4A2B-C916-44BD-B828-1C8B638667E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cNvPicPr/>
          <p:nvPr/>
        </p:nvPicPr>
        <p:blipFill>
          <a:blip r:embed="rId2" cstate="print"/>
          <a:stretch>
            <a:fillRect/>
          </a:stretch>
        </p:blipFill>
        <p:spPr>
          <a:xfrm>
            <a:off x="4855464" y="3889605"/>
            <a:ext cx="5404104" cy="1060704"/>
          </a:xfrm>
          <a:prstGeom prst="rect">
            <a:avLst/>
          </a:prstGeom>
        </p:spPr>
      </p:pic>
      <p:pic>
        <p:nvPicPr>
          <p:cNvPr id="3" name="pic"/>
          <p:cNvPicPr/>
          <p:nvPr/>
        </p:nvPicPr>
        <p:blipFill>
          <a:blip r:embed="rId3" cstate="print"/>
          <a:stretch>
            <a:fillRect/>
          </a:stretch>
        </p:blipFill>
        <p:spPr>
          <a:xfrm>
            <a:off x="5449824" y="1792224"/>
            <a:ext cx="658368" cy="758952"/>
          </a:xfrm>
          <a:prstGeom prst="rect">
            <a:avLst/>
          </a:prstGeom>
        </p:spPr>
      </p:pic>
      <p:pic>
        <p:nvPicPr>
          <p:cNvPr id="4" name="pic"/>
          <p:cNvPicPr/>
          <p:nvPr/>
        </p:nvPicPr>
        <p:blipFill>
          <a:blip r:embed="rId4" cstate="print"/>
          <a:stretch>
            <a:fillRect/>
          </a:stretch>
        </p:blipFill>
        <p:spPr>
          <a:xfrm>
            <a:off x="5449824" y="2907792"/>
            <a:ext cx="658368" cy="758952"/>
          </a:xfrm>
          <a:prstGeom prst="rect">
            <a:avLst/>
          </a:prstGeom>
        </p:spPr>
      </p:pic>
      <p:pic>
        <p:nvPicPr>
          <p:cNvPr id="5" name="pic"/>
          <p:cNvPicPr/>
          <p:nvPr/>
        </p:nvPicPr>
        <p:blipFill>
          <a:blip r:embed="rId5" cstate="print"/>
          <a:stretch>
            <a:fillRect/>
          </a:stretch>
        </p:blipFill>
        <p:spPr>
          <a:xfrm>
            <a:off x="5449824" y="4023360"/>
            <a:ext cx="658368" cy="758952"/>
          </a:xfrm>
          <a:prstGeom prst="rect">
            <a:avLst/>
          </a:prstGeom>
        </p:spPr>
      </p:pic>
      <p:sp>
        <p:nvSpPr>
          <p:cNvPr id="6" name="section1"/>
          <p:cNvSpPr>
            <a:spLocks noGrp="1"/>
          </p:cNvSpPr>
          <p:nvPr>
            <p:ph type="body" sz="quarter" idx="21"/>
          </p:nvPr>
        </p:nvSpPr>
        <p:spPr>
          <a:xfrm>
            <a:off x="6309359" y="2057675"/>
            <a:ext cx="3108960" cy="210312"/>
          </a:xfrm>
        </p:spPr>
        <p:txBody>
          <a:bodyPr/>
          <a:lstStyle/>
          <a:p>
            <a:r>
              <a:rPr lang="en-US" dirty="0"/>
              <a:t>The Role of Nurses</a:t>
            </a:r>
          </a:p>
        </p:txBody>
      </p:sp>
      <p:sp>
        <p:nvSpPr>
          <p:cNvPr id="7" name="section2"/>
          <p:cNvSpPr>
            <a:spLocks noGrp="1"/>
          </p:cNvSpPr>
          <p:nvPr>
            <p:ph type="body" sz="quarter" idx="26"/>
          </p:nvPr>
        </p:nvSpPr>
        <p:spPr>
          <a:xfrm>
            <a:off x="6314254" y="3034109"/>
            <a:ext cx="3108960" cy="465362"/>
          </a:xfrm>
        </p:spPr>
        <p:txBody>
          <a:bodyPr/>
          <a:lstStyle/>
          <a:p>
            <a:r>
              <a:rPr lang="en-US" dirty="0"/>
              <a:t>Familiarity with Specialty Nursing Board Certifications </a:t>
            </a:r>
          </a:p>
        </p:txBody>
      </p:sp>
      <p:sp>
        <p:nvSpPr>
          <p:cNvPr id="8" name="section3"/>
          <p:cNvSpPr>
            <a:spLocks noGrp="1"/>
          </p:cNvSpPr>
          <p:nvPr>
            <p:ph type="body" sz="quarter" idx="28"/>
          </p:nvPr>
        </p:nvSpPr>
        <p:spPr>
          <a:xfrm>
            <a:off x="6319149" y="4162804"/>
            <a:ext cx="3108960" cy="619507"/>
          </a:xfrm>
        </p:spPr>
        <p:txBody>
          <a:bodyPr/>
          <a:lstStyle/>
          <a:p>
            <a:r>
              <a:rPr lang="en-US" dirty="0"/>
              <a:t>Importance and Impact of Specialty Board Certified Nurses In Choosing A Hospital </a:t>
            </a:r>
          </a:p>
        </p:txBody>
      </p:sp>
      <p:sp>
        <p:nvSpPr>
          <p:cNvPr id="12" name="black_box_title"/>
          <p:cNvSpPr>
            <a:spLocks noGrp="1"/>
          </p:cNvSpPr>
          <p:nvPr>
            <p:ph type="body" sz="quarter" idx="29"/>
          </p:nvPr>
        </p:nvSpPr>
        <p:spPr/>
        <p:txBody>
          <a:bodyPr/>
          <a:lstStyle/>
          <a:p>
            <a:r>
              <a:rPr dirty="0"/>
              <a:t>Contents</a:t>
            </a:r>
          </a:p>
        </p:txBody>
      </p:sp>
      <p:sp>
        <p:nvSpPr>
          <p:cNvPr id="13" name="presentation_title"/>
          <p:cNvSpPr>
            <a:spLocks noGrp="1"/>
          </p:cNvSpPr>
          <p:nvPr>
            <p:ph type="body" sz="quarter" idx="14"/>
          </p:nvPr>
        </p:nvSpPr>
        <p:spPr/>
        <p:txBody>
          <a:bodyPr/>
          <a:lstStyle/>
          <a:p>
            <a:r>
              <a:rPr lang="en-US" dirty="0" err="1"/>
              <a:t>Abns</a:t>
            </a:r>
            <a:r>
              <a:rPr lang="en-US" dirty="0"/>
              <a:t> Polling Presentation</a:t>
            </a:r>
          </a:p>
        </p:txBody>
      </p:sp>
      <p:sp>
        <p:nvSpPr>
          <p:cNvPr id="10" name="Slide Number Placeholder 9">
            <a:extLst>
              <a:ext uri="{FF2B5EF4-FFF2-40B4-BE49-F238E27FC236}">
                <a16:creationId xmlns:a16="http://schemas.microsoft.com/office/drawing/2014/main" xmlns="" id="{51A3BFB8-2183-4FFA-8B9E-975ACB601631}"/>
              </a:ext>
            </a:extLst>
          </p:cNvPr>
          <p:cNvSpPr>
            <a:spLocks noGrp="1"/>
          </p:cNvSpPr>
          <p:nvPr>
            <p:ph type="sldNum" sz="quarter" idx="12"/>
          </p:nvPr>
        </p:nvSpPr>
        <p:spPr/>
        <p:txBody>
          <a:bodyPr/>
          <a:lstStyle/>
          <a:p>
            <a:fld id="{721B4A2B-C916-44BD-B828-1C8B638667EF}" type="slidenum">
              <a:rPr lang="en-US" smtClean="0"/>
              <a:pPr/>
              <a:t>17</a:t>
            </a:fld>
            <a:endParaRPr lang="en-US" dirty="0"/>
          </a:p>
        </p:txBody>
      </p:sp>
    </p:spTree>
    <p:extLst>
      <p:ext uri="{BB962C8B-B14F-4D97-AF65-F5344CB8AC3E}">
        <p14:creationId xmlns:p14="http://schemas.microsoft.com/office/powerpoint/2010/main" xmlns="" val="63416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71% of adults would be more likely to recommend a hospital that had a higher percentage of nurses with a specialty board certification.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3876666" y="1738102"/>
              <a:ext cx="1027527" cy="3743717"/>
            </a:xfrm>
            <a:prstGeom prst="rect">
              <a:avLst/>
            </a:prstGeom>
            <a:solidFill>
              <a:srgbClr val="006161">
                <a:alpha val="100000"/>
              </a:srgbClr>
            </a:solidFill>
          </p:spPr>
          <p:txBody>
            <a:bodyPr/>
            <a:lstStyle/>
            <a:p>
              <a:endParaRPr/>
            </a:p>
          </p:txBody>
        </p:sp>
        <p:sp>
          <p:nvSpPr>
            <p:cNvPr id="6" name="rc5"/>
            <p:cNvSpPr/>
            <p:nvPr/>
          </p:nvSpPr>
          <p:spPr>
            <a:xfrm>
              <a:off x="5457478" y="2580439"/>
              <a:ext cx="1027527" cy="2901381"/>
            </a:xfrm>
            <a:prstGeom prst="rect">
              <a:avLst/>
            </a:prstGeom>
            <a:solidFill>
              <a:srgbClr val="0DD6CC">
                <a:alpha val="100000"/>
              </a:srgbClr>
            </a:solidFill>
          </p:spPr>
          <p:txBody>
            <a:bodyPr/>
            <a:lstStyle/>
            <a:p>
              <a:endParaRPr/>
            </a:p>
          </p:txBody>
        </p:sp>
        <p:sp>
          <p:nvSpPr>
            <p:cNvPr id="7" name="rc6"/>
            <p:cNvSpPr/>
            <p:nvPr/>
          </p:nvSpPr>
          <p:spPr>
            <a:xfrm>
              <a:off x="7038289" y="2954811"/>
              <a:ext cx="1027527" cy="2527009"/>
            </a:xfrm>
            <a:prstGeom prst="rect">
              <a:avLst/>
            </a:prstGeom>
            <a:solidFill>
              <a:srgbClr val="FCE033">
                <a:alpha val="100000"/>
              </a:srgbClr>
            </a:solidFill>
          </p:spPr>
          <p:txBody>
            <a:bodyPr/>
            <a:lstStyle/>
            <a:p>
              <a:endParaRPr dirty="0"/>
            </a:p>
          </p:txBody>
        </p:sp>
        <p:sp>
          <p:nvSpPr>
            <p:cNvPr id="8" name="rc7"/>
            <p:cNvSpPr/>
            <p:nvPr/>
          </p:nvSpPr>
          <p:spPr>
            <a:xfrm>
              <a:off x="8619100" y="5388227"/>
              <a:ext cx="1027527" cy="93592"/>
            </a:xfrm>
            <a:prstGeom prst="rect">
              <a:avLst/>
            </a:prstGeom>
            <a:solidFill>
              <a:srgbClr val="F54644">
                <a:alpha val="100000"/>
              </a:srgbClr>
            </a:solidFill>
          </p:spPr>
          <p:txBody>
            <a:bodyPr/>
            <a:lstStyle/>
            <a:p>
              <a:endParaRPr/>
            </a:p>
          </p:txBody>
        </p:sp>
        <p:sp>
          <p:nvSpPr>
            <p:cNvPr id="9" name="rc8"/>
            <p:cNvSpPr/>
            <p:nvPr/>
          </p:nvSpPr>
          <p:spPr>
            <a:xfrm>
              <a:off x="10199912" y="5294634"/>
              <a:ext cx="1027527" cy="187185"/>
            </a:xfrm>
            <a:prstGeom prst="rect">
              <a:avLst/>
            </a:prstGeom>
            <a:solidFill>
              <a:srgbClr val="950A08">
                <a:alpha val="100000"/>
              </a:srgbClr>
            </a:solidFill>
          </p:spPr>
          <p:txBody>
            <a:bodyPr/>
            <a:lstStyle/>
            <a:p>
              <a:endParaRPr/>
            </a:p>
          </p:txBody>
        </p:sp>
        <p:sp>
          <p:nvSpPr>
            <p:cNvPr id="10" name="tx9"/>
            <p:cNvSpPr/>
            <p:nvPr/>
          </p:nvSpPr>
          <p:spPr>
            <a:xfrm>
              <a:off x="5678927" y="2840432"/>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31%</a:t>
              </a:r>
            </a:p>
          </p:txBody>
        </p:sp>
        <p:sp>
          <p:nvSpPr>
            <p:cNvPr id="11" name="tx10"/>
            <p:cNvSpPr/>
            <p:nvPr/>
          </p:nvSpPr>
          <p:spPr>
            <a:xfrm>
              <a:off x="7259739" y="3214803"/>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27%</a:t>
              </a:r>
            </a:p>
          </p:txBody>
        </p:sp>
        <p:sp>
          <p:nvSpPr>
            <p:cNvPr id="12" name="tx11"/>
            <p:cNvSpPr/>
            <p:nvPr/>
          </p:nvSpPr>
          <p:spPr>
            <a:xfrm>
              <a:off x="8921776" y="4958015"/>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1%</a:t>
              </a:r>
            </a:p>
          </p:txBody>
        </p:sp>
        <p:sp>
          <p:nvSpPr>
            <p:cNvPr id="13" name="tx12"/>
            <p:cNvSpPr/>
            <p:nvPr/>
          </p:nvSpPr>
          <p:spPr>
            <a:xfrm>
              <a:off x="10502588" y="4864422"/>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2%</a:t>
              </a:r>
            </a:p>
          </p:txBody>
        </p:sp>
        <p:sp>
          <p:nvSpPr>
            <p:cNvPr id="14" name="tx13"/>
            <p:cNvSpPr/>
            <p:nvPr/>
          </p:nvSpPr>
          <p:spPr>
            <a:xfrm>
              <a:off x="4098116" y="1998095"/>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FFFFFF">
                      <a:alpha val="100000"/>
                    </a:srgbClr>
                  </a:solidFill>
                  <a:latin typeface="Arial"/>
                  <a:cs typeface="Arial"/>
                </a:rPr>
                <a:t>40%</a:t>
              </a:r>
            </a:p>
          </p:txBody>
        </p:sp>
        <p:sp>
          <p:nvSpPr>
            <p:cNvPr id="15" name="tx14"/>
            <p:cNvSpPr/>
            <p:nvPr/>
          </p:nvSpPr>
          <p:spPr>
            <a:xfrm>
              <a:off x="3734061" y="5545128"/>
              <a:ext cx="1312738"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Much more likely to</a:t>
              </a:r>
            </a:p>
          </p:txBody>
        </p:sp>
        <p:sp>
          <p:nvSpPr>
            <p:cNvPr id="16" name="tx15"/>
            <p:cNvSpPr/>
            <p:nvPr/>
          </p:nvSpPr>
          <p:spPr>
            <a:xfrm>
              <a:off x="3988110" y="5740081"/>
              <a:ext cx="804639"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recommend</a:t>
              </a:r>
            </a:p>
          </p:txBody>
        </p:sp>
        <p:sp>
          <p:nvSpPr>
            <p:cNvPr id="17" name="tx16"/>
            <p:cNvSpPr/>
            <p:nvPr/>
          </p:nvSpPr>
          <p:spPr>
            <a:xfrm>
              <a:off x="4390430"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sp>
          <p:nvSpPr>
            <p:cNvPr id="18" name="tx17"/>
            <p:cNvSpPr/>
            <p:nvPr/>
          </p:nvSpPr>
          <p:spPr>
            <a:xfrm>
              <a:off x="5225910" y="5543342"/>
              <a:ext cx="1490662"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Somewhat more likely</a:t>
              </a:r>
            </a:p>
          </p:txBody>
        </p:sp>
        <p:sp>
          <p:nvSpPr>
            <p:cNvPr id="19" name="tx18"/>
            <p:cNvSpPr/>
            <p:nvPr/>
          </p:nvSpPr>
          <p:spPr>
            <a:xfrm>
              <a:off x="5484201" y="5740081"/>
              <a:ext cx="974080"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to recommend</a:t>
              </a:r>
            </a:p>
          </p:txBody>
        </p:sp>
        <p:sp>
          <p:nvSpPr>
            <p:cNvPr id="20" name="tx19"/>
            <p:cNvSpPr/>
            <p:nvPr/>
          </p:nvSpPr>
          <p:spPr>
            <a:xfrm>
              <a:off x="5971241"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sp>
          <p:nvSpPr>
            <p:cNvPr id="21" name="tx20"/>
            <p:cNvSpPr/>
            <p:nvPr/>
          </p:nvSpPr>
          <p:spPr>
            <a:xfrm>
              <a:off x="6980330" y="5575489"/>
              <a:ext cx="1143446"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Neither more nor</a:t>
              </a:r>
            </a:p>
          </p:txBody>
        </p:sp>
        <p:sp>
          <p:nvSpPr>
            <p:cNvPr id="22" name="tx21"/>
            <p:cNvSpPr/>
            <p:nvPr/>
          </p:nvSpPr>
          <p:spPr>
            <a:xfrm>
              <a:off x="7141287" y="5709720"/>
              <a:ext cx="821531"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less likely to</a:t>
              </a:r>
            </a:p>
          </p:txBody>
        </p:sp>
        <p:sp>
          <p:nvSpPr>
            <p:cNvPr id="23" name="tx22"/>
            <p:cNvSpPr/>
            <p:nvPr/>
          </p:nvSpPr>
          <p:spPr>
            <a:xfrm>
              <a:off x="7149733" y="5904673"/>
              <a:ext cx="804639"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recommend</a:t>
              </a:r>
            </a:p>
          </p:txBody>
        </p:sp>
        <p:sp>
          <p:nvSpPr>
            <p:cNvPr id="24" name="tx23"/>
            <p:cNvSpPr/>
            <p:nvPr/>
          </p:nvSpPr>
          <p:spPr>
            <a:xfrm>
              <a:off x="8425633" y="5543342"/>
              <a:ext cx="1414462"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Somewhat less likely</a:t>
              </a:r>
            </a:p>
          </p:txBody>
        </p:sp>
        <p:sp>
          <p:nvSpPr>
            <p:cNvPr id="25" name="tx24"/>
            <p:cNvSpPr/>
            <p:nvPr/>
          </p:nvSpPr>
          <p:spPr>
            <a:xfrm>
              <a:off x="8645824" y="5740081"/>
              <a:ext cx="974080"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to recommend</a:t>
              </a:r>
            </a:p>
          </p:txBody>
        </p:sp>
        <p:sp>
          <p:nvSpPr>
            <p:cNvPr id="26" name="tx25"/>
            <p:cNvSpPr/>
            <p:nvPr/>
          </p:nvSpPr>
          <p:spPr>
            <a:xfrm>
              <a:off x="9132864"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sp>
          <p:nvSpPr>
            <p:cNvPr id="27" name="tx26"/>
            <p:cNvSpPr/>
            <p:nvPr/>
          </p:nvSpPr>
          <p:spPr>
            <a:xfrm>
              <a:off x="10095406" y="5545128"/>
              <a:ext cx="1236538"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Much less likely to</a:t>
              </a:r>
            </a:p>
          </p:txBody>
        </p:sp>
        <p:sp>
          <p:nvSpPr>
            <p:cNvPr id="28" name="tx27"/>
            <p:cNvSpPr/>
            <p:nvPr/>
          </p:nvSpPr>
          <p:spPr>
            <a:xfrm>
              <a:off x="10311356" y="5740081"/>
              <a:ext cx="804639"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recommend</a:t>
              </a:r>
            </a:p>
          </p:txBody>
        </p:sp>
        <p:sp>
          <p:nvSpPr>
            <p:cNvPr id="29" name="tx28"/>
            <p:cNvSpPr/>
            <p:nvPr/>
          </p:nvSpPr>
          <p:spPr>
            <a:xfrm>
              <a:off x="10713676"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grpSp>
      <p:sp>
        <p:nvSpPr>
          <p:cNvPr id="30" name="black_box_title"/>
          <p:cNvSpPr>
            <a:spLocks noGrp="1"/>
          </p:cNvSpPr>
          <p:nvPr>
            <p:ph type="body" sz="quarter" idx="13"/>
          </p:nvPr>
        </p:nvSpPr>
        <p:spPr>
          <a:xfrm>
            <a:off x="210730" y="2066924"/>
            <a:ext cx="2312468" cy="2565400"/>
          </a:xfrm>
        </p:spPr>
        <p:txBody>
          <a:bodyPr/>
          <a:lstStyle/>
          <a:p>
            <a:r>
              <a:rPr lang="en-US" dirty="0"/>
              <a:t>Importance and Impact of Specialty Board Certified Nurses In Choosing A Hospital </a:t>
            </a:r>
            <a:endParaRPr dirty="0"/>
          </a:p>
        </p:txBody>
      </p:sp>
      <p:sp>
        <p:nvSpPr>
          <p:cNvPr id="31" name="sub_title"/>
          <p:cNvSpPr>
            <a:spLocks noGrp="1"/>
          </p:cNvSpPr>
          <p:nvPr>
            <p:ph type="body" sz="quarter" idx="17"/>
          </p:nvPr>
        </p:nvSpPr>
        <p:spPr>
          <a:xfrm>
            <a:off x="3333209" y="880874"/>
            <a:ext cx="8245072" cy="501359"/>
          </a:xfrm>
        </p:spPr>
        <p:txBody>
          <a:bodyPr>
            <a:normAutofit fontScale="92500"/>
          </a:bodyPr>
          <a:lstStyle/>
          <a:p>
            <a:r>
              <a:rPr dirty="0"/>
              <a:t>If you learned that a hospital had a high percentage of nurses with a specialty board certification, would you be more or less likely to recommend that hospital to a family or friend, or would it have no impact either way?</a:t>
            </a:r>
          </a:p>
        </p:txBody>
      </p:sp>
      <p:sp>
        <p:nvSpPr>
          <p:cNvPr id="33" name="presentation_title"/>
          <p:cNvSpPr>
            <a:spLocks noGrp="1"/>
          </p:cNvSpPr>
          <p:nvPr>
            <p:ph type="body" sz="quarter" idx="14"/>
          </p:nvPr>
        </p:nvSpPr>
        <p:spPr>
          <a:xfrm>
            <a:off x="420078" y="433199"/>
            <a:ext cx="1570037" cy="447675"/>
          </a:xfrm>
        </p:spPr>
        <p:txBody>
          <a:bodyPr/>
          <a:lstStyle/>
          <a:p>
            <a:r>
              <a:t>Abns Polling Presentation</a:t>
            </a:r>
          </a:p>
        </p:txBody>
      </p:sp>
      <p:sp>
        <p:nvSpPr>
          <p:cNvPr id="34" name="qnum"/>
          <p:cNvSpPr>
            <a:spLocks noGrp="1"/>
          </p:cNvSpPr>
          <p:nvPr>
            <p:ph type="body" sz="quarter" idx="18"/>
          </p:nvPr>
        </p:nvSpPr>
        <p:spPr>
          <a:xfrm>
            <a:off x="-1080399" y="419188"/>
            <a:ext cx="970376" cy="369299"/>
          </a:xfrm>
        </p:spPr>
        <p:txBody>
          <a:bodyPr/>
          <a:lstStyle/>
          <a:p>
            <a:r>
              <a:t>ABNS12</a:t>
            </a:r>
          </a:p>
        </p:txBody>
      </p:sp>
      <p:sp>
        <p:nvSpPr>
          <p:cNvPr id="35" name="Slide Number Placeholder 34">
            <a:extLst>
              <a:ext uri="{FF2B5EF4-FFF2-40B4-BE49-F238E27FC236}">
                <a16:creationId xmlns:a16="http://schemas.microsoft.com/office/drawing/2014/main" xmlns="" id="{BEABB0A3-A6C3-4A41-8808-DA957D3BFBF2}"/>
              </a:ext>
            </a:extLst>
          </p:cNvPr>
          <p:cNvSpPr>
            <a:spLocks noGrp="1"/>
          </p:cNvSpPr>
          <p:nvPr>
            <p:ph type="sldNum" sz="quarter" idx="12"/>
          </p:nvPr>
        </p:nvSpPr>
        <p:spPr/>
        <p:txBody>
          <a:bodyPr/>
          <a:lstStyle/>
          <a:p>
            <a:fld id="{721B4A2B-C916-44BD-B828-1C8B638667E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67828"/>
            <a:ext cx="8255150" cy="558354"/>
          </a:xfrm>
        </p:spPr>
        <p:txBody>
          <a:bodyPr/>
          <a:lstStyle/>
          <a:p>
            <a:r>
              <a:rPr lang="en-US" dirty="0"/>
              <a:t>Receiving care from a board certified specialty nurse has a positive impact on the likelihood to recommend a hospital with a higher percentage of nurses with a specialty board certification.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666825"/>
              <a:ext cx="2395159" cy="243224"/>
            </a:xfrm>
            <a:prstGeom prst="rect">
              <a:avLst/>
            </a:prstGeom>
            <a:solidFill>
              <a:srgbClr val="006161">
                <a:alpha val="100000"/>
              </a:srgbClr>
            </a:solidFill>
          </p:spPr>
          <p:txBody>
            <a:bodyPr/>
            <a:lstStyle/>
            <a:p>
              <a:endParaRPr/>
            </a:p>
          </p:txBody>
        </p:sp>
        <p:sp>
          <p:nvSpPr>
            <p:cNvPr id="6" name="rc5"/>
            <p:cNvSpPr/>
            <p:nvPr/>
          </p:nvSpPr>
          <p:spPr>
            <a:xfrm>
              <a:off x="8215947" y="5666825"/>
              <a:ext cx="1386760" cy="243224"/>
            </a:xfrm>
            <a:prstGeom prst="rect">
              <a:avLst/>
            </a:prstGeom>
            <a:solidFill>
              <a:srgbClr val="0DD6CC">
                <a:alpha val="100000"/>
              </a:srgbClr>
            </a:solidFill>
          </p:spPr>
          <p:txBody>
            <a:bodyPr/>
            <a:lstStyle/>
            <a:p>
              <a:endParaRPr/>
            </a:p>
          </p:txBody>
        </p:sp>
        <p:sp>
          <p:nvSpPr>
            <p:cNvPr id="7" name="rc6"/>
            <p:cNvSpPr/>
            <p:nvPr/>
          </p:nvSpPr>
          <p:spPr>
            <a:xfrm>
              <a:off x="9602708" y="5666825"/>
              <a:ext cx="1554312" cy="243224"/>
            </a:xfrm>
            <a:prstGeom prst="rect">
              <a:avLst/>
            </a:prstGeom>
            <a:solidFill>
              <a:srgbClr val="FCE033">
                <a:alpha val="100000"/>
              </a:srgbClr>
            </a:solidFill>
          </p:spPr>
          <p:txBody>
            <a:bodyPr/>
            <a:lstStyle/>
            <a:p>
              <a:endParaRPr/>
            </a:p>
          </p:txBody>
        </p:sp>
        <p:sp>
          <p:nvSpPr>
            <p:cNvPr id="8" name="rc7"/>
            <p:cNvSpPr/>
            <p:nvPr/>
          </p:nvSpPr>
          <p:spPr>
            <a:xfrm>
              <a:off x="11157021" y="5666825"/>
              <a:ext cx="0" cy="243224"/>
            </a:xfrm>
            <a:prstGeom prst="rect">
              <a:avLst/>
            </a:prstGeom>
            <a:solidFill>
              <a:srgbClr val="F54644">
                <a:alpha val="100000"/>
              </a:srgbClr>
            </a:solidFill>
          </p:spPr>
          <p:txBody>
            <a:bodyPr/>
            <a:lstStyle/>
            <a:p>
              <a:endParaRPr/>
            </a:p>
          </p:txBody>
        </p:sp>
        <p:sp>
          <p:nvSpPr>
            <p:cNvPr id="9" name="rc8"/>
            <p:cNvSpPr/>
            <p:nvPr/>
          </p:nvSpPr>
          <p:spPr>
            <a:xfrm>
              <a:off x="11157021" y="5666825"/>
              <a:ext cx="226981" cy="243224"/>
            </a:xfrm>
            <a:prstGeom prst="rect">
              <a:avLst/>
            </a:prstGeom>
            <a:solidFill>
              <a:srgbClr val="950A08">
                <a:alpha val="100000"/>
              </a:srgbClr>
            </a:solidFill>
          </p:spPr>
          <p:txBody>
            <a:bodyPr/>
            <a:lstStyle/>
            <a:p>
              <a:endParaRPr/>
            </a:p>
          </p:txBody>
        </p:sp>
        <p:sp>
          <p:nvSpPr>
            <p:cNvPr id="10" name="rc9"/>
            <p:cNvSpPr/>
            <p:nvPr/>
          </p:nvSpPr>
          <p:spPr>
            <a:xfrm>
              <a:off x="5820788" y="5292633"/>
              <a:ext cx="3278333" cy="243224"/>
            </a:xfrm>
            <a:prstGeom prst="rect">
              <a:avLst/>
            </a:prstGeom>
            <a:solidFill>
              <a:srgbClr val="006161">
                <a:alpha val="100000"/>
              </a:srgbClr>
            </a:solidFill>
          </p:spPr>
          <p:txBody>
            <a:bodyPr/>
            <a:lstStyle/>
            <a:p>
              <a:endParaRPr/>
            </a:p>
          </p:txBody>
        </p:sp>
        <p:sp>
          <p:nvSpPr>
            <p:cNvPr id="11" name="rc10"/>
            <p:cNvSpPr/>
            <p:nvPr/>
          </p:nvSpPr>
          <p:spPr>
            <a:xfrm>
              <a:off x="9099122" y="5292633"/>
              <a:ext cx="1411093" cy="243224"/>
            </a:xfrm>
            <a:prstGeom prst="rect">
              <a:avLst/>
            </a:prstGeom>
            <a:solidFill>
              <a:srgbClr val="0DD6CC">
                <a:alpha val="100000"/>
              </a:srgbClr>
            </a:solidFill>
          </p:spPr>
          <p:txBody>
            <a:bodyPr/>
            <a:lstStyle/>
            <a:p>
              <a:endParaRPr/>
            </a:p>
          </p:txBody>
        </p:sp>
        <p:sp>
          <p:nvSpPr>
            <p:cNvPr id="12" name="rc11"/>
            <p:cNvSpPr/>
            <p:nvPr/>
          </p:nvSpPr>
          <p:spPr>
            <a:xfrm>
              <a:off x="10510215" y="5292633"/>
              <a:ext cx="835647" cy="243224"/>
            </a:xfrm>
            <a:prstGeom prst="rect">
              <a:avLst/>
            </a:prstGeom>
            <a:solidFill>
              <a:srgbClr val="FCE033">
                <a:alpha val="100000"/>
              </a:srgbClr>
            </a:solidFill>
          </p:spPr>
          <p:txBody>
            <a:bodyPr/>
            <a:lstStyle/>
            <a:p>
              <a:endParaRPr/>
            </a:p>
          </p:txBody>
        </p:sp>
        <p:sp>
          <p:nvSpPr>
            <p:cNvPr id="13" name="rc12"/>
            <p:cNvSpPr/>
            <p:nvPr/>
          </p:nvSpPr>
          <p:spPr>
            <a:xfrm>
              <a:off x="11345862" y="5292633"/>
              <a:ext cx="38139" cy="243224"/>
            </a:xfrm>
            <a:prstGeom prst="rect">
              <a:avLst/>
            </a:prstGeom>
            <a:solidFill>
              <a:srgbClr val="F54644">
                <a:alpha val="100000"/>
              </a:srgbClr>
            </a:solidFill>
          </p:spPr>
          <p:txBody>
            <a:bodyPr/>
            <a:lstStyle/>
            <a:p>
              <a:endParaRPr/>
            </a:p>
          </p:txBody>
        </p:sp>
        <p:sp>
          <p:nvSpPr>
            <p:cNvPr id="14" name="rc13"/>
            <p:cNvSpPr/>
            <p:nvPr/>
          </p:nvSpPr>
          <p:spPr>
            <a:xfrm>
              <a:off x="11384002" y="5292633"/>
              <a:ext cx="0" cy="243224"/>
            </a:xfrm>
            <a:prstGeom prst="rect">
              <a:avLst/>
            </a:prstGeom>
            <a:solidFill>
              <a:srgbClr val="950A08">
                <a:alpha val="100000"/>
              </a:srgbClr>
            </a:solidFill>
          </p:spPr>
          <p:txBody>
            <a:bodyPr/>
            <a:lstStyle/>
            <a:p>
              <a:endParaRPr/>
            </a:p>
          </p:txBody>
        </p:sp>
        <p:sp>
          <p:nvSpPr>
            <p:cNvPr id="15" name="rc14"/>
            <p:cNvSpPr/>
            <p:nvPr/>
          </p:nvSpPr>
          <p:spPr>
            <a:xfrm>
              <a:off x="5820788" y="4918441"/>
              <a:ext cx="2732166" cy="243224"/>
            </a:xfrm>
            <a:prstGeom prst="rect">
              <a:avLst/>
            </a:prstGeom>
            <a:solidFill>
              <a:srgbClr val="006161">
                <a:alpha val="100000"/>
              </a:srgbClr>
            </a:solidFill>
          </p:spPr>
          <p:txBody>
            <a:bodyPr/>
            <a:lstStyle/>
            <a:p>
              <a:endParaRPr/>
            </a:p>
          </p:txBody>
        </p:sp>
        <p:sp>
          <p:nvSpPr>
            <p:cNvPr id="16" name="rc15"/>
            <p:cNvSpPr/>
            <p:nvPr/>
          </p:nvSpPr>
          <p:spPr>
            <a:xfrm>
              <a:off x="8552955" y="4918441"/>
              <a:ext cx="1505831" cy="243224"/>
            </a:xfrm>
            <a:prstGeom prst="rect">
              <a:avLst/>
            </a:prstGeom>
            <a:solidFill>
              <a:srgbClr val="0DD6CC">
                <a:alpha val="100000"/>
              </a:srgbClr>
            </a:solidFill>
          </p:spPr>
          <p:txBody>
            <a:bodyPr/>
            <a:lstStyle/>
            <a:p>
              <a:endParaRPr/>
            </a:p>
          </p:txBody>
        </p:sp>
        <p:sp>
          <p:nvSpPr>
            <p:cNvPr id="17" name="rc16"/>
            <p:cNvSpPr/>
            <p:nvPr/>
          </p:nvSpPr>
          <p:spPr>
            <a:xfrm>
              <a:off x="10058786" y="4918441"/>
              <a:ext cx="1306135" cy="243224"/>
            </a:xfrm>
            <a:prstGeom prst="rect">
              <a:avLst/>
            </a:prstGeom>
            <a:solidFill>
              <a:srgbClr val="FCE033">
                <a:alpha val="100000"/>
              </a:srgbClr>
            </a:solidFill>
          </p:spPr>
          <p:txBody>
            <a:bodyPr/>
            <a:lstStyle/>
            <a:p>
              <a:endParaRPr/>
            </a:p>
          </p:txBody>
        </p:sp>
        <p:sp>
          <p:nvSpPr>
            <p:cNvPr id="18" name="rc17"/>
            <p:cNvSpPr/>
            <p:nvPr/>
          </p:nvSpPr>
          <p:spPr>
            <a:xfrm>
              <a:off x="11364921" y="4918441"/>
              <a:ext cx="19080" cy="243224"/>
            </a:xfrm>
            <a:prstGeom prst="rect">
              <a:avLst/>
            </a:prstGeom>
            <a:solidFill>
              <a:srgbClr val="F54644">
                <a:alpha val="100000"/>
              </a:srgbClr>
            </a:solidFill>
          </p:spPr>
          <p:txBody>
            <a:bodyPr/>
            <a:lstStyle/>
            <a:p>
              <a:endParaRPr/>
            </a:p>
          </p:txBody>
        </p:sp>
        <p:sp>
          <p:nvSpPr>
            <p:cNvPr id="19" name="rc18"/>
            <p:cNvSpPr/>
            <p:nvPr/>
          </p:nvSpPr>
          <p:spPr>
            <a:xfrm>
              <a:off x="11384002" y="4918441"/>
              <a:ext cx="0" cy="243224"/>
            </a:xfrm>
            <a:prstGeom prst="rect">
              <a:avLst/>
            </a:prstGeom>
            <a:solidFill>
              <a:srgbClr val="950A08">
                <a:alpha val="100000"/>
              </a:srgbClr>
            </a:solidFill>
          </p:spPr>
          <p:txBody>
            <a:bodyPr/>
            <a:lstStyle/>
            <a:p>
              <a:endParaRPr/>
            </a:p>
          </p:txBody>
        </p:sp>
        <p:sp>
          <p:nvSpPr>
            <p:cNvPr id="20" name="rc19"/>
            <p:cNvSpPr/>
            <p:nvPr/>
          </p:nvSpPr>
          <p:spPr>
            <a:xfrm>
              <a:off x="5820788" y="4544250"/>
              <a:ext cx="2621610" cy="243224"/>
            </a:xfrm>
            <a:prstGeom prst="rect">
              <a:avLst/>
            </a:prstGeom>
            <a:solidFill>
              <a:srgbClr val="006161">
                <a:alpha val="100000"/>
              </a:srgbClr>
            </a:solidFill>
          </p:spPr>
          <p:txBody>
            <a:bodyPr/>
            <a:lstStyle/>
            <a:p>
              <a:endParaRPr/>
            </a:p>
          </p:txBody>
        </p:sp>
        <p:sp>
          <p:nvSpPr>
            <p:cNvPr id="21" name="rc20"/>
            <p:cNvSpPr/>
            <p:nvPr/>
          </p:nvSpPr>
          <p:spPr>
            <a:xfrm>
              <a:off x="8442398" y="4544250"/>
              <a:ext cx="1569200" cy="243224"/>
            </a:xfrm>
            <a:prstGeom prst="rect">
              <a:avLst/>
            </a:prstGeom>
            <a:solidFill>
              <a:srgbClr val="0DD6CC">
                <a:alpha val="100000"/>
              </a:srgbClr>
            </a:solidFill>
          </p:spPr>
          <p:txBody>
            <a:bodyPr/>
            <a:lstStyle/>
            <a:p>
              <a:endParaRPr/>
            </a:p>
          </p:txBody>
        </p:sp>
        <p:sp>
          <p:nvSpPr>
            <p:cNvPr id="22" name="rc21"/>
            <p:cNvSpPr/>
            <p:nvPr/>
          </p:nvSpPr>
          <p:spPr>
            <a:xfrm>
              <a:off x="10011599" y="4544250"/>
              <a:ext cx="1329541" cy="243224"/>
            </a:xfrm>
            <a:prstGeom prst="rect">
              <a:avLst/>
            </a:prstGeom>
            <a:solidFill>
              <a:srgbClr val="FCE033">
                <a:alpha val="100000"/>
              </a:srgbClr>
            </a:solidFill>
          </p:spPr>
          <p:txBody>
            <a:bodyPr/>
            <a:lstStyle/>
            <a:p>
              <a:endParaRPr/>
            </a:p>
          </p:txBody>
        </p:sp>
        <p:sp>
          <p:nvSpPr>
            <p:cNvPr id="23" name="rc22"/>
            <p:cNvSpPr/>
            <p:nvPr/>
          </p:nvSpPr>
          <p:spPr>
            <a:xfrm>
              <a:off x="11341140" y="4544250"/>
              <a:ext cx="20483" cy="243224"/>
            </a:xfrm>
            <a:prstGeom prst="rect">
              <a:avLst/>
            </a:prstGeom>
            <a:solidFill>
              <a:srgbClr val="F54644">
                <a:alpha val="100000"/>
              </a:srgbClr>
            </a:solidFill>
          </p:spPr>
          <p:txBody>
            <a:bodyPr/>
            <a:lstStyle/>
            <a:p>
              <a:endParaRPr/>
            </a:p>
          </p:txBody>
        </p:sp>
        <p:sp>
          <p:nvSpPr>
            <p:cNvPr id="24" name="rc23"/>
            <p:cNvSpPr/>
            <p:nvPr/>
          </p:nvSpPr>
          <p:spPr>
            <a:xfrm>
              <a:off x="11361623" y="4544250"/>
              <a:ext cx="22378" cy="243224"/>
            </a:xfrm>
            <a:prstGeom prst="rect">
              <a:avLst/>
            </a:prstGeom>
            <a:solidFill>
              <a:srgbClr val="950A08">
                <a:alpha val="100000"/>
              </a:srgbClr>
            </a:solidFill>
          </p:spPr>
          <p:txBody>
            <a:bodyPr/>
            <a:lstStyle/>
            <a:p>
              <a:endParaRPr/>
            </a:p>
          </p:txBody>
        </p:sp>
        <p:sp>
          <p:nvSpPr>
            <p:cNvPr id="25" name="rc24"/>
            <p:cNvSpPr/>
            <p:nvPr/>
          </p:nvSpPr>
          <p:spPr>
            <a:xfrm>
              <a:off x="5820788" y="4170058"/>
              <a:ext cx="2823111" cy="243224"/>
            </a:xfrm>
            <a:prstGeom prst="rect">
              <a:avLst/>
            </a:prstGeom>
            <a:solidFill>
              <a:srgbClr val="006161">
                <a:alpha val="100000"/>
              </a:srgbClr>
            </a:solidFill>
          </p:spPr>
          <p:txBody>
            <a:bodyPr/>
            <a:lstStyle/>
            <a:p>
              <a:endParaRPr/>
            </a:p>
          </p:txBody>
        </p:sp>
        <p:sp>
          <p:nvSpPr>
            <p:cNvPr id="26" name="rc25"/>
            <p:cNvSpPr/>
            <p:nvPr/>
          </p:nvSpPr>
          <p:spPr>
            <a:xfrm>
              <a:off x="8643900" y="4170058"/>
              <a:ext cx="1470327" cy="243224"/>
            </a:xfrm>
            <a:prstGeom prst="rect">
              <a:avLst/>
            </a:prstGeom>
            <a:solidFill>
              <a:srgbClr val="0DD6CC">
                <a:alpha val="100000"/>
              </a:srgbClr>
            </a:solidFill>
          </p:spPr>
          <p:txBody>
            <a:bodyPr/>
            <a:lstStyle/>
            <a:p>
              <a:endParaRPr/>
            </a:p>
          </p:txBody>
        </p:sp>
        <p:sp>
          <p:nvSpPr>
            <p:cNvPr id="27" name="rc26"/>
            <p:cNvSpPr/>
            <p:nvPr/>
          </p:nvSpPr>
          <p:spPr>
            <a:xfrm>
              <a:off x="10114227" y="4170058"/>
              <a:ext cx="1236162" cy="243224"/>
            </a:xfrm>
            <a:prstGeom prst="rect">
              <a:avLst/>
            </a:prstGeom>
            <a:solidFill>
              <a:srgbClr val="FCE033">
                <a:alpha val="100000"/>
              </a:srgbClr>
            </a:solidFill>
          </p:spPr>
          <p:txBody>
            <a:bodyPr/>
            <a:lstStyle/>
            <a:p>
              <a:endParaRPr/>
            </a:p>
          </p:txBody>
        </p:sp>
        <p:sp>
          <p:nvSpPr>
            <p:cNvPr id="28" name="rc27"/>
            <p:cNvSpPr/>
            <p:nvPr/>
          </p:nvSpPr>
          <p:spPr>
            <a:xfrm>
              <a:off x="11350390" y="4170058"/>
              <a:ext cx="33611" cy="243224"/>
            </a:xfrm>
            <a:prstGeom prst="rect">
              <a:avLst/>
            </a:prstGeom>
            <a:solidFill>
              <a:srgbClr val="F54644">
                <a:alpha val="100000"/>
              </a:srgbClr>
            </a:solidFill>
          </p:spPr>
          <p:txBody>
            <a:bodyPr/>
            <a:lstStyle/>
            <a:p>
              <a:endParaRPr/>
            </a:p>
          </p:txBody>
        </p:sp>
        <p:sp>
          <p:nvSpPr>
            <p:cNvPr id="29" name="rc28"/>
            <p:cNvSpPr/>
            <p:nvPr/>
          </p:nvSpPr>
          <p:spPr>
            <a:xfrm>
              <a:off x="11384002" y="4170058"/>
              <a:ext cx="0" cy="243224"/>
            </a:xfrm>
            <a:prstGeom prst="rect">
              <a:avLst/>
            </a:prstGeom>
            <a:solidFill>
              <a:srgbClr val="950A08">
                <a:alpha val="100000"/>
              </a:srgbClr>
            </a:solidFill>
          </p:spPr>
          <p:txBody>
            <a:bodyPr/>
            <a:lstStyle/>
            <a:p>
              <a:endParaRPr/>
            </a:p>
          </p:txBody>
        </p:sp>
        <p:sp>
          <p:nvSpPr>
            <p:cNvPr id="30" name="rc29"/>
            <p:cNvSpPr/>
            <p:nvPr/>
          </p:nvSpPr>
          <p:spPr>
            <a:xfrm>
              <a:off x="5820788" y="3795866"/>
              <a:ext cx="2973227" cy="243224"/>
            </a:xfrm>
            <a:prstGeom prst="rect">
              <a:avLst/>
            </a:prstGeom>
            <a:solidFill>
              <a:srgbClr val="006161">
                <a:alpha val="100000"/>
              </a:srgbClr>
            </a:solidFill>
          </p:spPr>
          <p:txBody>
            <a:bodyPr/>
            <a:lstStyle/>
            <a:p>
              <a:endParaRPr/>
            </a:p>
          </p:txBody>
        </p:sp>
        <p:sp>
          <p:nvSpPr>
            <p:cNvPr id="31" name="rc30"/>
            <p:cNvSpPr/>
            <p:nvPr/>
          </p:nvSpPr>
          <p:spPr>
            <a:xfrm>
              <a:off x="8794016" y="3795866"/>
              <a:ext cx="1387868" cy="243224"/>
            </a:xfrm>
            <a:prstGeom prst="rect">
              <a:avLst/>
            </a:prstGeom>
            <a:solidFill>
              <a:srgbClr val="0DD6CC">
                <a:alpha val="100000"/>
              </a:srgbClr>
            </a:solidFill>
          </p:spPr>
          <p:txBody>
            <a:bodyPr/>
            <a:lstStyle/>
            <a:p>
              <a:endParaRPr/>
            </a:p>
          </p:txBody>
        </p:sp>
        <p:sp>
          <p:nvSpPr>
            <p:cNvPr id="32" name="rc31"/>
            <p:cNvSpPr/>
            <p:nvPr/>
          </p:nvSpPr>
          <p:spPr>
            <a:xfrm>
              <a:off x="10181885" y="3795866"/>
              <a:ext cx="1137901" cy="243224"/>
            </a:xfrm>
            <a:prstGeom prst="rect">
              <a:avLst/>
            </a:prstGeom>
            <a:solidFill>
              <a:srgbClr val="FCE033">
                <a:alpha val="100000"/>
              </a:srgbClr>
            </a:solidFill>
          </p:spPr>
          <p:txBody>
            <a:bodyPr/>
            <a:lstStyle/>
            <a:p>
              <a:endParaRPr/>
            </a:p>
          </p:txBody>
        </p:sp>
        <p:sp>
          <p:nvSpPr>
            <p:cNvPr id="33" name="rc32"/>
            <p:cNvSpPr/>
            <p:nvPr/>
          </p:nvSpPr>
          <p:spPr>
            <a:xfrm>
              <a:off x="11319786" y="3795866"/>
              <a:ext cx="64215" cy="243224"/>
            </a:xfrm>
            <a:prstGeom prst="rect">
              <a:avLst/>
            </a:prstGeom>
            <a:solidFill>
              <a:srgbClr val="F54644">
                <a:alpha val="100000"/>
              </a:srgbClr>
            </a:solidFill>
          </p:spPr>
          <p:txBody>
            <a:bodyPr/>
            <a:lstStyle/>
            <a:p>
              <a:endParaRPr/>
            </a:p>
          </p:txBody>
        </p:sp>
        <p:sp>
          <p:nvSpPr>
            <p:cNvPr id="34" name="rc33"/>
            <p:cNvSpPr/>
            <p:nvPr/>
          </p:nvSpPr>
          <p:spPr>
            <a:xfrm>
              <a:off x="11384002" y="3795866"/>
              <a:ext cx="0" cy="243224"/>
            </a:xfrm>
            <a:prstGeom prst="rect">
              <a:avLst/>
            </a:prstGeom>
            <a:solidFill>
              <a:srgbClr val="950A08">
                <a:alpha val="100000"/>
              </a:srgbClr>
            </a:solidFill>
          </p:spPr>
          <p:txBody>
            <a:bodyPr/>
            <a:lstStyle/>
            <a:p>
              <a:endParaRPr/>
            </a:p>
          </p:txBody>
        </p:sp>
        <p:sp>
          <p:nvSpPr>
            <p:cNvPr id="35" name="rc34"/>
            <p:cNvSpPr/>
            <p:nvPr/>
          </p:nvSpPr>
          <p:spPr>
            <a:xfrm>
              <a:off x="5820788" y="3421675"/>
              <a:ext cx="2620919" cy="243224"/>
            </a:xfrm>
            <a:prstGeom prst="rect">
              <a:avLst/>
            </a:prstGeom>
            <a:solidFill>
              <a:srgbClr val="006161">
                <a:alpha val="100000"/>
              </a:srgbClr>
            </a:solidFill>
          </p:spPr>
          <p:txBody>
            <a:bodyPr/>
            <a:lstStyle/>
            <a:p>
              <a:endParaRPr/>
            </a:p>
          </p:txBody>
        </p:sp>
        <p:sp>
          <p:nvSpPr>
            <p:cNvPr id="36" name="rc35"/>
            <p:cNvSpPr/>
            <p:nvPr/>
          </p:nvSpPr>
          <p:spPr>
            <a:xfrm>
              <a:off x="8441707" y="3421675"/>
              <a:ext cx="1488873" cy="243224"/>
            </a:xfrm>
            <a:prstGeom prst="rect">
              <a:avLst/>
            </a:prstGeom>
            <a:solidFill>
              <a:srgbClr val="0DD6CC">
                <a:alpha val="100000"/>
              </a:srgbClr>
            </a:solidFill>
          </p:spPr>
          <p:txBody>
            <a:bodyPr/>
            <a:lstStyle/>
            <a:p>
              <a:endParaRPr/>
            </a:p>
          </p:txBody>
        </p:sp>
        <p:sp>
          <p:nvSpPr>
            <p:cNvPr id="37" name="rc36"/>
            <p:cNvSpPr/>
            <p:nvPr/>
          </p:nvSpPr>
          <p:spPr>
            <a:xfrm>
              <a:off x="9930581" y="3421675"/>
              <a:ext cx="1396407" cy="243224"/>
            </a:xfrm>
            <a:prstGeom prst="rect">
              <a:avLst/>
            </a:prstGeom>
            <a:solidFill>
              <a:srgbClr val="FCE033">
                <a:alpha val="100000"/>
              </a:srgbClr>
            </a:solidFill>
          </p:spPr>
          <p:txBody>
            <a:bodyPr/>
            <a:lstStyle/>
            <a:p>
              <a:endParaRPr/>
            </a:p>
          </p:txBody>
        </p:sp>
        <p:sp>
          <p:nvSpPr>
            <p:cNvPr id="38" name="rc37"/>
            <p:cNvSpPr/>
            <p:nvPr/>
          </p:nvSpPr>
          <p:spPr>
            <a:xfrm>
              <a:off x="11326989" y="3421675"/>
              <a:ext cx="0" cy="243224"/>
            </a:xfrm>
            <a:prstGeom prst="rect">
              <a:avLst/>
            </a:prstGeom>
            <a:solidFill>
              <a:srgbClr val="F54644">
                <a:alpha val="100000"/>
              </a:srgbClr>
            </a:solidFill>
          </p:spPr>
          <p:txBody>
            <a:bodyPr/>
            <a:lstStyle/>
            <a:p>
              <a:endParaRPr/>
            </a:p>
          </p:txBody>
        </p:sp>
        <p:sp>
          <p:nvSpPr>
            <p:cNvPr id="39" name="rc38"/>
            <p:cNvSpPr/>
            <p:nvPr/>
          </p:nvSpPr>
          <p:spPr>
            <a:xfrm>
              <a:off x="11326989" y="3421675"/>
              <a:ext cx="57013" cy="243224"/>
            </a:xfrm>
            <a:prstGeom prst="rect">
              <a:avLst/>
            </a:prstGeom>
            <a:solidFill>
              <a:srgbClr val="950A08">
                <a:alpha val="100000"/>
              </a:srgbClr>
            </a:solidFill>
          </p:spPr>
          <p:txBody>
            <a:bodyPr/>
            <a:lstStyle/>
            <a:p>
              <a:endParaRPr/>
            </a:p>
          </p:txBody>
        </p:sp>
        <p:sp>
          <p:nvSpPr>
            <p:cNvPr id="40" name="rc39"/>
            <p:cNvSpPr/>
            <p:nvPr/>
          </p:nvSpPr>
          <p:spPr>
            <a:xfrm>
              <a:off x="5820788" y="3047483"/>
              <a:ext cx="2042174" cy="243224"/>
            </a:xfrm>
            <a:prstGeom prst="rect">
              <a:avLst/>
            </a:prstGeom>
            <a:solidFill>
              <a:srgbClr val="006161">
                <a:alpha val="100000"/>
              </a:srgbClr>
            </a:solidFill>
          </p:spPr>
          <p:txBody>
            <a:bodyPr/>
            <a:lstStyle/>
            <a:p>
              <a:endParaRPr/>
            </a:p>
          </p:txBody>
        </p:sp>
        <p:sp>
          <p:nvSpPr>
            <p:cNvPr id="41" name="rc40"/>
            <p:cNvSpPr/>
            <p:nvPr/>
          </p:nvSpPr>
          <p:spPr>
            <a:xfrm>
              <a:off x="7862963" y="3047483"/>
              <a:ext cx="1868870" cy="243224"/>
            </a:xfrm>
            <a:prstGeom prst="rect">
              <a:avLst/>
            </a:prstGeom>
            <a:solidFill>
              <a:srgbClr val="0DD6CC">
                <a:alpha val="100000"/>
              </a:srgbClr>
            </a:solidFill>
          </p:spPr>
          <p:txBody>
            <a:bodyPr/>
            <a:lstStyle/>
            <a:p>
              <a:endParaRPr/>
            </a:p>
          </p:txBody>
        </p:sp>
        <p:sp>
          <p:nvSpPr>
            <p:cNvPr id="42" name="rc41"/>
            <p:cNvSpPr/>
            <p:nvPr/>
          </p:nvSpPr>
          <p:spPr>
            <a:xfrm>
              <a:off x="9731834" y="3047483"/>
              <a:ext cx="1527329" cy="243224"/>
            </a:xfrm>
            <a:prstGeom prst="rect">
              <a:avLst/>
            </a:prstGeom>
            <a:solidFill>
              <a:srgbClr val="FCE033">
                <a:alpha val="100000"/>
              </a:srgbClr>
            </a:solidFill>
          </p:spPr>
          <p:txBody>
            <a:bodyPr/>
            <a:lstStyle/>
            <a:p>
              <a:endParaRPr/>
            </a:p>
          </p:txBody>
        </p:sp>
        <p:sp>
          <p:nvSpPr>
            <p:cNvPr id="43" name="rc42"/>
            <p:cNvSpPr/>
            <p:nvPr/>
          </p:nvSpPr>
          <p:spPr>
            <a:xfrm>
              <a:off x="11259163" y="3047483"/>
              <a:ext cx="34276" cy="243224"/>
            </a:xfrm>
            <a:prstGeom prst="rect">
              <a:avLst/>
            </a:prstGeom>
            <a:solidFill>
              <a:srgbClr val="F54644">
                <a:alpha val="100000"/>
              </a:srgbClr>
            </a:solidFill>
          </p:spPr>
          <p:txBody>
            <a:bodyPr/>
            <a:lstStyle/>
            <a:p>
              <a:endParaRPr/>
            </a:p>
          </p:txBody>
        </p:sp>
        <p:sp>
          <p:nvSpPr>
            <p:cNvPr id="44" name="rc43"/>
            <p:cNvSpPr/>
            <p:nvPr/>
          </p:nvSpPr>
          <p:spPr>
            <a:xfrm>
              <a:off x="11293439" y="3047483"/>
              <a:ext cx="90562" cy="243224"/>
            </a:xfrm>
            <a:prstGeom prst="rect">
              <a:avLst/>
            </a:prstGeom>
            <a:solidFill>
              <a:srgbClr val="950A08">
                <a:alpha val="100000"/>
              </a:srgbClr>
            </a:solidFill>
          </p:spPr>
          <p:txBody>
            <a:bodyPr/>
            <a:lstStyle/>
            <a:p>
              <a:endParaRPr/>
            </a:p>
          </p:txBody>
        </p:sp>
        <p:sp>
          <p:nvSpPr>
            <p:cNvPr id="45" name="rc44"/>
            <p:cNvSpPr/>
            <p:nvPr/>
          </p:nvSpPr>
          <p:spPr>
            <a:xfrm>
              <a:off x="5820788" y="2673291"/>
              <a:ext cx="2512583" cy="243224"/>
            </a:xfrm>
            <a:prstGeom prst="rect">
              <a:avLst/>
            </a:prstGeom>
            <a:solidFill>
              <a:srgbClr val="006161">
                <a:alpha val="100000"/>
              </a:srgbClr>
            </a:solidFill>
          </p:spPr>
          <p:txBody>
            <a:bodyPr/>
            <a:lstStyle/>
            <a:p>
              <a:endParaRPr/>
            </a:p>
          </p:txBody>
        </p:sp>
        <p:sp>
          <p:nvSpPr>
            <p:cNvPr id="46" name="rc45"/>
            <p:cNvSpPr/>
            <p:nvPr/>
          </p:nvSpPr>
          <p:spPr>
            <a:xfrm>
              <a:off x="8333372" y="2673291"/>
              <a:ext cx="1520272" cy="243224"/>
            </a:xfrm>
            <a:prstGeom prst="rect">
              <a:avLst/>
            </a:prstGeom>
            <a:solidFill>
              <a:srgbClr val="0DD6CC">
                <a:alpha val="100000"/>
              </a:srgbClr>
            </a:solidFill>
          </p:spPr>
          <p:txBody>
            <a:bodyPr/>
            <a:lstStyle/>
            <a:p>
              <a:endParaRPr/>
            </a:p>
          </p:txBody>
        </p:sp>
        <p:sp>
          <p:nvSpPr>
            <p:cNvPr id="47" name="rc46"/>
            <p:cNvSpPr/>
            <p:nvPr/>
          </p:nvSpPr>
          <p:spPr>
            <a:xfrm>
              <a:off x="9853644" y="2673291"/>
              <a:ext cx="1434992" cy="243224"/>
            </a:xfrm>
            <a:prstGeom prst="rect">
              <a:avLst/>
            </a:prstGeom>
            <a:solidFill>
              <a:srgbClr val="FCE033">
                <a:alpha val="100000"/>
              </a:srgbClr>
            </a:solidFill>
          </p:spPr>
          <p:txBody>
            <a:bodyPr/>
            <a:lstStyle/>
            <a:p>
              <a:endParaRPr/>
            </a:p>
          </p:txBody>
        </p:sp>
        <p:sp>
          <p:nvSpPr>
            <p:cNvPr id="48" name="rc47"/>
            <p:cNvSpPr/>
            <p:nvPr/>
          </p:nvSpPr>
          <p:spPr>
            <a:xfrm>
              <a:off x="11288636" y="2673291"/>
              <a:ext cx="19218" cy="243224"/>
            </a:xfrm>
            <a:prstGeom prst="rect">
              <a:avLst/>
            </a:prstGeom>
            <a:solidFill>
              <a:srgbClr val="F54644">
                <a:alpha val="100000"/>
              </a:srgbClr>
            </a:solidFill>
          </p:spPr>
          <p:txBody>
            <a:bodyPr/>
            <a:lstStyle/>
            <a:p>
              <a:endParaRPr/>
            </a:p>
          </p:txBody>
        </p:sp>
        <p:sp>
          <p:nvSpPr>
            <p:cNvPr id="49" name="rc48"/>
            <p:cNvSpPr/>
            <p:nvPr/>
          </p:nvSpPr>
          <p:spPr>
            <a:xfrm>
              <a:off x="11307855" y="2673291"/>
              <a:ext cx="76146" cy="243224"/>
            </a:xfrm>
            <a:prstGeom prst="rect">
              <a:avLst/>
            </a:prstGeom>
            <a:solidFill>
              <a:srgbClr val="950A08">
                <a:alpha val="100000"/>
              </a:srgbClr>
            </a:solidFill>
          </p:spPr>
          <p:txBody>
            <a:bodyPr/>
            <a:lstStyle/>
            <a:p>
              <a:endParaRPr/>
            </a:p>
          </p:txBody>
        </p:sp>
        <p:sp>
          <p:nvSpPr>
            <p:cNvPr id="50" name="rc49"/>
            <p:cNvSpPr/>
            <p:nvPr/>
          </p:nvSpPr>
          <p:spPr>
            <a:xfrm>
              <a:off x="5820788" y="2299099"/>
              <a:ext cx="2203676" cy="243224"/>
            </a:xfrm>
            <a:prstGeom prst="rect">
              <a:avLst/>
            </a:prstGeom>
            <a:solidFill>
              <a:srgbClr val="006161">
                <a:alpha val="100000"/>
              </a:srgbClr>
            </a:solidFill>
          </p:spPr>
          <p:txBody>
            <a:bodyPr/>
            <a:lstStyle/>
            <a:p>
              <a:endParaRPr/>
            </a:p>
          </p:txBody>
        </p:sp>
        <p:sp>
          <p:nvSpPr>
            <p:cNvPr id="51" name="rc50"/>
            <p:cNvSpPr/>
            <p:nvPr/>
          </p:nvSpPr>
          <p:spPr>
            <a:xfrm>
              <a:off x="8024464" y="2299099"/>
              <a:ext cx="1749189" cy="243224"/>
            </a:xfrm>
            <a:prstGeom prst="rect">
              <a:avLst/>
            </a:prstGeom>
            <a:solidFill>
              <a:srgbClr val="0DD6CC">
                <a:alpha val="100000"/>
              </a:srgbClr>
            </a:solidFill>
          </p:spPr>
          <p:txBody>
            <a:bodyPr/>
            <a:lstStyle/>
            <a:p>
              <a:endParaRPr/>
            </a:p>
          </p:txBody>
        </p:sp>
        <p:sp>
          <p:nvSpPr>
            <p:cNvPr id="52" name="rc51"/>
            <p:cNvSpPr/>
            <p:nvPr/>
          </p:nvSpPr>
          <p:spPr>
            <a:xfrm>
              <a:off x="9773654" y="2299099"/>
              <a:ext cx="1495627" cy="243224"/>
            </a:xfrm>
            <a:prstGeom prst="rect">
              <a:avLst/>
            </a:prstGeom>
            <a:solidFill>
              <a:srgbClr val="FCE033">
                <a:alpha val="100000"/>
              </a:srgbClr>
            </a:solidFill>
          </p:spPr>
          <p:txBody>
            <a:bodyPr/>
            <a:lstStyle/>
            <a:p>
              <a:endParaRPr/>
            </a:p>
          </p:txBody>
        </p:sp>
        <p:sp>
          <p:nvSpPr>
            <p:cNvPr id="53" name="rc52"/>
            <p:cNvSpPr/>
            <p:nvPr/>
          </p:nvSpPr>
          <p:spPr>
            <a:xfrm>
              <a:off x="11269282" y="2299099"/>
              <a:ext cx="29106" cy="243224"/>
            </a:xfrm>
            <a:prstGeom prst="rect">
              <a:avLst/>
            </a:prstGeom>
            <a:solidFill>
              <a:srgbClr val="F54644">
                <a:alpha val="100000"/>
              </a:srgbClr>
            </a:solidFill>
          </p:spPr>
          <p:txBody>
            <a:bodyPr/>
            <a:lstStyle/>
            <a:p>
              <a:endParaRPr/>
            </a:p>
          </p:txBody>
        </p:sp>
        <p:sp>
          <p:nvSpPr>
            <p:cNvPr id="54" name="rc53"/>
            <p:cNvSpPr/>
            <p:nvPr/>
          </p:nvSpPr>
          <p:spPr>
            <a:xfrm>
              <a:off x="11298388" y="2299099"/>
              <a:ext cx="85613" cy="243224"/>
            </a:xfrm>
            <a:prstGeom prst="rect">
              <a:avLst/>
            </a:prstGeom>
            <a:solidFill>
              <a:srgbClr val="950A08">
                <a:alpha val="100000"/>
              </a:srgbClr>
            </a:solidFill>
          </p:spPr>
          <p:txBody>
            <a:bodyPr/>
            <a:lstStyle/>
            <a:p>
              <a:endParaRPr/>
            </a:p>
          </p:txBody>
        </p:sp>
        <p:sp>
          <p:nvSpPr>
            <p:cNvPr id="55" name="tx54"/>
            <p:cNvSpPr/>
            <p:nvPr/>
          </p:nvSpPr>
          <p:spPr>
            <a:xfrm>
              <a:off x="8746601" y="5729246"/>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56" name="tx55"/>
            <p:cNvSpPr/>
            <p:nvPr/>
          </p:nvSpPr>
          <p:spPr>
            <a:xfrm>
              <a:off x="10217138" y="5729246"/>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28%</a:t>
              </a:r>
            </a:p>
          </p:txBody>
        </p:sp>
        <p:sp>
          <p:nvSpPr>
            <p:cNvPr id="57" name="tx56"/>
            <p:cNvSpPr/>
            <p:nvPr/>
          </p:nvSpPr>
          <p:spPr>
            <a:xfrm>
              <a:off x="9641942" y="535505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58" name="tx57"/>
            <p:cNvSpPr/>
            <p:nvPr/>
          </p:nvSpPr>
          <p:spPr>
            <a:xfrm>
              <a:off x="10765312" y="5355451"/>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15%</a:t>
              </a:r>
            </a:p>
          </p:txBody>
        </p:sp>
        <p:sp>
          <p:nvSpPr>
            <p:cNvPr id="59" name="tx58"/>
            <p:cNvSpPr/>
            <p:nvPr/>
          </p:nvSpPr>
          <p:spPr>
            <a:xfrm>
              <a:off x="9143144" y="4981180"/>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60" name="tx59"/>
            <p:cNvSpPr/>
            <p:nvPr/>
          </p:nvSpPr>
          <p:spPr>
            <a:xfrm>
              <a:off x="10549127" y="498062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23%</a:t>
              </a:r>
            </a:p>
          </p:txBody>
        </p:sp>
        <p:sp>
          <p:nvSpPr>
            <p:cNvPr id="61" name="tx60"/>
            <p:cNvSpPr/>
            <p:nvPr/>
          </p:nvSpPr>
          <p:spPr>
            <a:xfrm>
              <a:off x="9064272" y="460667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28%</a:t>
              </a:r>
            </a:p>
          </p:txBody>
        </p:sp>
        <p:sp>
          <p:nvSpPr>
            <p:cNvPr id="62" name="tx61"/>
            <p:cNvSpPr/>
            <p:nvPr/>
          </p:nvSpPr>
          <p:spPr>
            <a:xfrm>
              <a:off x="10513643" y="4606988"/>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24%</a:t>
              </a:r>
            </a:p>
          </p:txBody>
        </p:sp>
        <p:sp>
          <p:nvSpPr>
            <p:cNvPr id="63" name="tx62"/>
            <p:cNvSpPr/>
            <p:nvPr/>
          </p:nvSpPr>
          <p:spPr>
            <a:xfrm>
              <a:off x="9216337" y="4232479"/>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64" name="tx63"/>
            <p:cNvSpPr/>
            <p:nvPr/>
          </p:nvSpPr>
          <p:spPr>
            <a:xfrm>
              <a:off x="10569582" y="4232796"/>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22%</a:t>
              </a:r>
            </a:p>
          </p:txBody>
        </p:sp>
        <p:sp>
          <p:nvSpPr>
            <p:cNvPr id="65" name="tx64"/>
            <p:cNvSpPr/>
            <p:nvPr/>
          </p:nvSpPr>
          <p:spPr>
            <a:xfrm>
              <a:off x="9325224"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66" name="tx65"/>
            <p:cNvSpPr/>
            <p:nvPr/>
          </p:nvSpPr>
          <p:spPr>
            <a:xfrm>
              <a:off x="10588109"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67" name="tx66"/>
            <p:cNvSpPr/>
            <p:nvPr/>
          </p:nvSpPr>
          <p:spPr>
            <a:xfrm>
              <a:off x="9023418" y="3484413"/>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68" name="tx67"/>
            <p:cNvSpPr/>
            <p:nvPr/>
          </p:nvSpPr>
          <p:spPr>
            <a:xfrm>
              <a:off x="10466058" y="3484095"/>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69" name="tx68"/>
            <p:cNvSpPr/>
            <p:nvPr/>
          </p:nvSpPr>
          <p:spPr>
            <a:xfrm>
              <a:off x="8634672" y="31096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34%</a:t>
              </a:r>
            </a:p>
          </p:txBody>
        </p:sp>
        <p:sp>
          <p:nvSpPr>
            <p:cNvPr id="70" name="tx69"/>
            <p:cNvSpPr/>
            <p:nvPr/>
          </p:nvSpPr>
          <p:spPr>
            <a:xfrm>
              <a:off x="10332771" y="311022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71" name="tx70"/>
            <p:cNvSpPr/>
            <p:nvPr/>
          </p:nvSpPr>
          <p:spPr>
            <a:xfrm>
              <a:off x="8930781" y="2736030"/>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72" name="tx71"/>
            <p:cNvSpPr/>
            <p:nvPr/>
          </p:nvSpPr>
          <p:spPr>
            <a:xfrm>
              <a:off x="10408414" y="27357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73" name="tx72"/>
            <p:cNvSpPr/>
            <p:nvPr/>
          </p:nvSpPr>
          <p:spPr>
            <a:xfrm>
              <a:off x="8736332" y="2361282"/>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74" name="tx73"/>
            <p:cNvSpPr/>
            <p:nvPr/>
          </p:nvSpPr>
          <p:spPr>
            <a:xfrm>
              <a:off x="10358741" y="2361838"/>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75" name="tx74"/>
            <p:cNvSpPr/>
            <p:nvPr/>
          </p:nvSpPr>
          <p:spPr>
            <a:xfrm>
              <a:off x="6855641" y="5729007"/>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43%</a:t>
              </a:r>
            </a:p>
          </p:txBody>
        </p:sp>
        <p:sp>
          <p:nvSpPr>
            <p:cNvPr id="76" name="tx75"/>
            <p:cNvSpPr/>
            <p:nvPr/>
          </p:nvSpPr>
          <p:spPr>
            <a:xfrm>
              <a:off x="11153002" y="5729960"/>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77" name="tx76"/>
            <p:cNvSpPr/>
            <p:nvPr/>
          </p:nvSpPr>
          <p:spPr>
            <a:xfrm>
              <a:off x="7297228" y="535505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59%</a:t>
              </a:r>
            </a:p>
          </p:txBody>
        </p:sp>
        <p:sp>
          <p:nvSpPr>
            <p:cNvPr id="78" name="tx77"/>
            <p:cNvSpPr/>
            <p:nvPr/>
          </p:nvSpPr>
          <p:spPr>
            <a:xfrm>
              <a:off x="7024145" y="498086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49%</a:t>
              </a:r>
            </a:p>
          </p:txBody>
        </p:sp>
        <p:sp>
          <p:nvSpPr>
            <p:cNvPr id="79" name="tx78"/>
            <p:cNvSpPr/>
            <p:nvPr/>
          </p:nvSpPr>
          <p:spPr>
            <a:xfrm>
              <a:off x="6968867" y="4607385"/>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47%</a:t>
              </a:r>
            </a:p>
          </p:txBody>
        </p:sp>
        <p:sp>
          <p:nvSpPr>
            <p:cNvPr id="80" name="tx79"/>
            <p:cNvSpPr/>
            <p:nvPr/>
          </p:nvSpPr>
          <p:spPr>
            <a:xfrm>
              <a:off x="7069617" y="4232876"/>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51%</a:t>
              </a:r>
            </a:p>
          </p:txBody>
        </p:sp>
        <p:sp>
          <p:nvSpPr>
            <p:cNvPr id="81" name="tx80"/>
            <p:cNvSpPr/>
            <p:nvPr/>
          </p:nvSpPr>
          <p:spPr>
            <a:xfrm>
              <a:off x="7144675" y="385804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53%</a:t>
              </a:r>
            </a:p>
          </p:txBody>
        </p:sp>
        <p:sp>
          <p:nvSpPr>
            <p:cNvPr id="82" name="tx81"/>
            <p:cNvSpPr/>
            <p:nvPr/>
          </p:nvSpPr>
          <p:spPr>
            <a:xfrm>
              <a:off x="6968521" y="3484810"/>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47%</a:t>
              </a:r>
            </a:p>
          </p:txBody>
        </p:sp>
        <p:sp>
          <p:nvSpPr>
            <p:cNvPr id="83" name="tx82"/>
            <p:cNvSpPr/>
            <p:nvPr/>
          </p:nvSpPr>
          <p:spPr>
            <a:xfrm>
              <a:off x="6679149" y="31096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37%</a:t>
              </a:r>
            </a:p>
          </p:txBody>
        </p:sp>
        <p:sp>
          <p:nvSpPr>
            <p:cNvPr id="84" name="tx83"/>
            <p:cNvSpPr/>
            <p:nvPr/>
          </p:nvSpPr>
          <p:spPr>
            <a:xfrm>
              <a:off x="6914353" y="2736109"/>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45%</a:t>
              </a:r>
            </a:p>
          </p:txBody>
        </p:sp>
        <p:sp>
          <p:nvSpPr>
            <p:cNvPr id="85" name="tx84"/>
            <p:cNvSpPr/>
            <p:nvPr/>
          </p:nvSpPr>
          <p:spPr>
            <a:xfrm>
              <a:off x="6759900" y="236152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40%</a:t>
              </a:r>
            </a:p>
          </p:txBody>
        </p:sp>
        <p:sp>
          <p:nvSpPr>
            <p:cNvPr id="86" name="tx85"/>
            <p:cNvSpPr/>
            <p:nvPr/>
          </p:nvSpPr>
          <p:spPr>
            <a:xfrm>
              <a:off x="3407149" y="5741337"/>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received care from board certified nurse</a:t>
              </a:r>
            </a:p>
          </p:txBody>
        </p:sp>
        <p:sp>
          <p:nvSpPr>
            <p:cNvPr id="87" name="tx86"/>
            <p:cNvSpPr/>
            <p:nvPr/>
          </p:nvSpPr>
          <p:spPr>
            <a:xfrm>
              <a:off x="3547946" y="5367146"/>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Received care from  board certified nurse</a:t>
              </a:r>
            </a:p>
          </p:txBody>
        </p:sp>
        <p:sp>
          <p:nvSpPr>
            <p:cNvPr id="88" name="tx87"/>
            <p:cNvSpPr/>
            <p:nvPr/>
          </p:nvSpPr>
          <p:spPr>
            <a:xfrm>
              <a:off x="4359506" y="4969095"/>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89" name="tx88"/>
            <p:cNvSpPr/>
            <p:nvPr/>
          </p:nvSpPr>
          <p:spPr>
            <a:xfrm>
              <a:off x="4654651" y="4618880"/>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90" name="tx89"/>
            <p:cNvSpPr/>
            <p:nvPr/>
          </p:nvSpPr>
          <p:spPr>
            <a:xfrm>
              <a:off x="4768526" y="4220712"/>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91" name="tx90"/>
            <p:cNvSpPr/>
            <p:nvPr/>
          </p:nvSpPr>
          <p:spPr>
            <a:xfrm>
              <a:off x="4768526" y="3846520"/>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92" name="tx91"/>
            <p:cNvSpPr/>
            <p:nvPr/>
          </p:nvSpPr>
          <p:spPr>
            <a:xfrm>
              <a:off x="4573942" y="3472328"/>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93" name="tx92"/>
            <p:cNvSpPr/>
            <p:nvPr/>
          </p:nvSpPr>
          <p:spPr>
            <a:xfrm>
              <a:off x="3836022" y="3098137"/>
              <a:ext cx="192486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been to hospital in past 12 mos.</a:t>
              </a:r>
            </a:p>
          </p:txBody>
        </p:sp>
        <p:sp>
          <p:nvSpPr>
            <p:cNvPr id="94" name="tx93"/>
            <p:cNvSpPr/>
            <p:nvPr/>
          </p:nvSpPr>
          <p:spPr>
            <a:xfrm>
              <a:off x="4043919" y="2723945"/>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95" name="tx94"/>
            <p:cNvSpPr/>
            <p:nvPr/>
          </p:nvSpPr>
          <p:spPr>
            <a:xfrm>
              <a:off x="5425562" y="2373612"/>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96" name="rc95"/>
            <p:cNvSpPr/>
            <p:nvPr/>
          </p:nvSpPr>
          <p:spPr>
            <a:xfrm>
              <a:off x="4970124" y="1550917"/>
              <a:ext cx="6761627" cy="506102"/>
            </a:xfrm>
            <a:prstGeom prst="rect">
              <a:avLst/>
            </a:prstGeom>
            <a:solidFill>
              <a:srgbClr val="FFFFFF">
                <a:alpha val="100000"/>
              </a:srgbClr>
            </a:solidFill>
          </p:spPr>
          <p:txBody>
            <a:bodyPr/>
            <a:lstStyle/>
            <a:p>
              <a:endParaRPr/>
            </a:p>
          </p:txBody>
        </p:sp>
        <p:sp>
          <p:nvSpPr>
            <p:cNvPr id="97" name="rc96"/>
            <p:cNvSpPr/>
            <p:nvPr/>
          </p:nvSpPr>
          <p:spPr>
            <a:xfrm>
              <a:off x="5039713" y="1550917"/>
              <a:ext cx="219455" cy="632627"/>
            </a:xfrm>
            <a:prstGeom prst="rect">
              <a:avLst/>
            </a:prstGeom>
            <a:solidFill>
              <a:srgbClr val="FFFFFF">
                <a:alpha val="100000"/>
              </a:srgbClr>
            </a:solidFill>
          </p:spPr>
          <p:txBody>
            <a:bodyPr/>
            <a:lstStyle/>
            <a:p>
              <a:endParaRPr/>
            </a:p>
          </p:txBody>
        </p:sp>
        <p:sp>
          <p:nvSpPr>
            <p:cNvPr id="98" name="pt97"/>
            <p:cNvSpPr/>
            <p:nvPr/>
          </p:nvSpPr>
          <p:spPr>
            <a:xfrm>
              <a:off x="4385423" y="1794977"/>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99" name="rc98"/>
            <p:cNvSpPr/>
            <p:nvPr/>
          </p:nvSpPr>
          <p:spPr>
            <a:xfrm>
              <a:off x="6437598" y="1550917"/>
              <a:ext cx="219455" cy="632627"/>
            </a:xfrm>
            <a:prstGeom prst="rect">
              <a:avLst/>
            </a:prstGeom>
            <a:solidFill>
              <a:srgbClr val="FFFFFF">
                <a:alpha val="100000"/>
              </a:srgbClr>
            </a:solidFill>
          </p:spPr>
          <p:txBody>
            <a:bodyPr/>
            <a:lstStyle/>
            <a:p>
              <a:endParaRPr/>
            </a:p>
          </p:txBody>
        </p:sp>
        <p:sp>
          <p:nvSpPr>
            <p:cNvPr id="100" name="pt99"/>
            <p:cNvSpPr/>
            <p:nvPr/>
          </p:nvSpPr>
          <p:spPr>
            <a:xfrm>
              <a:off x="5783308"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101" name="rc100"/>
            <p:cNvSpPr/>
            <p:nvPr/>
          </p:nvSpPr>
          <p:spPr>
            <a:xfrm>
              <a:off x="7976340" y="1550917"/>
              <a:ext cx="219455" cy="632627"/>
            </a:xfrm>
            <a:prstGeom prst="rect">
              <a:avLst/>
            </a:prstGeom>
            <a:solidFill>
              <a:srgbClr val="FFFFFF">
                <a:alpha val="100000"/>
              </a:srgbClr>
            </a:solidFill>
          </p:spPr>
          <p:txBody>
            <a:bodyPr/>
            <a:lstStyle/>
            <a:p>
              <a:endParaRPr/>
            </a:p>
          </p:txBody>
        </p:sp>
        <p:sp>
          <p:nvSpPr>
            <p:cNvPr id="102" name="pt101"/>
            <p:cNvSpPr/>
            <p:nvPr/>
          </p:nvSpPr>
          <p:spPr>
            <a:xfrm>
              <a:off x="7322050" y="1794977"/>
              <a:ext cx="144506" cy="144506"/>
            </a:xfrm>
            <a:prstGeom prst="ellipse">
              <a:avLst/>
            </a:prstGeom>
            <a:solidFill>
              <a:srgbClr val="FCE033">
                <a:alpha val="100000"/>
              </a:srgbClr>
            </a:solidFill>
            <a:ln w="9000" cap="rnd">
              <a:solidFill>
                <a:srgbClr val="FCE033">
                  <a:alpha val="100000"/>
                </a:srgbClr>
              </a:solidFill>
              <a:prstDash val="solid"/>
              <a:round/>
            </a:ln>
          </p:spPr>
          <p:txBody>
            <a:bodyPr/>
            <a:lstStyle/>
            <a:p>
              <a:endParaRPr/>
            </a:p>
          </p:txBody>
        </p:sp>
        <p:sp>
          <p:nvSpPr>
            <p:cNvPr id="103" name="rc102"/>
            <p:cNvSpPr/>
            <p:nvPr/>
          </p:nvSpPr>
          <p:spPr>
            <a:xfrm>
              <a:off x="9488278" y="1550917"/>
              <a:ext cx="219455" cy="632627"/>
            </a:xfrm>
            <a:prstGeom prst="rect">
              <a:avLst/>
            </a:prstGeom>
            <a:solidFill>
              <a:srgbClr val="FFFFFF">
                <a:alpha val="100000"/>
              </a:srgbClr>
            </a:solidFill>
          </p:spPr>
          <p:txBody>
            <a:bodyPr/>
            <a:lstStyle/>
            <a:p>
              <a:endParaRPr/>
            </a:p>
          </p:txBody>
        </p:sp>
        <p:sp>
          <p:nvSpPr>
            <p:cNvPr id="104" name="pt103"/>
            <p:cNvSpPr/>
            <p:nvPr/>
          </p:nvSpPr>
          <p:spPr>
            <a:xfrm>
              <a:off x="8833988" y="1794977"/>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105" name="rc104"/>
            <p:cNvSpPr/>
            <p:nvPr/>
          </p:nvSpPr>
          <p:spPr>
            <a:xfrm>
              <a:off x="10966695" y="1550917"/>
              <a:ext cx="219455" cy="632627"/>
            </a:xfrm>
            <a:prstGeom prst="rect">
              <a:avLst/>
            </a:prstGeom>
            <a:solidFill>
              <a:srgbClr val="FFFFFF">
                <a:alpha val="100000"/>
              </a:srgbClr>
            </a:solidFill>
          </p:spPr>
          <p:txBody>
            <a:bodyPr/>
            <a:lstStyle/>
            <a:p>
              <a:endParaRPr/>
            </a:p>
          </p:txBody>
        </p:sp>
        <p:sp>
          <p:nvSpPr>
            <p:cNvPr id="106" name="pt105"/>
            <p:cNvSpPr/>
            <p:nvPr/>
          </p:nvSpPr>
          <p:spPr>
            <a:xfrm>
              <a:off x="10312404" y="1794977"/>
              <a:ext cx="144506" cy="144506"/>
            </a:xfrm>
            <a:prstGeom prst="ellipse">
              <a:avLst/>
            </a:prstGeom>
            <a:solidFill>
              <a:srgbClr val="950A08">
                <a:alpha val="100000"/>
              </a:srgbClr>
            </a:solidFill>
            <a:ln w="9000" cap="rnd">
              <a:solidFill>
                <a:srgbClr val="950A08">
                  <a:alpha val="100000"/>
                </a:srgbClr>
              </a:solidFill>
              <a:prstDash val="solid"/>
              <a:round/>
            </a:ln>
          </p:spPr>
          <p:txBody>
            <a:bodyPr/>
            <a:lstStyle/>
            <a:p>
              <a:endParaRPr/>
            </a:p>
          </p:txBody>
        </p:sp>
        <p:sp>
          <p:nvSpPr>
            <p:cNvPr id="107" name="tx106"/>
            <p:cNvSpPr/>
            <p:nvPr/>
          </p:nvSpPr>
          <p:spPr>
            <a:xfrm>
              <a:off x="4636993" y="1731121"/>
              <a:ext cx="103925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Much more likely to</a:t>
              </a:r>
            </a:p>
          </p:txBody>
        </p:sp>
        <p:sp>
          <p:nvSpPr>
            <p:cNvPr id="108" name="tx107"/>
            <p:cNvSpPr/>
            <p:nvPr/>
          </p:nvSpPr>
          <p:spPr>
            <a:xfrm>
              <a:off x="4636993" y="1885282"/>
              <a:ext cx="670526"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recommend </a:t>
              </a:r>
            </a:p>
          </p:txBody>
        </p:sp>
        <p:sp>
          <p:nvSpPr>
            <p:cNvPr id="109" name="tx108"/>
            <p:cNvSpPr/>
            <p:nvPr/>
          </p:nvSpPr>
          <p:spPr>
            <a:xfrm>
              <a:off x="6034878" y="1731121"/>
              <a:ext cx="1180107"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 more likely</a:t>
              </a:r>
            </a:p>
          </p:txBody>
        </p:sp>
        <p:sp>
          <p:nvSpPr>
            <p:cNvPr id="110" name="tx109"/>
            <p:cNvSpPr/>
            <p:nvPr/>
          </p:nvSpPr>
          <p:spPr>
            <a:xfrm>
              <a:off x="6034878" y="1885282"/>
              <a:ext cx="80466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to recommend </a:t>
              </a:r>
            </a:p>
          </p:txBody>
        </p:sp>
        <p:sp>
          <p:nvSpPr>
            <p:cNvPr id="111" name="tx110"/>
            <p:cNvSpPr/>
            <p:nvPr/>
          </p:nvSpPr>
          <p:spPr>
            <a:xfrm>
              <a:off x="7573620" y="1754980"/>
              <a:ext cx="1153303"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Neither more nor less</a:t>
              </a:r>
            </a:p>
          </p:txBody>
        </p:sp>
        <p:sp>
          <p:nvSpPr>
            <p:cNvPr id="112" name="tx111"/>
            <p:cNvSpPr/>
            <p:nvPr/>
          </p:nvSpPr>
          <p:spPr>
            <a:xfrm>
              <a:off x="7573620" y="1861423"/>
              <a:ext cx="110635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likely to recommend </a:t>
              </a:r>
            </a:p>
          </p:txBody>
        </p:sp>
        <p:sp>
          <p:nvSpPr>
            <p:cNvPr id="113" name="tx112"/>
            <p:cNvSpPr/>
            <p:nvPr/>
          </p:nvSpPr>
          <p:spPr>
            <a:xfrm>
              <a:off x="9085558" y="1731121"/>
              <a:ext cx="111978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 less likely</a:t>
              </a:r>
            </a:p>
          </p:txBody>
        </p:sp>
        <p:sp>
          <p:nvSpPr>
            <p:cNvPr id="114" name="tx113"/>
            <p:cNvSpPr/>
            <p:nvPr/>
          </p:nvSpPr>
          <p:spPr>
            <a:xfrm>
              <a:off x="9085558" y="1885282"/>
              <a:ext cx="80466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to recommend </a:t>
              </a:r>
            </a:p>
          </p:txBody>
        </p:sp>
        <p:sp>
          <p:nvSpPr>
            <p:cNvPr id="115" name="tx114"/>
            <p:cNvSpPr/>
            <p:nvPr/>
          </p:nvSpPr>
          <p:spPr>
            <a:xfrm>
              <a:off x="10563975" y="1731121"/>
              <a:ext cx="97892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Much less likely to</a:t>
              </a:r>
            </a:p>
          </p:txBody>
        </p:sp>
        <p:sp>
          <p:nvSpPr>
            <p:cNvPr id="116" name="tx115"/>
            <p:cNvSpPr/>
            <p:nvPr/>
          </p:nvSpPr>
          <p:spPr>
            <a:xfrm>
              <a:off x="10563975" y="1885282"/>
              <a:ext cx="670526"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recommend </a:t>
              </a:r>
            </a:p>
          </p:txBody>
        </p:sp>
      </p:grpSp>
      <p:sp>
        <p:nvSpPr>
          <p:cNvPr id="118" name="sub_title"/>
          <p:cNvSpPr>
            <a:spLocks noGrp="1"/>
          </p:cNvSpPr>
          <p:nvPr>
            <p:ph type="body" sz="quarter" idx="17"/>
          </p:nvPr>
        </p:nvSpPr>
        <p:spPr/>
        <p:txBody>
          <a:bodyPr>
            <a:normAutofit fontScale="92500"/>
          </a:bodyPr>
          <a:lstStyle/>
          <a:p>
            <a:r>
              <a:t>If you learned that a hospital had a high percentage of nurses with a specialty board certification, would you be more or less likely to recommend that hospital to a family or friend, or would it have no impact either way?</a:t>
            </a:r>
          </a:p>
        </p:txBody>
      </p:sp>
      <p:sp>
        <p:nvSpPr>
          <p:cNvPr id="120" name="presentation_title"/>
          <p:cNvSpPr>
            <a:spLocks noGrp="1"/>
          </p:cNvSpPr>
          <p:nvPr>
            <p:ph type="body" sz="quarter" idx="14"/>
          </p:nvPr>
        </p:nvSpPr>
        <p:spPr/>
        <p:txBody>
          <a:bodyPr/>
          <a:lstStyle/>
          <a:p>
            <a:r>
              <a:t>Abns Polling Presentation</a:t>
            </a:r>
          </a:p>
        </p:txBody>
      </p:sp>
      <p:sp>
        <p:nvSpPr>
          <p:cNvPr id="121" name="qnum"/>
          <p:cNvSpPr>
            <a:spLocks noGrp="1"/>
          </p:cNvSpPr>
          <p:nvPr>
            <p:ph type="body" sz="quarter" idx="18"/>
          </p:nvPr>
        </p:nvSpPr>
        <p:spPr/>
        <p:txBody>
          <a:bodyPr/>
          <a:lstStyle/>
          <a:p>
            <a:r>
              <a:t>ABNS12</a:t>
            </a:r>
          </a:p>
        </p:txBody>
      </p:sp>
      <p:sp>
        <p:nvSpPr>
          <p:cNvPr id="122" name="Left Bracket 121">
            <a:extLst>
              <a:ext uri="{FF2B5EF4-FFF2-40B4-BE49-F238E27FC236}">
                <a16:creationId xmlns:a16="http://schemas.microsoft.com/office/drawing/2014/main" xmlns="" id="{2ABC5F5D-51C8-41DB-8AAF-5E9A652EEEF2}"/>
              </a:ext>
            </a:extLst>
          </p:cNvPr>
          <p:cNvSpPr/>
          <p:nvPr/>
        </p:nvSpPr>
        <p:spPr>
          <a:xfrm>
            <a:off x="3332020" y="5292633"/>
            <a:ext cx="45719" cy="61741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lide Number Placeholder 122">
            <a:extLst>
              <a:ext uri="{FF2B5EF4-FFF2-40B4-BE49-F238E27FC236}">
                <a16:creationId xmlns:a16="http://schemas.microsoft.com/office/drawing/2014/main" xmlns="" id="{9CE99542-AF6F-4DD0-9067-742DF6497DD6}"/>
              </a:ext>
            </a:extLst>
          </p:cNvPr>
          <p:cNvSpPr>
            <a:spLocks noGrp="1"/>
          </p:cNvSpPr>
          <p:nvPr>
            <p:ph type="sldNum" sz="quarter" idx="12"/>
          </p:nvPr>
        </p:nvSpPr>
        <p:spPr/>
        <p:txBody>
          <a:bodyPr/>
          <a:lstStyle/>
          <a:p>
            <a:fld id="{721B4A2B-C916-44BD-B828-1C8B638667EF}" type="slidenum">
              <a:rPr lang="en-US" smtClean="0"/>
              <a:pPr/>
              <a:t>19</a:t>
            </a:fld>
            <a:endParaRPr lang="en-US" dirty="0"/>
          </a:p>
        </p:txBody>
      </p:sp>
      <p:sp>
        <p:nvSpPr>
          <p:cNvPr id="126" name="black_box_title">
            <a:extLst>
              <a:ext uri="{FF2B5EF4-FFF2-40B4-BE49-F238E27FC236}">
                <a16:creationId xmlns:a16="http://schemas.microsoft.com/office/drawing/2014/main" xmlns="" id="{BFF57A96-BDE6-49A4-BAD4-47C25E9E75E8}"/>
              </a:ext>
            </a:extLst>
          </p:cNvPr>
          <p:cNvSpPr txBox="1">
            <a:spLocks/>
          </p:cNvSpPr>
          <p:nvPr/>
        </p:nvSpPr>
        <p:spPr>
          <a:xfrm>
            <a:off x="210730" y="2066924"/>
            <a:ext cx="2312468"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Importance and Impact of Specialty Board Certified Nurses In Choosing A Hospital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_title"/>
          <p:cNvSpPr>
            <a:spLocks noGrp="1"/>
          </p:cNvSpPr>
          <p:nvPr>
            <p:ph type="body" sz="quarter" idx="14"/>
          </p:nvPr>
        </p:nvSpPr>
        <p:spPr/>
        <p:txBody>
          <a:bodyPr/>
          <a:lstStyle/>
          <a:p>
            <a:r>
              <a:rPr lang="en-US" dirty="0" err="1"/>
              <a:t>Abns</a:t>
            </a:r>
            <a:r>
              <a:rPr lang="en-US" dirty="0"/>
              <a:t> Polling Presentation</a:t>
            </a:r>
          </a:p>
        </p:txBody>
      </p:sp>
      <p:sp>
        <p:nvSpPr>
          <p:cNvPr id="3" name="black_box_title"/>
          <p:cNvSpPr>
            <a:spLocks noGrp="1"/>
          </p:cNvSpPr>
          <p:nvPr>
            <p:ph type="body" sz="quarter" idx="46"/>
          </p:nvPr>
        </p:nvSpPr>
        <p:spPr/>
        <p:txBody>
          <a:bodyPr/>
          <a:lstStyle/>
          <a:p>
            <a:r>
              <a:rPr dirty="0"/>
              <a:t>Key Points</a:t>
            </a:r>
          </a:p>
        </p:txBody>
      </p:sp>
      <p:pic>
        <p:nvPicPr>
          <p:cNvPr id="4" name="pic"/>
          <p:cNvPicPr/>
          <p:nvPr/>
        </p:nvPicPr>
        <p:blipFill>
          <a:blip r:embed="rId2" cstate="print"/>
          <a:stretch>
            <a:fillRect/>
          </a:stretch>
        </p:blipFill>
        <p:spPr>
          <a:xfrm>
            <a:off x="3438144" y="700728"/>
            <a:ext cx="274320" cy="274320"/>
          </a:xfrm>
          <a:prstGeom prst="rect">
            <a:avLst/>
          </a:prstGeom>
        </p:spPr>
      </p:pic>
      <p:pic>
        <p:nvPicPr>
          <p:cNvPr id="5" name="pic"/>
          <p:cNvPicPr/>
          <p:nvPr/>
        </p:nvPicPr>
        <p:blipFill>
          <a:blip r:embed="rId3" cstate="print"/>
          <a:stretch>
            <a:fillRect/>
          </a:stretch>
        </p:blipFill>
        <p:spPr>
          <a:xfrm>
            <a:off x="3438144" y="2433078"/>
            <a:ext cx="274320" cy="274320"/>
          </a:xfrm>
          <a:prstGeom prst="rect">
            <a:avLst/>
          </a:prstGeom>
        </p:spPr>
      </p:pic>
      <p:pic>
        <p:nvPicPr>
          <p:cNvPr id="6" name="pic"/>
          <p:cNvPicPr/>
          <p:nvPr/>
        </p:nvPicPr>
        <p:blipFill>
          <a:blip r:embed="rId4" cstate="print"/>
          <a:stretch>
            <a:fillRect/>
          </a:stretch>
        </p:blipFill>
        <p:spPr>
          <a:xfrm>
            <a:off x="3431566" y="4175475"/>
            <a:ext cx="274320" cy="274320"/>
          </a:xfrm>
          <a:prstGeom prst="rect">
            <a:avLst/>
          </a:prstGeom>
        </p:spPr>
      </p:pic>
      <p:pic>
        <p:nvPicPr>
          <p:cNvPr id="7" name="pic"/>
          <p:cNvPicPr/>
          <p:nvPr/>
        </p:nvPicPr>
        <p:blipFill>
          <a:blip r:embed="rId5" cstate="print"/>
          <a:stretch>
            <a:fillRect/>
          </a:stretch>
        </p:blipFill>
        <p:spPr>
          <a:xfrm>
            <a:off x="7900416" y="621792"/>
            <a:ext cx="274320" cy="274320"/>
          </a:xfrm>
          <a:prstGeom prst="rect">
            <a:avLst/>
          </a:prstGeom>
        </p:spPr>
      </p:pic>
      <p:pic>
        <p:nvPicPr>
          <p:cNvPr id="8" name="pic"/>
          <p:cNvPicPr/>
          <p:nvPr/>
        </p:nvPicPr>
        <p:blipFill>
          <a:blip r:embed="rId6" cstate="print"/>
          <a:stretch>
            <a:fillRect/>
          </a:stretch>
        </p:blipFill>
        <p:spPr>
          <a:xfrm>
            <a:off x="7900416" y="2039750"/>
            <a:ext cx="274320" cy="274320"/>
          </a:xfrm>
          <a:prstGeom prst="rect">
            <a:avLst/>
          </a:prstGeom>
        </p:spPr>
      </p:pic>
      <p:pic>
        <p:nvPicPr>
          <p:cNvPr id="9" name="pic"/>
          <p:cNvPicPr/>
          <p:nvPr/>
        </p:nvPicPr>
        <p:blipFill>
          <a:blip r:embed="rId7" cstate="print"/>
          <a:stretch>
            <a:fillRect/>
          </a:stretch>
        </p:blipFill>
        <p:spPr>
          <a:xfrm>
            <a:off x="7893838" y="4777606"/>
            <a:ext cx="274320" cy="274320"/>
          </a:xfrm>
          <a:prstGeom prst="rect">
            <a:avLst/>
          </a:prstGeom>
        </p:spPr>
      </p:pic>
      <p:sp>
        <p:nvSpPr>
          <p:cNvPr id="10" name="key_point1"/>
          <p:cNvSpPr>
            <a:spLocks noGrp="1"/>
          </p:cNvSpPr>
          <p:nvPr>
            <p:ph type="body" sz="quarter" idx="27"/>
          </p:nvPr>
        </p:nvSpPr>
        <p:spPr>
          <a:xfrm>
            <a:off x="3907890" y="664152"/>
            <a:ext cx="3200400" cy="704088"/>
          </a:xfrm>
        </p:spPr>
        <p:txBody>
          <a:bodyPr>
            <a:normAutofit lnSpcReduction="10000"/>
          </a:bodyPr>
          <a:lstStyle/>
          <a:p>
            <a:r>
              <a:rPr lang="en-US" dirty="0"/>
              <a:t>When thinking about choosing a hospital, a strong majority of adults say the quality of nurses is an important factor. </a:t>
            </a:r>
          </a:p>
        </p:txBody>
      </p:sp>
      <p:sp>
        <p:nvSpPr>
          <p:cNvPr id="11" name="key_point2"/>
          <p:cNvSpPr>
            <a:spLocks noGrp="1"/>
          </p:cNvSpPr>
          <p:nvPr>
            <p:ph type="body" sz="quarter" idx="28"/>
          </p:nvPr>
        </p:nvSpPr>
        <p:spPr>
          <a:xfrm>
            <a:off x="3907890" y="2378214"/>
            <a:ext cx="3200400" cy="704088"/>
          </a:xfrm>
        </p:spPr>
        <p:txBody>
          <a:bodyPr>
            <a:normAutofit lnSpcReduction="10000"/>
          </a:bodyPr>
          <a:lstStyle/>
          <a:p>
            <a:r>
              <a:rPr lang="en-US" dirty="0"/>
              <a:t>Similarly, nearly an equal percentage of adults say doctors and nurses play a significant role in the medical care they receive. </a:t>
            </a:r>
            <a:endParaRPr dirty="0"/>
          </a:p>
        </p:txBody>
      </p:sp>
      <p:sp>
        <p:nvSpPr>
          <p:cNvPr id="12" name="key_point3"/>
          <p:cNvSpPr>
            <a:spLocks noGrp="1"/>
          </p:cNvSpPr>
          <p:nvPr>
            <p:ph type="body" sz="quarter" idx="29"/>
          </p:nvPr>
        </p:nvSpPr>
        <p:spPr>
          <a:xfrm>
            <a:off x="3901312" y="4221195"/>
            <a:ext cx="3200400" cy="704088"/>
          </a:xfrm>
        </p:spPr>
        <p:txBody>
          <a:bodyPr>
            <a:normAutofit lnSpcReduction="10000"/>
          </a:bodyPr>
          <a:lstStyle/>
          <a:p>
            <a:r>
              <a:rPr lang="en-US" dirty="0"/>
              <a:t>Adults typically interact with nurses the most at hospitals and have the most influence on how they evaluate their hospital visit. </a:t>
            </a:r>
            <a:endParaRPr dirty="0"/>
          </a:p>
        </p:txBody>
      </p:sp>
      <p:sp>
        <p:nvSpPr>
          <p:cNvPr id="13" name="key_point4"/>
          <p:cNvSpPr>
            <a:spLocks noGrp="1"/>
          </p:cNvSpPr>
          <p:nvPr>
            <p:ph type="body" sz="quarter" idx="30"/>
          </p:nvPr>
        </p:nvSpPr>
        <p:spPr>
          <a:xfrm>
            <a:off x="8385048" y="585215"/>
            <a:ext cx="3200400" cy="704087"/>
          </a:xfrm>
        </p:spPr>
        <p:txBody>
          <a:bodyPr>
            <a:normAutofit/>
          </a:bodyPr>
          <a:lstStyle/>
          <a:p>
            <a:r>
              <a:rPr lang="en-US" dirty="0"/>
              <a:t>Adults are highly satisfied with the care board certified specialty nurses provide. </a:t>
            </a:r>
            <a:endParaRPr dirty="0"/>
          </a:p>
        </p:txBody>
      </p:sp>
      <p:sp>
        <p:nvSpPr>
          <p:cNvPr id="14" name="key_point5"/>
          <p:cNvSpPr>
            <a:spLocks noGrp="1"/>
          </p:cNvSpPr>
          <p:nvPr>
            <p:ph type="body" sz="quarter" idx="31"/>
          </p:nvPr>
        </p:nvSpPr>
        <p:spPr>
          <a:xfrm>
            <a:off x="8378470" y="2039750"/>
            <a:ext cx="3200400" cy="882362"/>
          </a:xfrm>
        </p:spPr>
        <p:txBody>
          <a:bodyPr>
            <a:normAutofit/>
          </a:bodyPr>
          <a:lstStyle/>
          <a:p>
            <a:r>
              <a:rPr lang="en-US" dirty="0"/>
              <a:t>A hospital having a high percentage of board certified specialty nurses can impact adults’ hospital preference. </a:t>
            </a:r>
            <a:endParaRPr dirty="0"/>
          </a:p>
        </p:txBody>
      </p:sp>
      <p:sp>
        <p:nvSpPr>
          <p:cNvPr id="15" name="key_point6"/>
          <p:cNvSpPr>
            <a:spLocks noGrp="1"/>
          </p:cNvSpPr>
          <p:nvPr>
            <p:ph type="body" sz="quarter" idx="32"/>
          </p:nvPr>
        </p:nvSpPr>
        <p:spPr>
          <a:xfrm>
            <a:off x="8378470" y="4731885"/>
            <a:ext cx="3200400" cy="1171223"/>
          </a:xfrm>
        </p:spPr>
        <p:txBody>
          <a:bodyPr>
            <a:normAutofit/>
          </a:bodyPr>
          <a:lstStyle/>
          <a:p>
            <a:r>
              <a:rPr lang="en-US" dirty="0"/>
              <a:t>Nearly a third of adults (30%) would switch to receive medical care at a hospital with a higher percentage of board certified specialty nurses than continuing to receive care at their current hospital. </a:t>
            </a:r>
            <a:endParaRPr dirty="0"/>
          </a:p>
        </p:txBody>
      </p:sp>
      <p:sp>
        <p:nvSpPr>
          <p:cNvPr id="16" name="key_point_sub1"/>
          <p:cNvSpPr>
            <a:spLocks noGrp="1"/>
          </p:cNvSpPr>
          <p:nvPr>
            <p:ph type="body" sz="quarter" idx="43"/>
          </p:nvPr>
        </p:nvSpPr>
        <p:spPr>
          <a:xfrm>
            <a:off x="4155596" y="1471779"/>
            <a:ext cx="2952694" cy="882361"/>
          </a:xfrm>
        </p:spPr>
        <p:txBody>
          <a:bodyPr>
            <a:normAutofit/>
          </a:bodyPr>
          <a:lstStyle/>
          <a:p>
            <a:r>
              <a:rPr lang="en-US" dirty="0"/>
              <a:t>An equal percentage of adults say the quality of doctors (92%) and nurses (91%) is important when thinking about choosing a hospital. </a:t>
            </a:r>
            <a:endParaRPr dirty="0"/>
          </a:p>
        </p:txBody>
      </p:sp>
      <p:sp>
        <p:nvSpPr>
          <p:cNvPr id="17" name="key_point_sub2"/>
          <p:cNvSpPr>
            <a:spLocks noGrp="1"/>
          </p:cNvSpPr>
          <p:nvPr>
            <p:ph type="body" sz="quarter" idx="44"/>
          </p:nvPr>
        </p:nvSpPr>
        <p:spPr>
          <a:xfrm>
            <a:off x="4150340" y="3177312"/>
            <a:ext cx="2952694" cy="898702"/>
          </a:xfrm>
        </p:spPr>
        <p:txBody>
          <a:bodyPr>
            <a:normAutofit/>
          </a:bodyPr>
          <a:lstStyle/>
          <a:p>
            <a:r>
              <a:rPr lang="en-US" dirty="0"/>
              <a:t>Adults who have received care from a board certified specialty nurse are more likely to say nurses have a significant impact on the quality of medical care they receive at a hospital. </a:t>
            </a:r>
            <a:endParaRPr dirty="0"/>
          </a:p>
        </p:txBody>
      </p:sp>
      <p:sp>
        <p:nvSpPr>
          <p:cNvPr id="18" name="key_point_sub3"/>
          <p:cNvSpPr>
            <a:spLocks noGrp="1"/>
          </p:cNvSpPr>
          <p:nvPr>
            <p:ph type="body" sz="quarter" idx="42"/>
          </p:nvPr>
        </p:nvSpPr>
        <p:spPr>
          <a:xfrm>
            <a:off x="8626176" y="1230659"/>
            <a:ext cx="2952694" cy="704087"/>
          </a:xfrm>
        </p:spPr>
        <p:txBody>
          <a:bodyPr/>
          <a:lstStyle/>
          <a:p>
            <a:r>
              <a:rPr lang="en-US" dirty="0"/>
              <a:t>Among adults who have received care from a board certified specialty nurse, 83% were </a:t>
            </a:r>
            <a:r>
              <a:rPr lang="en-US" i="1" dirty="0"/>
              <a:t>very satisfied </a:t>
            </a:r>
            <a:r>
              <a:rPr lang="en-US" dirty="0"/>
              <a:t>with the care they received. </a:t>
            </a:r>
            <a:endParaRPr dirty="0"/>
          </a:p>
        </p:txBody>
      </p:sp>
      <p:sp>
        <p:nvSpPr>
          <p:cNvPr id="19" name="methodology"/>
          <p:cNvSpPr>
            <a:spLocks noGrp="1"/>
          </p:cNvSpPr>
          <p:nvPr>
            <p:ph type="body" sz="quarter" idx="45"/>
          </p:nvPr>
        </p:nvSpPr>
        <p:spPr>
          <a:xfrm>
            <a:off x="3246120" y="6420973"/>
            <a:ext cx="8430768" cy="603504"/>
          </a:xfrm>
        </p:spPr>
        <p:txBody>
          <a:bodyPr>
            <a:normAutofit/>
          </a:bodyPr>
          <a:lstStyle/>
          <a:p>
            <a:r>
              <a:rPr lang="en-US" sz="1000" dirty="0"/>
              <a:t>This poll was conducted between February 6-7 among a national sample of 2,200 adults. The interviews were conducted online and the data were weighted to approximate a target sample of adults based on age, educational attainment, gender, race, and region. Results from the full survey have a margin of error of plus or minus 2 percentage points.</a:t>
            </a:r>
            <a:endParaRPr sz="1000" dirty="0"/>
          </a:p>
        </p:txBody>
      </p:sp>
      <p:sp>
        <p:nvSpPr>
          <p:cNvPr id="20" name="methodology_title"/>
          <p:cNvSpPr>
            <a:spLocks noGrp="1"/>
          </p:cNvSpPr>
          <p:nvPr>
            <p:ph type="body" sz="quarter" idx="13"/>
          </p:nvPr>
        </p:nvSpPr>
        <p:spPr>
          <a:xfrm>
            <a:off x="3246120" y="6194145"/>
            <a:ext cx="8430768" cy="210892"/>
          </a:xfrm>
        </p:spPr>
        <p:txBody>
          <a:bodyPr/>
          <a:lstStyle/>
          <a:p>
            <a:r>
              <a:rPr lang="en-US" sz="1000" dirty="0"/>
              <a:t>Methodology</a:t>
            </a:r>
            <a:endParaRPr sz="1000" dirty="0"/>
          </a:p>
        </p:txBody>
      </p:sp>
      <p:sp>
        <p:nvSpPr>
          <p:cNvPr id="23" name="key_point_sub2">
            <a:extLst>
              <a:ext uri="{FF2B5EF4-FFF2-40B4-BE49-F238E27FC236}">
                <a16:creationId xmlns:a16="http://schemas.microsoft.com/office/drawing/2014/main" xmlns="" id="{E3BC1634-4B0C-41BA-8C76-4170A5338790}"/>
              </a:ext>
            </a:extLst>
          </p:cNvPr>
          <p:cNvSpPr txBox="1">
            <a:spLocks/>
          </p:cNvSpPr>
          <p:nvPr/>
        </p:nvSpPr>
        <p:spPr>
          <a:xfrm>
            <a:off x="4155596" y="5012894"/>
            <a:ext cx="2952694" cy="1098041"/>
          </a:xfrm>
          <a:prstGeom prst="rect">
            <a:avLst/>
          </a:prstGeom>
        </p:spPr>
        <p:txBody>
          <a:bodyPr vert="horz" lIns="0" tIns="0" rIns="0" bIns="0" rtlCol="0">
            <a:norm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b="0" kern="1200">
                <a:solidFill>
                  <a:schemeClr val="tx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Over half of adults (55%) say they primarily interacted with nurses at their last visit to a hospital, and are most likely to say nurses impact how they evaluate their experience at a hospital  the most(43%).  </a:t>
            </a:r>
          </a:p>
        </p:txBody>
      </p:sp>
      <p:sp>
        <p:nvSpPr>
          <p:cNvPr id="22" name="Slide Number Placeholder 21">
            <a:extLst>
              <a:ext uri="{FF2B5EF4-FFF2-40B4-BE49-F238E27FC236}">
                <a16:creationId xmlns:a16="http://schemas.microsoft.com/office/drawing/2014/main" xmlns="" id="{84C48100-103D-4A44-A6DE-9AA11D60C86B}"/>
              </a:ext>
            </a:extLst>
          </p:cNvPr>
          <p:cNvSpPr>
            <a:spLocks noGrp="1"/>
          </p:cNvSpPr>
          <p:nvPr>
            <p:ph type="sldNum" sz="quarter" idx="12"/>
          </p:nvPr>
        </p:nvSpPr>
        <p:spPr/>
        <p:txBody>
          <a:bodyPr/>
          <a:lstStyle/>
          <a:p>
            <a:fld id="{721B4A2B-C916-44BD-B828-1C8B638667EF}" type="slidenum">
              <a:rPr lang="en-US" smtClean="0"/>
              <a:pPr/>
              <a:t>2</a:t>
            </a:fld>
            <a:endParaRPr lang="en-US" dirty="0"/>
          </a:p>
        </p:txBody>
      </p:sp>
      <p:sp>
        <p:nvSpPr>
          <p:cNvPr id="24" name="key_point_sub3">
            <a:extLst>
              <a:ext uri="{FF2B5EF4-FFF2-40B4-BE49-F238E27FC236}">
                <a16:creationId xmlns:a16="http://schemas.microsoft.com/office/drawing/2014/main" xmlns="" id="{A211EEDA-B31C-4418-824E-9F267BAC402A}"/>
              </a:ext>
            </a:extLst>
          </p:cNvPr>
          <p:cNvSpPr txBox="1">
            <a:spLocks/>
          </p:cNvSpPr>
          <p:nvPr/>
        </p:nvSpPr>
        <p:spPr>
          <a:xfrm>
            <a:off x="8626176" y="2896411"/>
            <a:ext cx="2952694" cy="1895540"/>
          </a:xfrm>
          <a:prstGeom prst="rect">
            <a:avLst/>
          </a:prstGeom>
        </p:spPr>
        <p:txBody>
          <a:bodyPr vert="horz" lIns="0" tIns="0" rIns="0" bIns="0" rtlCol="0">
            <a:norm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b="0" kern="1200">
                <a:solidFill>
                  <a:schemeClr val="tx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71% of adults would be more likely to recommend a hospital that had a higher percentage of nurses with a specialty board certification. </a:t>
            </a:r>
          </a:p>
          <a:p>
            <a:r>
              <a:rPr lang="en-US" dirty="0"/>
              <a:t>Receiving care from a board certified specialty nurse has a positive impact on the likelihood to recommend a hospital with a higher percentage of nurses with a specialty board certification.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55659"/>
            <a:ext cx="8255150" cy="703060"/>
          </a:xfrm>
        </p:spPr>
        <p:txBody>
          <a:bodyPr/>
          <a:lstStyle/>
          <a:p>
            <a:r>
              <a:rPr lang="en-US" sz="1600" dirty="0"/>
              <a:t>68% of adults who have visited a hospital in the past year would be more likely to seek care from a hospital with a high percentage of specialty board certified nurses over the hospital they most recently visited. </a:t>
            </a:r>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3876666" y="1745584"/>
              <a:ext cx="1027527" cy="3893346"/>
            </a:xfrm>
            <a:prstGeom prst="rect">
              <a:avLst/>
            </a:prstGeom>
            <a:solidFill>
              <a:srgbClr val="006161">
                <a:alpha val="100000"/>
              </a:srgbClr>
            </a:solidFill>
          </p:spPr>
          <p:txBody>
            <a:bodyPr/>
            <a:lstStyle/>
            <a:p>
              <a:endParaRPr/>
            </a:p>
          </p:txBody>
        </p:sp>
        <p:sp>
          <p:nvSpPr>
            <p:cNvPr id="6" name="rc5"/>
            <p:cNvSpPr/>
            <p:nvPr/>
          </p:nvSpPr>
          <p:spPr>
            <a:xfrm>
              <a:off x="5457478" y="2565236"/>
              <a:ext cx="1027527" cy="3073694"/>
            </a:xfrm>
            <a:prstGeom prst="rect">
              <a:avLst/>
            </a:prstGeom>
            <a:solidFill>
              <a:srgbClr val="0DD6CC">
                <a:alpha val="100000"/>
              </a:srgbClr>
            </a:solidFill>
          </p:spPr>
          <p:txBody>
            <a:bodyPr/>
            <a:lstStyle/>
            <a:p>
              <a:endParaRPr/>
            </a:p>
          </p:txBody>
        </p:sp>
        <p:sp>
          <p:nvSpPr>
            <p:cNvPr id="7" name="rc6"/>
            <p:cNvSpPr/>
            <p:nvPr/>
          </p:nvSpPr>
          <p:spPr>
            <a:xfrm>
              <a:off x="7038289" y="2565236"/>
              <a:ext cx="1027527" cy="3073694"/>
            </a:xfrm>
            <a:prstGeom prst="rect">
              <a:avLst/>
            </a:prstGeom>
            <a:solidFill>
              <a:srgbClr val="FCE033">
                <a:alpha val="100000"/>
              </a:srgbClr>
            </a:solidFill>
          </p:spPr>
          <p:txBody>
            <a:bodyPr/>
            <a:lstStyle/>
            <a:p>
              <a:endParaRPr/>
            </a:p>
          </p:txBody>
        </p:sp>
        <p:sp>
          <p:nvSpPr>
            <p:cNvPr id="8" name="rc7"/>
            <p:cNvSpPr/>
            <p:nvPr/>
          </p:nvSpPr>
          <p:spPr>
            <a:xfrm>
              <a:off x="8619100" y="5536474"/>
              <a:ext cx="1027527" cy="102456"/>
            </a:xfrm>
            <a:prstGeom prst="rect">
              <a:avLst/>
            </a:prstGeom>
            <a:solidFill>
              <a:srgbClr val="F54644">
                <a:alpha val="100000"/>
              </a:srgbClr>
            </a:solidFill>
          </p:spPr>
          <p:txBody>
            <a:bodyPr/>
            <a:lstStyle/>
            <a:p>
              <a:endParaRPr/>
            </a:p>
          </p:txBody>
        </p:sp>
        <p:sp>
          <p:nvSpPr>
            <p:cNvPr id="9" name="rc8"/>
            <p:cNvSpPr/>
            <p:nvPr/>
          </p:nvSpPr>
          <p:spPr>
            <a:xfrm>
              <a:off x="10199912" y="5536474"/>
              <a:ext cx="1027527" cy="102456"/>
            </a:xfrm>
            <a:prstGeom prst="rect">
              <a:avLst/>
            </a:prstGeom>
            <a:solidFill>
              <a:srgbClr val="950A08">
                <a:alpha val="100000"/>
              </a:srgbClr>
            </a:solidFill>
          </p:spPr>
          <p:txBody>
            <a:bodyPr/>
            <a:lstStyle/>
            <a:p>
              <a:endParaRPr/>
            </a:p>
          </p:txBody>
        </p:sp>
        <p:sp>
          <p:nvSpPr>
            <p:cNvPr id="10" name="tx9"/>
            <p:cNvSpPr/>
            <p:nvPr/>
          </p:nvSpPr>
          <p:spPr>
            <a:xfrm>
              <a:off x="5678927" y="2825229"/>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30%</a:t>
              </a:r>
            </a:p>
          </p:txBody>
        </p:sp>
        <p:sp>
          <p:nvSpPr>
            <p:cNvPr id="11" name="tx10"/>
            <p:cNvSpPr/>
            <p:nvPr/>
          </p:nvSpPr>
          <p:spPr>
            <a:xfrm>
              <a:off x="7259739" y="2825229"/>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30%</a:t>
              </a:r>
            </a:p>
          </p:txBody>
        </p:sp>
        <p:sp>
          <p:nvSpPr>
            <p:cNvPr id="12" name="tx11"/>
            <p:cNvSpPr/>
            <p:nvPr/>
          </p:nvSpPr>
          <p:spPr>
            <a:xfrm>
              <a:off x="8921776" y="5106262"/>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1%</a:t>
              </a:r>
            </a:p>
          </p:txBody>
        </p:sp>
        <p:sp>
          <p:nvSpPr>
            <p:cNvPr id="13" name="tx12"/>
            <p:cNvSpPr/>
            <p:nvPr/>
          </p:nvSpPr>
          <p:spPr>
            <a:xfrm>
              <a:off x="10502588" y="5106262"/>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1%</a:t>
              </a:r>
            </a:p>
          </p:txBody>
        </p:sp>
        <p:sp>
          <p:nvSpPr>
            <p:cNvPr id="14" name="tx13"/>
            <p:cNvSpPr/>
            <p:nvPr/>
          </p:nvSpPr>
          <p:spPr>
            <a:xfrm>
              <a:off x="4098116" y="2005577"/>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FFFFFF">
                      <a:alpha val="100000"/>
                    </a:srgbClr>
                  </a:solidFill>
                  <a:latin typeface="Arial"/>
                  <a:cs typeface="Arial"/>
                </a:rPr>
                <a:t>38%</a:t>
              </a:r>
            </a:p>
          </p:txBody>
        </p:sp>
        <p:sp>
          <p:nvSpPr>
            <p:cNvPr id="15" name="tx14"/>
            <p:cNvSpPr/>
            <p:nvPr/>
          </p:nvSpPr>
          <p:spPr>
            <a:xfrm>
              <a:off x="3734061" y="5709720"/>
              <a:ext cx="1312738"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Much more likely to</a:t>
              </a:r>
            </a:p>
          </p:txBody>
        </p:sp>
        <p:sp>
          <p:nvSpPr>
            <p:cNvPr id="16" name="tx15"/>
            <p:cNvSpPr/>
            <p:nvPr/>
          </p:nvSpPr>
          <p:spPr>
            <a:xfrm>
              <a:off x="4229472" y="5904673"/>
              <a:ext cx="321915"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seek</a:t>
              </a:r>
            </a:p>
          </p:txBody>
        </p:sp>
        <p:sp>
          <p:nvSpPr>
            <p:cNvPr id="17" name="tx16"/>
            <p:cNvSpPr/>
            <p:nvPr/>
          </p:nvSpPr>
          <p:spPr>
            <a:xfrm>
              <a:off x="5225910" y="5707934"/>
              <a:ext cx="1490662"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Somewhat more likely</a:t>
              </a:r>
            </a:p>
          </p:txBody>
        </p:sp>
        <p:sp>
          <p:nvSpPr>
            <p:cNvPr id="18" name="tx17"/>
            <p:cNvSpPr/>
            <p:nvPr/>
          </p:nvSpPr>
          <p:spPr>
            <a:xfrm>
              <a:off x="5725563" y="5904673"/>
              <a:ext cx="491356"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to seek</a:t>
              </a:r>
            </a:p>
          </p:txBody>
        </p:sp>
        <p:sp>
          <p:nvSpPr>
            <p:cNvPr id="19" name="tx18"/>
            <p:cNvSpPr/>
            <p:nvPr/>
          </p:nvSpPr>
          <p:spPr>
            <a:xfrm>
              <a:off x="6980330" y="5740081"/>
              <a:ext cx="1143446"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Neither more nor</a:t>
              </a:r>
            </a:p>
          </p:txBody>
        </p:sp>
        <p:sp>
          <p:nvSpPr>
            <p:cNvPr id="20" name="tx19"/>
            <p:cNvSpPr/>
            <p:nvPr/>
          </p:nvSpPr>
          <p:spPr>
            <a:xfrm>
              <a:off x="6959159" y="5874312"/>
              <a:ext cx="1185788"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less likely to seek</a:t>
              </a:r>
            </a:p>
          </p:txBody>
        </p:sp>
        <p:sp>
          <p:nvSpPr>
            <p:cNvPr id="21" name="tx20"/>
            <p:cNvSpPr/>
            <p:nvPr/>
          </p:nvSpPr>
          <p:spPr>
            <a:xfrm>
              <a:off x="8425633" y="5707934"/>
              <a:ext cx="1414462"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Somewhat less likely</a:t>
              </a:r>
            </a:p>
          </p:txBody>
        </p:sp>
        <p:sp>
          <p:nvSpPr>
            <p:cNvPr id="22" name="tx21"/>
            <p:cNvSpPr/>
            <p:nvPr/>
          </p:nvSpPr>
          <p:spPr>
            <a:xfrm>
              <a:off x="8887186" y="5904673"/>
              <a:ext cx="491356"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to seek</a:t>
              </a:r>
            </a:p>
          </p:txBody>
        </p:sp>
        <p:sp>
          <p:nvSpPr>
            <p:cNvPr id="23" name="tx22"/>
            <p:cNvSpPr/>
            <p:nvPr/>
          </p:nvSpPr>
          <p:spPr>
            <a:xfrm>
              <a:off x="10095406" y="5709720"/>
              <a:ext cx="1236538"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Much less likely to</a:t>
              </a:r>
            </a:p>
          </p:txBody>
        </p:sp>
        <p:sp>
          <p:nvSpPr>
            <p:cNvPr id="24" name="tx23"/>
            <p:cNvSpPr/>
            <p:nvPr/>
          </p:nvSpPr>
          <p:spPr>
            <a:xfrm>
              <a:off x="10552718" y="5904673"/>
              <a:ext cx="321915" cy="11092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seek</a:t>
              </a:r>
            </a:p>
          </p:txBody>
        </p:sp>
      </p:grpSp>
      <p:sp>
        <p:nvSpPr>
          <p:cNvPr id="26" name="sub_title"/>
          <p:cNvSpPr>
            <a:spLocks noGrp="1"/>
          </p:cNvSpPr>
          <p:nvPr>
            <p:ph type="body" sz="quarter" idx="17"/>
          </p:nvPr>
        </p:nvSpPr>
        <p:spPr>
          <a:xfrm>
            <a:off x="3333209" y="880874"/>
            <a:ext cx="8245072" cy="501359"/>
          </a:xfrm>
        </p:spPr>
        <p:txBody>
          <a:bodyPr>
            <a:normAutofit fontScale="92500" lnSpcReduction="10000"/>
          </a:bodyPr>
          <a:lstStyle/>
          <a:p>
            <a:r>
              <a:rPr dirty="0"/>
              <a:t>If you learned that a hospital in your area had a high percentage of specialty board certified nurses, would this make you more or less likely to seek medical care from this hospital instead of the hospital you most recently visited, or would it have no impact either way?</a:t>
            </a:r>
            <a:r>
              <a:rPr lang="en-US" dirty="0"/>
              <a:t>*</a:t>
            </a:r>
            <a:endParaRPr dirty="0"/>
          </a:p>
        </p:txBody>
      </p:sp>
      <p:sp>
        <p:nvSpPr>
          <p:cNvPr id="28" name="presentation_title"/>
          <p:cNvSpPr>
            <a:spLocks noGrp="1"/>
          </p:cNvSpPr>
          <p:nvPr>
            <p:ph type="body" sz="quarter" idx="14"/>
          </p:nvPr>
        </p:nvSpPr>
        <p:spPr>
          <a:xfrm>
            <a:off x="420078" y="433199"/>
            <a:ext cx="1570037" cy="447675"/>
          </a:xfrm>
        </p:spPr>
        <p:txBody>
          <a:bodyPr/>
          <a:lstStyle/>
          <a:p>
            <a:r>
              <a:t>Abns Polling Presentation</a:t>
            </a:r>
          </a:p>
        </p:txBody>
      </p:sp>
      <p:sp>
        <p:nvSpPr>
          <p:cNvPr id="29" name="qnum"/>
          <p:cNvSpPr>
            <a:spLocks noGrp="1"/>
          </p:cNvSpPr>
          <p:nvPr>
            <p:ph type="body" sz="quarter" idx="18"/>
          </p:nvPr>
        </p:nvSpPr>
        <p:spPr>
          <a:xfrm>
            <a:off x="-1080399" y="419188"/>
            <a:ext cx="970376" cy="369299"/>
          </a:xfrm>
        </p:spPr>
        <p:txBody>
          <a:bodyPr/>
          <a:lstStyle/>
          <a:p>
            <a:r>
              <a:t>ABNS13</a:t>
            </a:r>
          </a:p>
        </p:txBody>
      </p:sp>
      <p:sp>
        <p:nvSpPr>
          <p:cNvPr id="30" name="TextBox 29">
            <a:extLst>
              <a:ext uri="{FF2B5EF4-FFF2-40B4-BE49-F238E27FC236}">
                <a16:creationId xmlns:a16="http://schemas.microsoft.com/office/drawing/2014/main" xmlns="" id="{ED682CFA-FD83-4A44-AA05-03142805D356}"/>
              </a:ext>
            </a:extLst>
          </p:cNvPr>
          <p:cNvSpPr txBox="1"/>
          <p:nvPr/>
        </p:nvSpPr>
        <p:spPr>
          <a:xfrm>
            <a:off x="2844330" y="6627168"/>
            <a:ext cx="9212752" cy="230832"/>
          </a:xfrm>
          <a:prstGeom prst="rect">
            <a:avLst/>
          </a:prstGeom>
          <a:noFill/>
        </p:spPr>
        <p:txBody>
          <a:bodyPr wrap="square" rtlCol="0">
            <a:spAutoFit/>
          </a:bodyPr>
          <a:lstStyle/>
          <a:p>
            <a:r>
              <a:rPr lang="en-US" sz="900" i="1" dirty="0"/>
              <a:t>*Among adults who have been to a hospital in the past 12 months to receive treatment, see a medical professional, or undergo a medical procedure, n=755</a:t>
            </a:r>
          </a:p>
        </p:txBody>
      </p:sp>
      <p:sp>
        <p:nvSpPr>
          <p:cNvPr id="31" name="Slide Number Placeholder 30">
            <a:extLst>
              <a:ext uri="{FF2B5EF4-FFF2-40B4-BE49-F238E27FC236}">
                <a16:creationId xmlns:a16="http://schemas.microsoft.com/office/drawing/2014/main" xmlns="" id="{F7EC9E46-DD39-48BB-A836-5AF9F3068B67}"/>
              </a:ext>
            </a:extLst>
          </p:cNvPr>
          <p:cNvSpPr>
            <a:spLocks noGrp="1"/>
          </p:cNvSpPr>
          <p:nvPr>
            <p:ph type="sldNum" sz="quarter" idx="12"/>
          </p:nvPr>
        </p:nvSpPr>
        <p:spPr/>
        <p:txBody>
          <a:bodyPr/>
          <a:lstStyle/>
          <a:p>
            <a:fld id="{721B4A2B-C916-44BD-B828-1C8B638667EF}" type="slidenum">
              <a:rPr lang="en-US" smtClean="0"/>
              <a:pPr/>
              <a:t>20</a:t>
            </a:fld>
            <a:endParaRPr lang="en-US" dirty="0"/>
          </a:p>
        </p:txBody>
      </p:sp>
      <p:sp>
        <p:nvSpPr>
          <p:cNvPr id="34" name="black_box_title">
            <a:extLst>
              <a:ext uri="{FF2B5EF4-FFF2-40B4-BE49-F238E27FC236}">
                <a16:creationId xmlns:a16="http://schemas.microsoft.com/office/drawing/2014/main" xmlns="" id="{0E179E7E-0A67-4C39-9D8A-9ED45CCE2A9F}"/>
              </a:ext>
            </a:extLst>
          </p:cNvPr>
          <p:cNvSpPr txBox="1">
            <a:spLocks/>
          </p:cNvSpPr>
          <p:nvPr/>
        </p:nvSpPr>
        <p:spPr>
          <a:xfrm>
            <a:off x="210730" y="2066924"/>
            <a:ext cx="2312468"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Importance and Impact of Specialty Board Certified Nurses In Choosing A Hospital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3919"/>
            <a:ext cx="8255150" cy="786604"/>
          </a:xfrm>
        </p:spPr>
        <p:txBody>
          <a:bodyPr/>
          <a:lstStyle/>
          <a:p>
            <a:r>
              <a:rPr lang="en-US" dirty="0"/>
              <a:t>Over half of adults who have received care from a specialty board certified nurse (53%) say they are </a:t>
            </a:r>
            <a:r>
              <a:rPr lang="en-US" i="1" dirty="0"/>
              <a:t>much more likely </a:t>
            </a:r>
            <a:r>
              <a:rPr lang="en-US" dirty="0"/>
              <a:t>to seek medical care from a hospital with a higher percentage of specialty board certified nurses.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629202"/>
              <a:ext cx="2002733" cy="269662"/>
            </a:xfrm>
            <a:prstGeom prst="rect">
              <a:avLst/>
            </a:prstGeom>
            <a:solidFill>
              <a:srgbClr val="006161">
                <a:alpha val="100000"/>
              </a:srgbClr>
            </a:solidFill>
          </p:spPr>
          <p:txBody>
            <a:bodyPr/>
            <a:lstStyle/>
            <a:p>
              <a:endParaRPr/>
            </a:p>
          </p:txBody>
        </p:sp>
        <p:sp>
          <p:nvSpPr>
            <p:cNvPr id="6" name="rc5"/>
            <p:cNvSpPr/>
            <p:nvPr/>
          </p:nvSpPr>
          <p:spPr>
            <a:xfrm>
              <a:off x="7823521" y="5629202"/>
              <a:ext cx="1782409" cy="269662"/>
            </a:xfrm>
            <a:prstGeom prst="rect">
              <a:avLst/>
            </a:prstGeom>
            <a:solidFill>
              <a:srgbClr val="0DD6CC">
                <a:alpha val="100000"/>
              </a:srgbClr>
            </a:solidFill>
          </p:spPr>
          <p:txBody>
            <a:bodyPr/>
            <a:lstStyle/>
            <a:p>
              <a:endParaRPr/>
            </a:p>
          </p:txBody>
        </p:sp>
        <p:sp>
          <p:nvSpPr>
            <p:cNvPr id="7" name="rc6"/>
            <p:cNvSpPr/>
            <p:nvPr/>
          </p:nvSpPr>
          <p:spPr>
            <a:xfrm>
              <a:off x="9605930" y="5629202"/>
              <a:ext cx="1592642" cy="269662"/>
            </a:xfrm>
            <a:prstGeom prst="rect">
              <a:avLst/>
            </a:prstGeom>
            <a:solidFill>
              <a:srgbClr val="FCE033">
                <a:alpha val="100000"/>
              </a:srgbClr>
            </a:solidFill>
          </p:spPr>
          <p:txBody>
            <a:bodyPr/>
            <a:lstStyle/>
            <a:p>
              <a:endParaRPr/>
            </a:p>
          </p:txBody>
        </p:sp>
        <p:sp>
          <p:nvSpPr>
            <p:cNvPr id="8" name="rc7"/>
            <p:cNvSpPr/>
            <p:nvPr/>
          </p:nvSpPr>
          <p:spPr>
            <a:xfrm>
              <a:off x="11198573" y="5629202"/>
              <a:ext cx="31459" cy="269662"/>
            </a:xfrm>
            <a:prstGeom prst="rect">
              <a:avLst/>
            </a:prstGeom>
            <a:solidFill>
              <a:srgbClr val="F54644">
                <a:alpha val="100000"/>
              </a:srgbClr>
            </a:solidFill>
          </p:spPr>
          <p:txBody>
            <a:bodyPr/>
            <a:lstStyle/>
            <a:p>
              <a:endParaRPr/>
            </a:p>
          </p:txBody>
        </p:sp>
        <p:sp>
          <p:nvSpPr>
            <p:cNvPr id="9" name="rc8"/>
            <p:cNvSpPr/>
            <p:nvPr/>
          </p:nvSpPr>
          <p:spPr>
            <a:xfrm>
              <a:off x="11230033" y="5629202"/>
              <a:ext cx="153969" cy="269662"/>
            </a:xfrm>
            <a:prstGeom prst="rect">
              <a:avLst/>
            </a:prstGeom>
            <a:solidFill>
              <a:srgbClr val="950A08">
                <a:alpha val="100000"/>
              </a:srgbClr>
            </a:solidFill>
          </p:spPr>
          <p:txBody>
            <a:bodyPr/>
            <a:lstStyle/>
            <a:p>
              <a:endParaRPr/>
            </a:p>
          </p:txBody>
        </p:sp>
        <p:sp>
          <p:nvSpPr>
            <p:cNvPr id="10" name="rc9"/>
            <p:cNvSpPr/>
            <p:nvPr/>
          </p:nvSpPr>
          <p:spPr>
            <a:xfrm>
              <a:off x="5820788" y="5214337"/>
              <a:ext cx="2925622" cy="269662"/>
            </a:xfrm>
            <a:prstGeom prst="rect">
              <a:avLst/>
            </a:prstGeom>
            <a:solidFill>
              <a:srgbClr val="006161">
                <a:alpha val="100000"/>
              </a:srgbClr>
            </a:solidFill>
          </p:spPr>
          <p:txBody>
            <a:bodyPr/>
            <a:lstStyle/>
            <a:p>
              <a:endParaRPr/>
            </a:p>
          </p:txBody>
        </p:sp>
        <p:sp>
          <p:nvSpPr>
            <p:cNvPr id="11" name="rc10"/>
            <p:cNvSpPr/>
            <p:nvPr/>
          </p:nvSpPr>
          <p:spPr>
            <a:xfrm>
              <a:off x="8746411" y="5214337"/>
              <a:ext cx="1438236" cy="269662"/>
            </a:xfrm>
            <a:prstGeom prst="rect">
              <a:avLst/>
            </a:prstGeom>
            <a:solidFill>
              <a:srgbClr val="0DD6CC">
                <a:alpha val="100000"/>
              </a:srgbClr>
            </a:solidFill>
          </p:spPr>
          <p:txBody>
            <a:bodyPr/>
            <a:lstStyle/>
            <a:p>
              <a:endParaRPr/>
            </a:p>
          </p:txBody>
        </p:sp>
        <p:sp>
          <p:nvSpPr>
            <p:cNvPr id="12" name="rc11"/>
            <p:cNvSpPr/>
            <p:nvPr/>
          </p:nvSpPr>
          <p:spPr>
            <a:xfrm>
              <a:off x="10184648" y="5214337"/>
              <a:ext cx="1123905" cy="269662"/>
            </a:xfrm>
            <a:prstGeom prst="rect">
              <a:avLst/>
            </a:prstGeom>
            <a:solidFill>
              <a:srgbClr val="FCE033">
                <a:alpha val="100000"/>
              </a:srgbClr>
            </a:solidFill>
          </p:spPr>
          <p:txBody>
            <a:bodyPr/>
            <a:lstStyle/>
            <a:p>
              <a:endParaRPr/>
            </a:p>
          </p:txBody>
        </p:sp>
        <p:sp>
          <p:nvSpPr>
            <p:cNvPr id="13" name="rc12"/>
            <p:cNvSpPr/>
            <p:nvPr/>
          </p:nvSpPr>
          <p:spPr>
            <a:xfrm>
              <a:off x="11308553" y="5214337"/>
              <a:ext cx="43630" cy="269662"/>
            </a:xfrm>
            <a:prstGeom prst="rect">
              <a:avLst/>
            </a:prstGeom>
            <a:solidFill>
              <a:srgbClr val="F54644">
                <a:alpha val="100000"/>
              </a:srgbClr>
            </a:solidFill>
          </p:spPr>
          <p:txBody>
            <a:bodyPr/>
            <a:lstStyle/>
            <a:p>
              <a:endParaRPr/>
            </a:p>
          </p:txBody>
        </p:sp>
        <p:sp>
          <p:nvSpPr>
            <p:cNvPr id="14" name="rc13"/>
            <p:cNvSpPr/>
            <p:nvPr/>
          </p:nvSpPr>
          <p:spPr>
            <a:xfrm>
              <a:off x="11352183" y="5214337"/>
              <a:ext cx="31819" cy="269662"/>
            </a:xfrm>
            <a:prstGeom prst="rect">
              <a:avLst/>
            </a:prstGeom>
            <a:solidFill>
              <a:srgbClr val="950A08">
                <a:alpha val="100000"/>
              </a:srgbClr>
            </a:solidFill>
          </p:spPr>
          <p:txBody>
            <a:bodyPr/>
            <a:lstStyle/>
            <a:p>
              <a:endParaRPr/>
            </a:p>
          </p:txBody>
        </p:sp>
        <p:sp>
          <p:nvSpPr>
            <p:cNvPr id="15" name="rc14"/>
            <p:cNvSpPr/>
            <p:nvPr/>
          </p:nvSpPr>
          <p:spPr>
            <a:xfrm>
              <a:off x="5820788" y="4799473"/>
              <a:ext cx="2198954" cy="269662"/>
            </a:xfrm>
            <a:prstGeom prst="rect">
              <a:avLst/>
            </a:prstGeom>
            <a:solidFill>
              <a:srgbClr val="006161">
                <a:alpha val="100000"/>
              </a:srgbClr>
            </a:solidFill>
          </p:spPr>
          <p:txBody>
            <a:bodyPr/>
            <a:lstStyle/>
            <a:p>
              <a:endParaRPr/>
            </a:p>
          </p:txBody>
        </p:sp>
        <p:sp>
          <p:nvSpPr>
            <p:cNvPr id="16" name="rc15"/>
            <p:cNvSpPr/>
            <p:nvPr/>
          </p:nvSpPr>
          <p:spPr>
            <a:xfrm>
              <a:off x="8019742" y="4799473"/>
              <a:ext cx="1635935" cy="269662"/>
            </a:xfrm>
            <a:prstGeom prst="rect">
              <a:avLst/>
            </a:prstGeom>
            <a:solidFill>
              <a:srgbClr val="0DD6CC">
                <a:alpha val="100000"/>
              </a:srgbClr>
            </a:solidFill>
          </p:spPr>
          <p:txBody>
            <a:bodyPr/>
            <a:lstStyle/>
            <a:p>
              <a:endParaRPr/>
            </a:p>
          </p:txBody>
        </p:sp>
        <p:sp>
          <p:nvSpPr>
            <p:cNvPr id="17" name="rc16"/>
            <p:cNvSpPr/>
            <p:nvPr/>
          </p:nvSpPr>
          <p:spPr>
            <a:xfrm>
              <a:off x="9655678" y="4799473"/>
              <a:ext cx="1681357" cy="269662"/>
            </a:xfrm>
            <a:prstGeom prst="rect">
              <a:avLst/>
            </a:prstGeom>
            <a:solidFill>
              <a:srgbClr val="FCE033">
                <a:alpha val="100000"/>
              </a:srgbClr>
            </a:solidFill>
          </p:spPr>
          <p:txBody>
            <a:bodyPr/>
            <a:lstStyle/>
            <a:p>
              <a:endParaRPr/>
            </a:p>
          </p:txBody>
        </p:sp>
        <p:sp>
          <p:nvSpPr>
            <p:cNvPr id="18" name="rc17"/>
            <p:cNvSpPr/>
            <p:nvPr/>
          </p:nvSpPr>
          <p:spPr>
            <a:xfrm>
              <a:off x="11337036" y="4799473"/>
              <a:ext cx="33883" cy="269662"/>
            </a:xfrm>
            <a:prstGeom prst="rect">
              <a:avLst/>
            </a:prstGeom>
            <a:solidFill>
              <a:srgbClr val="F54644">
                <a:alpha val="100000"/>
              </a:srgbClr>
            </a:solidFill>
          </p:spPr>
          <p:txBody>
            <a:bodyPr/>
            <a:lstStyle/>
            <a:p>
              <a:endParaRPr/>
            </a:p>
          </p:txBody>
        </p:sp>
        <p:sp>
          <p:nvSpPr>
            <p:cNvPr id="19" name="rc18"/>
            <p:cNvSpPr/>
            <p:nvPr/>
          </p:nvSpPr>
          <p:spPr>
            <a:xfrm>
              <a:off x="11370919" y="4799473"/>
              <a:ext cx="13082" cy="269662"/>
            </a:xfrm>
            <a:prstGeom prst="rect">
              <a:avLst/>
            </a:prstGeom>
            <a:solidFill>
              <a:srgbClr val="950A08">
                <a:alpha val="100000"/>
              </a:srgbClr>
            </a:solidFill>
          </p:spPr>
          <p:txBody>
            <a:bodyPr/>
            <a:lstStyle/>
            <a:p>
              <a:endParaRPr/>
            </a:p>
          </p:txBody>
        </p:sp>
        <p:sp>
          <p:nvSpPr>
            <p:cNvPr id="20" name="rc19"/>
            <p:cNvSpPr/>
            <p:nvPr/>
          </p:nvSpPr>
          <p:spPr>
            <a:xfrm>
              <a:off x="5820788" y="4384608"/>
              <a:ext cx="2194459" cy="269662"/>
            </a:xfrm>
            <a:prstGeom prst="rect">
              <a:avLst/>
            </a:prstGeom>
            <a:solidFill>
              <a:srgbClr val="006161">
                <a:alpha val="100000"/>
              </a:srgbClr>
            </a:solidFill>
          </p:spPr>
          <p:txBody>
            <a:bodyPr/>
            <a:lstStyle/>
            <a:p>
              <a:endParaRPr/>
            </a:p>
          </p:txBody>
        </p:sp>
        <p:sp>
          <p:nvSpPr>
            <p:cNvPr id="21" name="rc20"/>
            <p:cNvSpPr/>
            <p:nvPr/>
          </p:nvSpPr>
          <p:spPr>
            <a:xfrm>
              <a:off x="8015248" y="4384608"/>
              <a:ext cx="1660911" cy="269662"/>
            </a:xfrm>
            <a:prstGeom prst="rect">
              <a:avLst/>
            </a:prstGeom>
            <a:solidFill>
              <a:srgbClr val="0DD6CC">
                <a:alpha val="100000"/>
              </a:srgbClr>
            </a:solidFill>
          </p:spPr>
          <p:txBody>
            <a:bodyPr/>
            <a:lstStyle/>
            <a:p>
              <a:endParaRPr/>
            </a:p>
          </p:txBody>
        </p:sp>
        <p:sp>
          <p:nvSpPr>
            <p:cNvPr id="22" name="rc21"/>
            <p:cNvSpPr/>
            <p:nvPr/>
          </p:nvSpPr>
          <p:spPr>
            <a:xfrm>
              <a:off x="9676160" y="4384608"/>
              <a:ext cx="1647238" cy="269662"/>
            </a:xfrm>
            <a:prstGeom prst="rect">
              <a:avLst/>
            </a:prstGeom>
            <a:solidFill>
              <a:srgbClr val="FCE033">
                <a:alpha val="100000"/>
              </a:srgbClr>
            </a:solidFill>
          </p:spPr>
          <p:txBody>
            <a:bodyPr/>
            <a:lstStyle/>
            <a:p>
              <a:endParaRPr/>
            </a:p>
          </p:txBody>
        </p:sp>
        <p:sp>
          <p:nvSpPr>
            <p:cNvPr id="23" name="rc22"/>
            <p:cNvSpPr/>
            <p:nvPr/>
          </p:nvSpPr>
          <p:spPr>
            <a:xfrm>
              <a:off x="11323398" y="4384608"/>
              <a:ext cx="38225" cy="269662"/>
            </a:xfrm>
            <a:prstGeom prst="rect">
              <a:avLst/>
            </a:prstGeom>
            <a:solidFill>
              <a:srgbClr val="F54644">
                <a:alpha val="100000"/>
              </a:srgbClr>
            </a:solidFill>
          </p:spPr>
          <p:txBody>
            <a:bodyPr/>
            <a:lstStyle/>
            <a:p>
              <a:endParaRPr/>
            </a:p>
          </p:txBody>
        </p:sp>
        <p:sp>
          <p:nvSpPr>
            <p:cNvPr id="24" name="rc23"/>
            <p:cNvSpPr/>
            <p:nvPr/>
          </p:nvSpPr>
          <p:spPr>
            <a:xfrm>
              <a:off x="11361623" y="4384608"/>
              <a:ext cx="22378" cy="269662"/>
            </a:xfrm>
            <a:prstGeom prst="rect">
              <a:avLst/>
            </a:prstGeom>
            <a:solidFill>
              <a:srgbClr val="950A08">
                <a:alpha val="100000"/>
              </a:srgbClr>
            </a:solidFill>
          </p:spPr>
          <p:txBody>
            <a:bodyPr/>
            <a:lstStyle/>
            <a:p>
              <a:endParaRPr/>
            </a:p>
          </p:txBody>
        </p:sp>
        <p:sp>
          <p:nvSpPr>
            <p:cNvPr id="25" name="rc24"/>
            <p:cNvSpPr/>
            <p:nvPr/>
          </p:nvSpPr>
          <p:spPr>
            <a:xfrm>
              <a:off x="5820788" y="3969743"/>
              <a:ext cx="2245441" cy="269662"/>
            </a:xfrm>
            <a:prstGeom prst="rect">
              <a:avLst/>
            </a:prstGeom>
            <a:solidFill>
              <a:srgbClr val="006161">
                <a:alpha val="100000"/>
              </a:srgbClr>
            </a:solidFill>
          </p:spPr>
          <p:txBody>
            <a:bodyPr/>
            <a:lstStyle/>
            <a:p>
              <a:endParaRPr/>
            </a:p>
          </p:txBody>
        </p:sp>
        <p:sp>
          <p:nvSpPr>
            <p:cNvPr id="26" name="rc25"/>
            <p:cNvSpPr/>
            <p:nvPr/>
          </p:nvSpPr>
          <p:spPr>
            <a:xfrm>
              <a:off x="8066229" y="3969743"/>
              <a:ext cx="1746959" cy="269662"/>
            </a:xfrm>
            <a:prstGeom prst="rect">
              <a:avLst/>
            </a:prstGeom>
            <a:solidFill>
              <a:srgbClr val="0DD6CC">
                <a:alpha val="100000"/>
              </a:srgbClr>
            </a:solidFill>
          </p:spPr>
          <p:txBody>
            <a:bodyPr/>
            <a:lstStyle/>
            <a:p>
              <a:endParaRPr/>
            </a:p>
          </p:txBody>
        </p:sp>
        <p:sp>
          <p:nvSpPr>
            <p:cNvPr id="27" name="rc26"/>
            <p:cNvSpPr/>
            <p:nvPr/>
          </p:nvSpPr>
          <p:spPr>
            <a:xfrm>
              <a:off x="9813189" y="3969743"/>
              <a:ext cx="1516899" cy="269662"/>
            </a:xfrm>
            <a:prstGeom prst="rect">
              <a:avLst/>
            </a:prstGeom>
            <a:solidFill>
              <a:srgbClr val="FCE033">
                <a:alpha val="100000"/>
              </a:srgbClr>
            </a:solidFill>
          </p:spPr>
          <p:txBody>
            <a:bodyPr/>
            <a:lstStyle/>
            <a:p>
              <a:endParaRPr/>
            </a:p>
          </p:txBody>
        </p:sp>
        <p:sp>
          <p:nvSpPr>
            <p:cNvPr id="28" name="rc27"/>
            <p:cNvSpPr/>
            <p:nvPr/>
          </p:nvSpPr>
          <p:spPr>
            <a:xfrm>
              <a:off x="11330088" y="3969743"/>
              <a:ext cx="45122" cy="269662"/>
            </a:xfrm>
            <a:prstGeom prst="rect">
              <a:avLst/>
            </a:prstGeom>
            <a:solidFill>
              <a:srgbClr val="F54644">
                <a:alpha val="100000"/>
              </a:srgbClr>
            </a:solidFill>
          </p:spPr>
          <p:txBody>
            <a:bodyPr/>
            <a:lstStyle/>
            <a:p>
              <a:endParaRPr/>
            </a:p>
          </p:txBody>
        </p:sp>
        <p:sp>
          <p:nvSpPr>
            <p:cNvPr id="29" name="rc28"/>
            <p:cNvSpPr/>
            <p:nvPr/>
          </p:nvSpPr>
          <p:spPr>
            <a:xfrm>
              <a:off x="11375210" y="3969743"/>
              <a:ext cx="8791" cy="269662"/>
            </a:xfrm>
            <a:prstGeom prst="rect">
              <a:avLst/>
            </a:prstGeom>
            <a:solidFill>
              <a:srgbClr val="950A08">
                <a:alpha val="100000"/>
              </a:srgbClr>
            </a:solidFill>
          </p:spPr>
          <p:txBody>
            <a:bodyPr/>
            <a:lstStyle/>
            <a:p>
              <a:endParaRPr/>
            </a:p>
          </p:txBody>
        </p:sp>
        <p:sp>
          <p:nvSpPr>
            <p:cNvPr id="30" name="rc29"/>
            <p:cNvSpPr/>
            <p:nvPr/>
          </p:nvSpPr>
          <p:spPr>
            <a:xfrm>
              <a:off x="5820788" y="3554879"/>
              <a:ext cx="1915603" cy="269662"/>
            </a:xfrm>
            <a:prstGeom prst="rect">
              <a:avLst/>
            </a:prstGeom>
            <a:solidFill>
              <a:srgbClr val="006161">
                <a:alpha val="100000"/>
              </a:srgbClr>
            </a:solidFill>
          </p:spPr>
          <p:txBody>
            <a:bodyPr/>
            <a:lstStyle/>
            <a:p>
              <a:endParaRPr/>
            </a:p>
          </p:txBody>
        </p:sp>
        <p:sp>
          <p:nvSpPr>
            <p:cNvPr id="31" name="rc30"/>
            <p:cNvSpPr/>
            <p:nvPr/>
          </p:nvSpPr>
          <p:spPr>
            <a:xfrm>
              <a:off x="7736392" y="3554879"/>
              <a:ext cx="1866628" cy="269662"/>
            </a:xfrm>
            <a:prstGeom prst="rect">
              <a:avLst/>
            </a:prstGeom>
            <a:solidFill>
              <a:srgbClr val="0DD6CC">
                <a:alpha val="100000"/>
              </a:srgbClr>
            </a:solidFill>
          </p:spPr>
          <p:txBody>
            <a:bodyPr/>
            <a:lstStyle/>
            <a:p>
              <a:endParaRPr/>
            </a:p>
          </p:txBody>
        </p:sp>
        <p:sp>
          <p:nvSpPr>
            <p:cNvPr id="32" name="rc31"/>
            <p:cNvSpPr/>
            <p:nvPr/>
          </p:nvSpPr>
          <p:spPr>
            <a:xfrm>
              <a:off x="9603020" y="3554879"/>
              <a:ext cx="1685888" cy="269662"/>
            </a:xfrm>
            <a:prstGeom prst="rect">
              <a:avLst/>
            </a:prstGeom>
            <a:solidFill>
              <a:srgbClr val="FCE033">
                <a:alpha val="100000"/>
              </a:srgbClr>
            </a:solidFill>
          </p:spPr>
          <p:txBody>
            <a:bodyPr/>
            <a:lstStyle/>
            <a:p>
              <a:endParaRPr/>
            </a:p>
          </p:txBody>
        </p:sp>
        <p:sp>
          <p:nvSpPr>
            <p:cNvPr id="33" name="rc32"/>
            <p:cNvSpPr/>
            <p:nvPr/>
          </p:nvSpPr>
          <p:spPr>
            <a:xfrm>
              <a:off x="11288909" y="3554879"/>
              <a:ext cx="0" cy="269662"/>
            </a:xfrm>
            <a:prstGeom prst="rect">
              <a:avLst/>
            </a:prstGeom>
            <a:solidFill>
              <a:srgbClr val="F54644">
                <a:alpha val="100000"/>
              </a:srgbClr>
            </a:solidFill>
          </p:spPr>
          <p:txBody>
            <a:bodyPr/>
            <a:lstStyle/>
            <a:p>
              <a:endParaRPr/>
            </a:p>
          </p:txBody>
        </p:sp>
        <p:sp>
          <p:nvSpPr>
            <p:cNvPr id="34" name="rc33"/>
            <p:cNvSpPr/>
            <p:nvPr/>
          </p:nvSpPr>
          <p:spPr>
            <a:xfrm>
              <a:off x="11288909" y="3554879"/>
              <a:ext cx="95093" cy="269662"/>
            </a:xfrm>
            <a:prstGeom prst="rect">
              <a:avLst/>
            </a:prstGeom>
            <a:solidFill>
              <a:srgbClr val="950A08">
                <a:alpha val="100000"/>
              </a:srgbClr>
            </a:solidFill>
          </p:spPr>
          <p:txBody>
            <a:bodyPr/>
            <a:lstStyle/>
            <a:p>
              <a:endParaRPr/>
            </a:p>
          </p:txBody>
        </p:sp>
        <p:sp>
          <p:nvSpPr>
            <p:cNvPr id="35" name="rc34"/>
            <p:cNvSpPr/>
            <p:nvPr/>
          </p:nvSpPr>
          <p:spPr>
            <a:xfrm>
              <a:off x="5820788" y="3140014"/>
              <a:ext cx="2245469" cy="269662"/>
            </a:xfrm>
            <a:prstGeom prst="rect">
              <a:avLst/>
            </a:prstGeom>
            <a:solidFill>
              <a:srgbClr val="006161">
                <a:alpha val="100000"/>
              </a:srgbClr>
            </a:solidFill>
          </p:spPr>
          <p:txBody>
            <a:bodyPr/>
            <a:lstStyle/>
            <a:p>
              <a:endParaRPr/>
            </a:p>
          </p:txBody>
        </p:sp>
        <p:sp>
          <p:nvSpPr>
            <p:cNvPr id="36" name="rc35"/>
            <p:cNvSpPr/>
            <p:nvPr/>
          </p:nvSpPr>
          <p:spPr>
            <a:xfrm>
              <a:off x="8066258" y="3140014"/>
              <a:ext cx="1737490" cy="269662"/>
            </a:xfrm>
            <a:prstGeom prst="rect">
              <a:avLst/>
            </a:prstGeom>
            <a:solidFill>
              <a:srgbClr val="0DD6CC">
                <a:alpha val="100000"/>
              </a:srgbClr>
            </a:solidFill>
          </p:spPr>
          <p:txBody>
            <a:bodyPr/>
            <a:lstStyle/>
            <a:p>
              <a:endParaRPr/>
            </a:p>
          </p:txBody>
        </p:sp>
        <p:sp>
          <p:nvSpPr>
            <p:cNvPr id="37" name="rc36"/>
            <p:cNvSpPr/>
            <p:nvPr/>
          </p:nvSpPr>
          <p:spPr>
            <a:xfrm>
              <a:off x="9803749" y="3140014"/>
              <a:ext cx="1506666" cy="269662"/>
            </a:xfrm>
            <a:prstGeom prst="rect">
              <a:avLst/>
            </a:prstGeom>
            <a:solidFill>
              <a:srgbClr val="FCE033">
                <a:alpha val="100000"/>
              </a:srgbClr>
            </a:solidFill>
          </p:spPr>
          <p:txBody>
            <a:bodyPr/>
            <a:lstStyle/>
            <a:p>
              <a:endParaRPr/>
            </a:p>
          </p:txBody>
        </p:sp>
        <p:sp>
          <p:nvSpPr>
            <p:cNvPr id="38" name="rc37"/>
            <p:cNvSpPr/>
            <p:nvPr/>
          </p:nvSpPr>
          <p:spPr>
            <a:xfrm>
              <a:off x="11310415" y="3140014"/>
              <a:ext cx="25834" cy="269662"/>
            </a:xfrm>
            <a:prstGeom prst="rect">
              <a:avLst/>
            </a:prstGeom>
            <a:solidFill>
              <a:srgbClr val="F54644">
                <a:alpha val="100000"/>
              </a:srgbClr>
            </a:solidFill>
          </p:spPr>
          <p:txBody>
            <a:bodyPr/>
            <a:lstStyle/>
            <a:p>
              <a:endParaRPr/>
            </a:p>
          </p:txBody>
        </p:sp>
        <p:sp>
          <p:nvSpPr>
            <p:cNvPr id="39" name="rc38"/>
            <p:cNvSpPr/>
            <p:nvPr/>
          </p:nvSpPr>
          <p:spPr>
            <a:xfrm>
              <a:off x="11336250" y="3140014"/>
              <a:ext cx="47752" cy="269662"/>
            </a:xfrm>
            <a:prstGeom prst="rect">
              <a:avLst/>
            </a:prstGeom>
            <a:solidFill>
              <a:srgbClr val="950A08">
                <a:alpha val="100000"/>
              </a:srgbClr>
            </a:solidFill>
          </p:spPr>
          <p:txBody>
            <a:bodyPr/>
            <a:lstStyle/>
            <a:p>
              <a:endParaRPr/>
            </a:p>
          </p:txBody>
        </p:sp>
        <p:sp>
          <p:nvSpPr>
            <p:cNvPr id="40" name="rc39"/>
            <p:cNvSpPr/>
            <p:nvPr/>
          </p:nvSpPr>
          <p:spPr>
            <a:xfrm>
              <a:off x="5820788" y="2725149"/>
              <a:ext cx="2116342" cy="269662"/>
            </a:xfrm>
            <a:prstGeom prst="rect">
              <a:avLst/>
            </a:prstGeom>
            <a:solidFill>
              <a:srgbClr val="006161">
                <a:alpha val="100000"/>
              </a:srgbClr>
            </a:solidFill>
          </p:spPr>
          <p:txBody>
            <a:bodyPr/>
            <a:lstStyle/>
            <a:p>
              <a:endParaRPr/>
            </a:p>
          </p:txBody>
        </p:sp>
        <p:sp>
          <p:nvSpPr>
            <p:cNvPr id="41" name="rc40"/>
            <p:cNvSpPr/>
            <p:nvPr/>
          </p:nvSpPr>
          <p:spPr>
            <a:xfrm>
              <a:off x="7937130" y="2725149"/>
              <a:ext cx="1662517" cy="269662"/>
            </a:xfrm>
            <a:prstGeom prst="rect">
              <a:avLst/>
            </a:prstGeom>
            <a:solidFill>
              <a:srgbClr val="0DD6CC">
                <a:alpha val="100000"/>
              </a:srgbClr>
            </a:solidFill>
          </p:spPr>
          <p:txBody>
            <a:bodyPr/>
            <a:lstStyle/>
            <a:p>
              <a:endParaRPr/>
            </a:p>
          </p:txBody>
        </p:sp>
        <p:sp>
          <p:nvSpPr>
            <p:cNvPr id="42" name="rc41"/>
            <p:cNvSpPr/>
            <p:nvPr/>
          </p:nvSpPr>
          <p:spPr>
            <a:xfrm>
              <a:off x="9599648" y="2725149"/>
              <a:ext cx="1675400" cy="269662"/>
            </a:xfrm>
            <a:prstGeom prst="rect">
              <a:avLst/>
            </a:prstGeom>
            <a:solidFill>
              <a:srgbClr val="FCE033">
                <a:alpha val="100000"/>
              </a:srgbClr>
            </a:solidFill>
          </p:spPr>
          <p:txBody>
            <a:bodyPr/>
            <a:lstStyle/>
            <a:p>
              <a:endParaRPr/>
            </a:p>
          </p:txBody>
        </p:sp>
        <p:sp>
          <p:nvSpPr>
            <p:cNvPr id="43" name="rc42"/>
            <p:cNvSpPr/>
            <p:nvPr/>
          </p:nvSpPr>
          <p:spPr>
            <a:xfrm>
              <a:off x="11275049" y="2725149"/>
              <a:ext cx="31080" cy="269662"/>
            </a:xfrm>
            <a:prstGeom prst="rect">
              <a:avLst/>
            </a:prstGeom>
            <a:solidFill>
              <a:srgbClr val="F54644">
                <a:alpha val="100000"/>
              </a:srgbClr>
            </a:solidFill>
          </p:spPr>
          <p:txBody>
            <a:bodyPr/>
            <a:lstStyle/>
            <a:p>
              <a:endParaRPr/>
            </a:p>
          </p:txBody>
        </p:sp>
        <p:sp>
          <p:nvSpPr>
            <p:cNvPr id="44" name="rc43"/>
            <p:cNvSpPr/>
            <p:nvPr/>
          </p:nvSpPr>
          <p:spPr>
            <a:xfrm>
              <a:off x="11306129" y="2725149"/>
              <a:ext cx="77872" cy="269662"/>
            </a:xfrm>
            <a:prstGeom prst="rect">
              <a:avLst/>
            </a:prstGeom>
            <a:solidFill>
              <a:srgbClr val="950A08">
                <a:alpha val="100000"/>
              </a:srgbClr>
            </a:solidFill>
          </p:spPr>
          <p:txBody>
            <a:bodyPr/>
            <a:lstStyle/>
            <a:p>
              <a:endParaRPr/>
            </a:p>
          </p:txBody>
        </p:sp>
        <p:sp>
          <p:nvSpPr>
            <p:cNvPr id="45" name="rc44"/>
            <p:cNvSpPr/>
            <p:nvPr/>
          </p:nvSpPr>
          <p:spPr>
            <a:xfrm>
              <a:off x="5820788" y="2310285"/>
              <a:ext cx="2116342" cy="269662"/>
            </a:xfrm>
            <a:prstGeom prst="rect">
              <a:avLst/>
            </a:prstGeom>
            <a:solidFill>
              <a:srgbClr val="006161">
                <a:alpha val="100000"/>
              </a:srgbClr>
            </a:solidFill>
          </p:spPr>
          <p:txBody>
            <a:bodyPr/>
            <a:lstStyle/>
            <a:p>
              <a:endParaRPr/>
            </a:p>
          </p:txBody>
        </p:sp>
        <p:sp>
          <p:nvSpPr>
            <p:cNvPr id="46" name="rc45"/>
            <p:cNvSpPr/>
            <p:nvPr/>
          </p:nvSpPr>
          <p:spPr>
            <a:xfrm>
              <a:off x="7937130" y="2310285"/>
              <a:ext cx="1662517" cy="269662"/>
            </a:xfrm>
            <a:prstGeom prst="rect">
              <a:avLst/>
            </a:prstGeom>
            <a:solidFill>
              <a:srgbClr val="0DD6CC">
                <a:alpha val="100000"/>
              </a:srgbClr>
            </a:solidFill>
          </p:spPr>
          <p:txBody>
            <a:bodyPr/>
            <a:lstStyle/>
            <a:p>
              <a:endParaRPr/>
            </a:p>
          </p:txBody>
        </p:sp>
        <p:sp>
          <p:nvSpPr>
            <p:cNvPr id="47" name="rc46"/>
            <p:cNvSpPr/>
            <p:nvPr/>
          </p:nvSpPr>
          <p:spPr>
            <a:xfrm>
              <a:off x="9599648" y="2310285"/>
              <a:ext cx="1675400" cy="269662"/>
            </a:xfrm>
            <a:prstGeom prst="rect">
              <a:avLst/>
            </a:prstGeom>
            <a:solidFill>
              <a:srgbClr val="FCE033">
                <a:alpha val="100000"/>
              </a:srgbClr>
            </a:solidFill>
          </p:spPr>
          <p:txBody>
            <a:bodyPr/>
            <a:lstStyle/>
            <a:p>
              <a:endParaRPr/>
            </a:p>
          </p:txBody>
        </p:sp>
        <p:sp>
          <p:nvSpPr>
            <p:cNvPr id="48" name="rc47"/>
            <p:cNvSpPr/>
            <p:nvPr/>
          </p:nvSpPr>
          <p:spPr>
            <a:xfrm>
              <a:off x="11275049" y="2310285"/>
              <a:ext cx="31080" cy="269662"/>
            </a:xfrm>
            <a:prstGeom prst="rect">
              <a:avLst/>
            </a:prstGeom>
            <a:solidFill>
              <a:srgbClr val="F54644">
                <a:alpha val="100000"/>
              </a:srgbClr>
            </a:solidFill>
          </p:spPr>
          <p:txBody>
            <a:bodyPr/>
            <a:lstStyle/>
            <a:p>
              <a:endParaRPr/>
            </a:p>
          </p:txBody>
        </p:sp>
        <p:sp>
          <p:nvSpPr>
            <p:cNvPr id="49" name="rc48"/>
            <p:cNvSpPr/>
            <p:nvPr/>
          </p:nvSpPr>
          <p:spPr>
            <a:xfrm>
              <a:off x="11306129" y="2310285"/>
              <a:ext cx="77872" cy="269662"/>
            </a:xfrm>
            <a:prstGeom prst="rect">
              <a:avLst/>
            </a:prstGeom>
            <a:solidFill>
              <a:srgbClr val="950A08">
                <a:alpha val="100000"/>
              </a:srgbClr>
            </a:solidFill>
          </p:spPr>
          <p:txBody>
            <a:bodyPr/>
            <a:lstStyle/>
            <a:p>
              <a:endParaRPr/>
            </a:p>
          </p:txBody>
        </p:sp>
        <p:sp>
          <p:nvSpPr>
            <p:cNvPr id="50" name="tx49"/>
            <p:cNvSpPr/>
            <p:nvPr/>
          </p:nvSpPr>
          <p:spPr>
            <a:xfrm>
              <a:off x="8551999" y="570460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32%</a:t>
              </a:r>
            </a:p>
          </p:txBody>
        </p:sp>
        <p:sp>
          <p:nvSpPr>
            <p:cNvPr id="51" name="tx50"/>
            <p:cNvSpPr/>
            <p:nvPr/>
          </p:nvSpPr>
          <p:spPr>
            <a:xfrm>
              <a:off x="10239525" y="570484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29%</a:t>
              </a:r>
            </a:p>
          </p:txBody>
        </p:sp>
        <p:sp>
          <p:nvSpPr>
            <p:cNvPr id="52" name="tx51"/>
            <p:cNvSpPr/>
            <p:nvPr/>
          </p:nvSpPr>
          <p:spPr>
            <a:xfrm>
              <a:off x="9302803" y="528997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53" name="tx52"/>
            <p:cNvSpPr/>
            <p:nvPr/>
          </p:nvSpPr>
          <p:spPr>
            <a:xfrm>
              <a:off x="10583873" y="528997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54" name="tx53"/>
            <p:cNvSpPr/>
            <p:nvPr/>
          </p:nvSpPr>
          <p:spPr>
            <a:xfrm>
              <a:off x="8674984" y="48751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29%</a:t>
              </a:r>
            </a:p>
          </p:txBody>
        </p:sp>
        <p:sp>
          <p:nvSpPr>
            <p:cNvPr id="55" name="tx54"/>
            <p:cNvSpPr/>
            <p:nvPr/>
          </p:nvSpPr>
          <p:spPr>
            <a:xfrm>
              <a:off x="10333630" y="487487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6" name="tx55"/>
            <p:cNvSpPr/>
            <p:nvPr/>
          </p:nvSpPr>
          <p:spPr>
            <a:xfrm>
              <a:off x="8682977" y="446000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7" name="tx56"/>
            <p:cNvSpPr/>
            <p:nvPr/>
          </p:nvSpPr>
          <p:spPr>
            <a:xfrm>
              <a:off x="10337052" y="446000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8" name="tx57"/>
            <p:cNvSpPr/>
            <p:nvPr/>
          </p:nvSpPr>
          <p:spPr>
            <a:xfrm>
              <a:off x="8776982" y="404514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59" name="tx58"/>
            <p:cNvSpPr/>
            <p:nvPr/>
          </p:nvSpPr>
          <p:spPr>
            <a:xfrm>
              <a:off x="10408912" y="404570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60" name="tx59"/>
            <p:cNvSpPr/>
            <p:nvPr/>
          </p:nvSpPr>
          <p:spPr>
            <a:xfrm>
              <a:off x="8506979" y="3630280"/>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34%</a:t>
              </a:r>
            </a:p>
          </p:txBody>
        </p:sp>
        <p:sp>
          <p:nvSpPr>
            <p:cNvPr id="61" name="tx60"/>
            <p:cNvSpPr/>
            <p:nvPr/>
          </p:nvSpPr>
          <p:spPr>
            <a:xfrm>
              <a:off x="10283238" y="3630280"/>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62" name="tx61"/>
            <p:cNvSpPr/>
            <p:nvPr/>
          </p:nvSpPr>
          <p:spPr>
            <a:xfrm>
              <a:off x="8772277" y="3215415"/>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63" name="tx62"/>
            <p:cNvSpPr/>
            <p:nvPr/>
          </p:nvSpPr>
          <p:spPr>
            <a:xfrm>
              <a:off x="10394355" y="321597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27%</a:t>
              </a:r>
            </a:p>
          </p:txBody>
        </p:sp>
        <p:sp>
          <p:nvSpPr>
            <p:cNvPr id="64" name="tx63"/>
            <p:cNvSpPr/>
            <p:nvPr/>
          </p:nvSpPr>
          <p:spPr>
            <a:xfrm>
              <a:off x="8605662" y="280055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65" name="tx64"/>
            <p:cNvSpPr/>
            <p:nvPr/>
          </p:nvSpPr>
          <p:spPr>
            <a:xfrm>
              <a:off x="10274622" y="280055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66" name="tx65"/>
            <p:cNvSpPr/>
            <p:nvPr/>
          </p:nvSpPr>
          <p:spPr>
            <a:xfrm>
              <a:off x="8605662" y="238568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67" name="tx66"/>
            <p:cNvSpPr/>
            <p:nvPr/>
          </p:nvSpPr>
          <p:spPr>
            <a:xfrm>
              <a:off x="10274622" y="238568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68" name="tx67"/>
            <p:cNvSpPr/>
            <p:nvPr/>
          </p:nvSpPr>
          <p:spPr>
            <a:xfrm>
              <a:off x="6659428" y="570460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36%</a:t>
              </a:r>
            </a:p>
          </p:txBody>
        </p:sp>
        <p:sp>
          <p:nvSpPr>
            <p:cNvPr id="69" name="tx68"/>
            <p:cNvSpPr/>
            <p:nvPr/>
          </p:nvSpPr>
          <p:spPr>
            <a:xfrm>
              <a:off x="7120873" y="528973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53%</a:t>
              </a:r>
            </a:p>
          </p:txBody>
        </p:sp>
        <p:sp>
          <p:nvSpPr>
            <p:cNvPr id="70" name="tx69"/>
            <p:cNvSpPr/>
            <p:nvPr/>
          </p:nvSpPr>
          <p:spPr>
            <a:xfrm>
              <a:off x="6757539" y="48751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40%</a:t>
              </a:r>
            </a:p>
          </p:txBody>
        </p:sp>
        <p:sp>
          <p:nvSpPr>
            <p:cNvPr id="71" name="tx70"/>
            <p:cNvSpPr/>
            <p:nvPr/>
          </p:nvSpPr>
          <p:spPr>
            <a:xfrm>
              <a:off x="6755291" y="446000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39%</a:t>
              </a:r>
            </a:p>
          </p:txBody>
        </p:sp>
        <p:sp>
          <p:nvSpPr>
            <p:cNvPr id="72" name="tx71"/>
            <p:cNvSpPr/>
            <p:nvPr/>
          </p:nvSpPr>
          <p:spPr>
            <a:xfrm>
              <a:off x="6780782" y="4045383"/>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40%</a:t>
              </a:r>
            </a:p>
          </p:txBody>
        </p:sp>
        <p:sp>
          <p:nvSpPr>
            <p:cNvPr id="73" name="tx72"/>
            <p:cNvSpPr/>
            <p:nvPr/>
          </p:nvSpPr>
          <p:spPr>
            <a:xfrm>
              <a:off x="6615863" y="3630280"/>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34%</a:t>
              </a:r>
            </a:p>
          </p:txBody>
        </p:sp>
        <p:sp>
          <p:nvSpPr>
            <p:cNvPr id="74" name="tx73"/>
            <p:cNvSpPr/>
            <p:nvPr/>
          </p:nvSpPr>
          <p:spPr>
            <a:xfrm>
              <a:off x="6780796" y="321565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40%</a:t>
              </a:r>
            </a:p>
          </p:txBody>
        </p:sp>
        <p:sp>
          <p:nvSpPr>
            <p:cNvPr id="75" name="tx74"/>
            <p:cNvSpPr/>
            <p:nvPr/>
          </p:nvSpPr>
          <p:spPr>
            <a:xfrm>
              <a:off x="6716233" y="280055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38%</a:t>
              </a:r>
            </a:p>
          </p:txBody>
        </p:sp>
        <p:sp>
          <p:nvSpPr>
            <p:cNvPr id="76" name="tx75"/>
            <p:cNvSpPr/>
            <p:nvPr/>
          </p:nvSpPr>
          <p:spPr>
            <a:xfrm>
              <a:off x="6716233" y="238568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38%</a:t>
              </a:r>
            </a:p>
          </p:txBody>
        </p:sp>
        <p:sp>
          <p:nvSpPr>
            <p:cNvPr id="77" name="tx76"/>
            <p:cNvSpPr/>
            <p:nvPr/>
          </p:nvSpPr>
          <p:spPr>
            <a:xfrm>
              <a:off x="3407149" y="5716934"/>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Not received care from board certified nurse</a:t>
              </a:r>
            </a:p>
          </p:txBody>
        </p:sp>
        <p:sp>
          <p:nvSpPr>
            <p:cNvPr id="78" name="tx77"/>
            <p:cNvSpPr/>
            <p:nvPr/>
          </p:nvSpPr>
          <p:spPr>
            <a:xfrm>
              <a:off x="3547946" y="5302069"/>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Received care from  board certified nurse</a:t>
              </a:r>
            </a:p>
          </p:txBody>
        </p:sp>
        <p:sp>
          <p:nvSpPr>
            <p:cNvPr id="79" name="tx78"/>
            <p:cNvSpPr/>
            <p:nvPr/>
          </p:nvSpPr>
          <p:spPr>
            <a:xfrm>
              <a:off x="4359506" y="4863345"/>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80" name="tx79"/>
            <p:cNvSpPr/>
            <p:nvPr/>
          </p:nvSpPr>
          <p:spPr>
            <a:xfrm>
              <a:off x="4654651" y="4472457"/>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81" name="tx80"/>
            <p:cNvSpPr/>
            <p:nvPr/>
          </p:nvSpPr>
          <p:spPr>
            <a:xfrm>
              <a:off x="4768526" y="4033616"/>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82" name="tx81"/>
            <p:cNvSpPr/>
            <p:nvPr/>
          </p:nvSpPr>
          <p:spPr>
            <a:xfrm>
              <a:off x="4768526" y="3618751"/>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83" name="tx82"/>
            <p:cNvSpPr/>
            <p:nvPr/>
          </p:nvSpPr>
          <p:spPr>
            <a:xfrm>
              <a:off x="4573942" y="3203886"/>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84" name="tx83"/>
            <p:cNvSpPr/>
            <p:nvPr/>
          </p:nvSpPr>
          <p:spPr>
            <a:xfrm>
              <a:off x="4043919" y="2789022"/>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85" name="tx84"/>
            <p:cNvSpPr/>
            <p:nvPr/>
          </p:nvSpPr>
          <p:spPr>
            <a:xfrm>
              <a:off x="5425562" y="2398016"/>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86" name="rc85"/>
            <p:cNvSpPr/>
            <p:nvPr/>
          </p:nvSpPr>
          <p:spPr>
            <a:xfrm>
              <a:off x="4326067" y="1550917"/>
              <a:ext cx="6761627" cy="506102"/>
            </a:xfrm>
            <a:prstGeom prst="rect">
              <a:avLst/>
            </a:prstGeom>
            <a:solidFill>
              <a:srgbClr val="FFFFFF">
                <a:alpha val="100000"/>
              </a:srgbClr>
            </a:solidFill>
          </p:spPr>
          <p:txBody>
            <a:bodyPr/>
            <a:lstStyle/>
            <a:p>
              <a:endParaRPr dirty="0"/>
            </a:p>
          </p:txBody>
        </p:sp>
        <p:sp>
          <p:nvSpPr>
            <p:cNvPr id="87" name="rc86"/>
            <p:cNvSpPr/>
            <p:nvPr/>
          </p:nvSpPr>
          <p:spPr>
            <a:xfrm>
              <a:off x="5039713" y="1550917"/>
              <a:ext cx="219455" cy="632627"/>
            </a:xfrm>
            <a:prstGeom prst="rect">
              <a:avLst/>
            </a:prstGeom>
            <a:solidFill>
              <a:srgbClr val="FFFFFF">
                <a:alpha val="100000"/>
              </a:srgbClr>
            </a:solidFill>
          </p:spPr>
          <p:txBody>
            <a:bodyPr/>
            <a:lstStyle/>
            <a:p>
              <a:endParaRPr/>
            </a:p>
          </p:txBody>
        </p:sp>
        <p:sp>
          <p:nvSpPr>
            <p:cNvPr id="88" name="pt87"/>
            <p:cNvSpPr/>
            <p:nvPr/>
          </p:nvSpPr>
          <p:spPr>
            <a:xfrm>
              <a:off x="4433131" y="1794977"/>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89" name="rc88"/>
            <p:cNvSpPr/>
            <p:nvPr/>
          </p:nvSpPr>
          <p:spPr>
            <a:xfrm>
              <a:off x="6437598" y="1550917"/>
              <a:ext cx="219455" cy="632627"/>
            </a:xfrm>
            <a:prstGeom prst="rect">
              <a:avLst/>
            </a:prstGeom>
            <a:solidFill>
              <a:srgbClr val="FFFFFF">
                <a:alpha val="100000"/>
              </a:srgbClr>
            </a:solidFill>
          </p:spPr>
          <p:txBody>
            <a:bodyPr/>
            <a:lstStyle/>
            <a:p>
              <a:endParaRPr/>
            </a:p>
          </p:txBody>
        </p:sp>
        <p:sp>
          <p:nvSpPr>
            <p:cNvPr id="90" name="pt89"/>
            <p:cNvSpPr/>
            <p:nvPr/>
          </p:nvSpPr>
          <p:spPr>
            <a:xfrm>
              <a:off x="5831016"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91" name="rc90"/>
            <p:cNvSpPr/>
            <p:nvPr/>
          </p:nvSpPr>
          <p:spPr>
            <a:xfrm>
              <a:off x="7976340" y="1550917"/>
              <a:ext cx="219455" cy="632627"/>
            </a:xfrm>
            <a:prstGeom prst="rect">
              <a:avLst/>
            </a:prstGeom>
            <a:solidFill>
              <a:srgbClr val="FFFFFF">
                <a:alpha val="100000"/>
              </a:srgbClr>
            </a:solidFill>
          </p:spPr>
          <p:txBody>
            <a:bodyPr/>
            <a:lstStyle/>
            <a:p>
              <a:endParaRPr/>
            </a:p>
          </p:txBody>
        </p:sp>
        <p:sp>
          <p:nvSpPr>
            <p:cNvPr id="92" name="pt91"/>
            <p:cNvSpPr/>
            <p:nvPr/>
          </p:nvSpPr>
          <p:spPr>
            <a:xfrm>
              <a:off x="7369758" y="1794977"/>
              <a:ext cx="144506" cy="144506"/>
            </a:xfrm>
            <a:prstGeom prst="ellipse">
              <a:avLst/>
            </a:prstGeom>
            <a:solidFill>
              <a:srgbClr val="FCE033">
                <a:alpha val="100000"/>
              </a:srgbClr>
            </a:solidFill>
            <a:ln w="9000" cap="rnd">
              <a:solidFill>
                <a:srgbClr val="FCE033">
                  <a:alpha val="100000"/>
                </a:srgbClr>
              </a:solidFill>
              <a:prstDash val="solid"/>
              <a:round/>
            </a:ln>
          </p:spPr>
          <p:txBody>
            <a:bodyPr/>
            <a:lstStyle/>
            <a:p>
              <a:endParaRPr/>
            </a:p>
          </p:txBody>
        </p:sp>
        <p:sp>
          <p:nvSpPr>
            <p:cNvPr id="93" name="rc92"/>
            <p:cNvSpPr/>
            <p:nvPr/>
          </p:nvSpPr>
          <p:spPr>
            <a:xfrm>
              <a:off x="9488278" y="1550917"/>
              <a:ext cx="219455" cy="632627"/>
            </a:xfrm>
            <a:prstGeom prst="rect">
              <a:avLst/>
            </a:prstGeom>
            <a:solidFill>
              <a:srgbClr val="FFFFFF">
                <a:alpha val="100000"/>
              </a:srgbClr>
            </a:solidFill>
          </p:spPr>
          <p:txBody>
            <a:bodyPr/>
            <a:lstStyle/>
            <a:p>
              <a:endParaRPr/>
            </a:p>
          </p:txBody>
        </p:sp>
        <p:sp>
          <p:nvSpPr>
            <p:cNvPr id="94" name="pt93"/>
            <p:cNvSpPr/>
            <p:nvPr/>
          </p:nvSpPr>
          <p:spPr>
            <a:xfrm>
              <a:off x="8881696" y="1794977"/>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95" name="rc94"/>
            <p:cNvSpPr/>
            <p:nvPr/>
          </p:nvSpPr>
          <p:spPr>
            <a:xfrm>
              <a:off x="10966695" y="1550917"/>
              <a:ext cx="219455" cy="632627"/>
            </a:xfrm>
            <a:prstGeom prst="rect">
              <a:avLst/>
            </a:prstGeom>
            <a:solidFill>
              <a:srgbClr val="FFFFFF">
                <a:alpha val="100000"/>
              </a:srgbClr>
            </a:solidFill>
          </p:spPr>
          <p:txBody>
            <a:bodyPr/>
            <a:lstStyle/>
            <a:p>
              <a:endParaRPr/>
            </a:p>
          </p:txBody>
        </p:sp>
        <p:sp>
          <p:nvSpPr>
            <p:cNvPr id="96" name="pt95"/>
            <p:cNvSpPr/>
            <p:nvPr/>
          </p:nvSpPr>
          <p:spPr>
            <a:xfrm>
              <a:off x="10360112" y="1794977"/>
              <a:ext cx="144506" cy="144506"/>
            </a:xfrm>
            <a:prstGeom prst="ellipse">
              <a:avLst/>
            </a:prstGeom>
            <a:solidFill>
              <a:srgbClr val="950A08">
                <a:alpha val="100000"/>
              </a:srgbClr>
            </a:solidFill>
            <a:ln w="9000" cap="rnd">
              <a:solidFill>
                <a:srgbClr val="950A08">
                  <a:alpha val="100000"/>
                </a:srgbClr>
              </a:solidFill>
              <a:prstDash val="solid"/>
              <a:round/>
            </a:ln>
          </p:spPr>
          <p:txBody>
            <a:bodyPr/>
            <a:lstStyle/>
            <a:p>
              <a:endParaRPr/>
            </a:p>
          </p:txBody>
        </p:sp>
        <p:sp>
          <p:nvSpPr>
            <p:cNvPr id="97" name="tx96"/>
            <p:cNvSpPr/>
            <p:nvPr/>
          </p:nvSpPr>
          <p:spPr>
            <a:xfrm>
              <a:off x="4684701" y="1731121"/>
              <a:ext cx="103925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Much more likely to</a:t>
              </a:r>
            </a:p>
          </p:txBody>
        </p:sp>
        <p:sp>
          <p:nvSpPr>
            <p:cNvPr id="98" name="tx97"/>
            <p:cNvSpPr/>
            <p:nvPr/>
          </p:nvSpPr>
          <p:spPr>
            <a:xfrm>
              <a:off x="4684701" y="1885282"/>
              <a:ext cx="288369"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seek </a:t>
              </a:r>
            </a:p>
          </p:txBody>
        </p:sp>
        <p:sp>
          <p:nvSpPr>
            <p:cNvPr id="99" name="tx98"/>
            <p:cNvSpPr/>
            <p:nvPr/>
          </p:nvSpPr>
          <p:spPr>
            <a:xfrm>
              <a:off x="6082586" y="1731121"/>
              <a:ext cx="1180107"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 more likely</a:t>
              </a:r>
            </a:p>
          </p:txBody>
        </p:sp>
        <p:sp>
          <p:nvSpPr>
            <p:cNvPr id="100" name="tx99"/>
            <p:cNvSpPr/>
            <p:nvPr/>
          </p:nvSpPr>
          <p:spPr>
            <a:xfrm>
              <a:off x="6082586" y="1885282"/>
              <a:ext cx="422510"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to seek </a:t>
              </a:r>
            </a:p>
          </p:txBody>
        </p:sp>
        <p:sp>
          <p:nvSpPr>
            <p:cNvPr id="101" name="tx100"/>
            <p:cNvSpPr/>
            <p:nvPr/>
          </p:nvSpPr>
          <p:spPr>
            <a:xfrm>
              <a:off x="7621328" y="1754980"/>
              <a:ext cx="1153303"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Neither more nor less</a:t>
              </a:r>
            </a:p>
          </p:txBody>
        </p:sp>
        <p:sp>
          <p:nvSpPr>
            <p:cNvPr id="102" name="tx101"/>
            <p:cNvSpPr/>
            <p:nvPr/>
          </p:nvSpPr>
          <p:spPr>
            <a:xfrm>
              <a:off x="7621328" y="1861423"/>
              <a:ext cx="72419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likely to seek </a:t>
              </a:r>
            </a:p>
          </p:txBody>
        </p:sp>
        <p:sp>
          <p:nvSpPr>
            <p:cNvPr id="103" name="tx102"/>
            <p:cNvSpPr/>
            <p:nvPr/>
          </p:nvSpPr>
          <p:spPr>
            <a:xfrm>
              <a:off x="9133266" y="1731121"/>
              <a:ext cx="111978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 less likely</a:t>
              </a:r>
            </a:p>
          </p:txBody>
        </p:sp>
        <p:sp>
          <p:nvSpPr>
            <p:cNvPr id="104" name="tx103"/>
            <p:cNvSpPr/>
            <p:nvPr/>
          </p:nvSpPr>
          <p:spPr>
            <a:xfrm>
              <a:off x="9133266" y="1885282"/>
              <a:ext cx="422510"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to seek </a:t>
              </a:r>
            </a:p>
          </p:txBody>
        </p:sp>
        <p:sp>
          <p:nvSpPr>
            <p:cNvPr id="105" name="tx104"/>
            <p:cNvSpPr/>
            <p:nvPr/>
          </p:nvSpPr>
          <p:spPr>
            <a:xfrm>
              <a:off x="10611683" y="1731121"/>
              <a:ext cx="97892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Much less likely to</a:t>
              </a:r>
            </a:p>
          </p:txBody>
        </p:sp>
        <p:sp>
          <p:nvSpPr>
            <p:cNvPr id="106" name="tx105"/>
            <p:cNvSpPr/>
            <p:nvPr/>
          </p:nvSpPr>
          <p:spPr>
            <a:xfrm>
              <a:off x="10611683" y="1885282"/>
              <a:ext cx="288369"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seek </a:t>
              </a:r>
            </a:p>
          </p:txBody>
        </p:sp>
      </p:grpSp>
      <p:sp>
        <p:nvSpPr>
          <p:cNvPr id="108" name="sub_title"/>
          <p:cNvSpPr>
            <a:spLocks noGrp="1"/>
          </p:cNvSpPr>
          <p:nvPr>
            <p:ph type="body" sz="quarter" idx="17"/>
          </p:nvPr>
        </p:nvSpPr>
        <p:spPr/>
        <p:txBody>
          <a:bodyPr>
            <a:normAutofit fontScale="92500" lnSpcReduction="10000"/>
          </a:bodyPr>
          <a:lstStyle/>
          <a:p>
            <a:r>
              <a:rPr dirty="0"/>
              <a:t>If you learned that a hospital in your area had a high percentage of specialty board certified nurses, would this make you more or less likely to seek medical care from this hospital instead of the hospital you most recently visited, or would it have no impact either way?</a:t>
            </a:r>
          </a:p>
        </p:txBody>
      </p:sp>
      <p:sp>
        <p:nvSpPr>
          <p:cNvPr id="110" name="presentation_title"/>
          <p:cNvSpPr>
            <a:spLocks noGrp="1"/>
          </p:cNvSpPr>
          <p:nvPr>
            <p:ph type="body" sz="quarter" idx="14"/>
          </p:nvPr>
        </p:nvSpPr>
        <p:spPr/>
        <p:txBody>
          <a:bodyPr/>
          <a:lstStyle/>
          <a:p>
            <a:r>
              <a:rPr dirty="0" err="1"/>
              <a:t>Abns</a:t>
            </a:r>
            <a:r>
              <a:rPr dirty="0"/>
              <a:t> Polling Presentation</a:t>
            </a:r>
          </a:p>
        </p:txBody>
      </p:sp>
      <p:sp>
        <p:nvSpPr>
          <p:cNvPr id="111" name="qnum"/>
          <p:cNvSpPr>
            <a:spLocks noGrp="1"/>
          </p:cNvSpPr>
          <p:nvPr>
            <p:ph type="body" sz="quarter" idx="18"/>
          </p:nvPr>
        </p:nvSpPr>
        <p:spPr/>
        <p:txBody>
          <a:bodyPr/>
          <a:lstStyle/>
          <a:p>
            <a:r>
              <a:t>ABNS13</a:t>
            </a:r>
          </a:p>
        </p:txBody>
      </p:sp>
      <p:sp>
        <p:nvSpPr>
          <p:cNvPr id="113" name="Arrow: Right 112">
            <a:extLst>
              <a:ext uri="{FF2B5EF4-FFF2-40B4-BE49-F238E27FC236}">
                <a16:creationId xmlns:a16="http://schemas.microsoft.com/office/drawing/2014/main" xmlns="" id="{160AA47D-B39B-4D5D-B208-00C6BA445F77}"/>
              </a:ext>
            </a:extLst>
          </p:cNvPr>
          <p:cNvSpPr/>
          <p:nvPr/>
        </p:nvSpPr>
        <p:spPr>
          <a:xfrm>
            <a:off x="3207327" y="5289739"/>
            <a:ext cx="308800" cy="1153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Slide Number Placeholder 113">
            <a:extLst>
              <a:ext uri="{FF2B5EF4-FFF2-40B4-BE49-F238E27FC236}">
                <a16:creationId xmlns:a16="http://schemas.microsoft.com/office/drawing/2014/main" xmlns="" id="{25D7AAD1-E3C2-4409-B4BE-004893ED9897}"/>
              </a:ext>
            </a:extLst>
          </p:cNvPr>
          <p:cNvSpPr>
            <a:spLocks noGrp="1"/>
          </p:cNvSpPr>
          <p:nvPr>
            <p:ph type="sldNum" sz="quarter" idx="12"/>
          </p:nvPr>
        </p:nvSpPr>
        <p:spPr/>
        <p:txBody>
          <a:bodyPr/>
          <a:lstStyle/>
          <a:p>
            <a:fld id="{721B4A2B-C916-44BD-B828-1C8B638667EF}" type="slidenum">
              <a:rPr lang="en-US" smtClean="0"/>
              <a:pPr/>
              <a:t>21</a:t>
            </a:fld>
            <a:endParaRPr lang="en-US" dirty="0"/>
          </a:p>
        </p:txBody>
      </p:sp>
      <p:sp>
        <p:nvSpPr>
          <p:cNvPr id="115" name="black_box_title">
            <a:extLst>
              <a:ext uri="{FF2B5EF4-FFF2-40B4-BE49-F238E27FC236}">
                <a16:creationId xmlns:a16="http://schemas.microsoft.com/office/drawing/2014/main" xmlns="" id="{48B5CB2D-D9D0-4740-B822-BA4E6AD83C12}"/>
              </a:ext>
            </a:extLst>
          </p:cNvPr>
          <p:cNvSpPr txBox="1">
            <a:spLocks/>
          </p:cNvSpPr>
          <p:nvPr/>
        </p:nvSpPr>
        <p:spPr>
          <a:xfrm>
            <a:off x="210730" y="2066924"/>
            <a:ext cx="2312468"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Importance and Impact of Specialty Board Certified Nurses In Choosing A Hospital </a:t>
            </a:r>
          </a:p>
        </p:txBody>
      </p:sp>
      <p:sp>
        <p:nvSpPr>
          <p:cNvPr id="116" name="TextBox 115">
            <a:extLst>
              <a:ext uri="{FF2B5EF4-FFF2-40B4-BE49-F238E27FC236}">
                <a16:creationId xmlns:a16="http://schemas.microsoft.com/office/drawing/2014/main" xmlns="" id="{0BE47F11-C085-40B7-A3BA-90B3A98CFDAF}"/>
              </a:ext>
            </a:extLst>
          </p:cNvPr>
          <p:cNvSpPr txBox="1"/>
          <p:nvPr/>
        </p:nvSpPr>
        <p:spPr>
          <a:xfrm>
            <a:off x="2844330" y="6627168"/>
            <a:ext cx="9212752" cy="230832"/>
          </a:xfrm>
          <a:prstGeom prst="rect">
            <a:avLst/>
          </a:prstGeom>
          <a:noFill/>
        </p:spPr>
        <p:txBody>
          <a:bodyPr wrap="square" rtlCol="0">
            <a:spAutoFit/>
          </a:bodyPr>
          <a:lstStyle/>
          <a:p>
            <a:r>
              <a:rPr lang="en-US" sz="900" i="1" dirty="0"/>
              <a:t>*Among adults who have been to a hospital in the past 12 months to receive treatment, see a medical professional, or undergo a medical procedure, n=755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57125"/>
            <a:ext cx="8255150" cy="558354"/>
          </a:xfrm>
        </p:spPr>
        <p:txBody>
          <a:bodyPr/>
          <a:lstStyle/>
          <a:p>
            <a:r>
              <a:rPr lang="en-US" dirty="0"/>
              <a:t>Nearly a third of adults (30%) would switch to receive medical care at a hospital with a higher percentage of specialty board certified nurses than continuing to receive care at their current hospital.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4148368" y="1730621"/>
              <a:ext cx="1669732" cy="3594088"/>
            </a:xfrm>
            <a:prstGeom prst="rect">
              <a:avLst/>
            </a:prstGeom>
            <a:solidFill>
              <a:srgbClr val="C44CD6">
                <a:alpha val="100000"/>
              </a:srgbClr>
            </a:solidFill>
          </p:spPr>
          <p:txBody>
            <a:bodyPr/>
            <a:lstStyle/>
            <a:p>
              <a:endParaRPr/>
            </a:p>
          </p:txBody>
        </p:sp>
        <p:sp>
          <p:nvSpPr>
            <p:cNvPr id="6" name="rc5"/>
            <p:cNvSpPr/>
            <p:nvPr/>
          </p:nvSpPr>
          <p:spPr>
            <a:xfrm>
              <a:off x="6717187" y="2629143"/>
              <a:ext cx="1669732" cy="2695566"/>
            </a:xfrm>
            <a:prstGeom prst="rect">
              <a:avLst/>
            </a:prstGeom>
            <a:solidFill>
              <a:srgbClr val="0DD6CC">
                <a:alpha val="100000"/>
              </a:srgbClr>
            </a:solidFill>
          </p:spPr>
          <p:txBody>
            <a:bodyPr/>
            <a:lstStyle/>
            <a:p>
              <a:endParaRPr/>
            </a:p>
          </p:txBody>
        </p:sp>
        <p:sp>
          <p:nvSpPr>
            <p:cNvPr id="7" name="rc6"/>
            <p:cNvSpPr/>
            <p:nvPr/>
          </p:nvSpPr>
          <p:spPr>
            <a:xfrm>
              <a:off x="9286005" y="2539291"/>
              <a:ext cx="1669732" cy="2785418"/>
            </a:xfrm>
            <a:prstGeom prst="rect">
              <a:avLst/>
            </a:prstGeom>
            <a:solidFill>
              <a:srgbClr val="CACACA">
                <a:alpha val="100000"/>
              </a:srgbClr>
            </a:solidFill>
          </p:spPr>
          <p:txBody>
            <a:bodyPr/>
            <a:lstStyle/>
            <a:p>
              <a:endParaRPr/>
            </a:p>
          </p:txBody>
        </p:sp>
        <p:sp>
          <p:nvSpPr>
            <p:cNvPr id="8" name="tx7"/>
            <p:cNvSpPr/>
            <p:nvPr/>
          </p:nvSpPr>
          <p:spPr>
            <a:xfrm>
              <a:off x="7221611" y="2922890"/>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2B2B2B">
                      <a:alpha val="100000"/>
                    </a:srgbClr>
                  </a:solidFill>
                  <a:latin typeface="Arial"/>
                  <a:cs typeface="Arial"/>
                </a:rPr>
                <a:t>30%</a:t>
              </a:r>
            </a:p>
          </p:txBody>
        </p:sp>
        <p:sp>
          <p:nvSpPr>
            <p:cNvPr id="9" name="tx8"/>
            <p:cNvSpPr/>
            <p:nvPr/>
          </p:nvSpPr>
          <p:spPr>
            <a:xfrm>
              <a:off x="9790429" y="2833038"/>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2B2B2B">
                      <a:alpha val="100000"/>
                    </a:srgbClr>
                  </a:solidFill>
                  <a:latin typeface="Arial"/>
                  <a:cs typeface="Arial"/>
                </a:rPr>
                <a:t>31%</a:t>
              </a:r>
            </a:p>
          </p:txBody>
        </p:sp>
        <p:sp>
          <p:nvSpPr>
            <p:cNvPr id="10" name="tx9"/>
            <p:cNvSpPr/>
            <p:nvPr/>
          </p:nvSpPr>
          <p:spPr>
            <a:xfrm>
              <a:off x="4652792" y="2024368"/>
              <a:ext cx="660883" cy="249832"/>
            </a:xfrm>
            <a:prstGeom prst="rect">
              <a:avLst/>
            </a:prstGeom>
            <a:noFill/>
          </p:spPr>
          <p:txBody>
            <a:bodyPr wrap="none" lIns="0" tIns="0" rIns="0" bIns="0" anchor="ctr" anchorCtr="1"/>
            <a:lstStyle/>
            <a:p>
              <a:pPr marL="0" marR="0" indent="0" algn="l">
                <a:lnSpc>
                  <a:spcPts val="2560"/>
                </a:lnSpc>
                <a:spcBef>
                  <a:spcPts val="0"/>
                </a:spcBef>
                <a:spcAft>
                  <a:spcPts val="0"/>
                </a:spcAft>
              </a:pPr>
              <a:r>
                <a:rPr sz="2560" b="1">
                  <a:solidFill>
                    <a:srgbClr val="FFFFFF">
                      <a:alpha val="100000"/>
                    </a:srgbClr>
                  </a:solidFill>
                  <a:latin typeface="Arial"/>
                  <a:cs typeface="Arial"/>
                </a:rPr>
                <a:t>40%</a:t>
              </a:r>
            </a:p>
          </p:txBody>
        </p:sp>
        <p:sp>
          <p:nvSpPr>
            <p:cNvPr id="11" name="tx10"/>
            <p:cNvSpPr/>
            <p:nvPr/>
          </p:nvSpPr>
          <p:spPr>
            <a:xfrm>
              <a:off x="4042938" y="5409111"/>
              <a:ext cx="1880592"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Continue to receive medical</a:t>
              </a:r>
            </a:p>
          </p:txBody>
        </p:sp>
        <p:sp>
          <p:nvSpPr>
            <p:cNvPr id="12" name="tx11"/>
            <p:cNvSpPr/>
            <p:nvPr/>
          </p:nvSpPr>
          <p:spPr>
            <a:xfrm>
              <a:off x="4038734" y="5545128"/>
              <a:ext cx="1889000"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care at your current hospital</a:t>
              </a:r>
            </a:p>
          </p:txBody>
        </p:sp>
        <p:sp>
          <p:nvSpPr>
            <p:cNvPr id="13" name="tx12"/>
            <p:cNvSpPr/>
            <p:nvPr/>
          </p:nvSpPr>
          <p:spPr>
            <a:xfrm>
              <a:off x="6522943" y="5409111"/>
              <a:ext cx="2058218"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Switch to receive medical care</a:t>
              </a:r>
            </a:p>
          </p:txBody>
        </p:sp>
        <p:sp>
          <p:nvSpPr>
            <p:cNvPr id="14" name="tx13"/>
            <p:cNvSpPr/>
            <p:nvPr/>
          </p:nvSpPr>
          <p:spPr>
            <a:xfrm>
              <a:off x="6624370" y="5545128"/>
              <a:ext cx="1855365"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at the hospital with a higher</a:t>
              </a:r>
            </a:p>
          </p:txBody>
        </p:sp>
        <p:sp>
          <p:nvSpPr>
            <p:cNvPr id="15" name="tx14"/>
            <p:cNvSpPr/>
            <p:nvPr/>
          </p:nvSpPr>
          <p:spPr>
            <a:xfrm>
              <a:off x="6552337" y="5707934"/>
              <a:ext cx="1999431"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percentage of specialty board</a:t>
              </a:r>
            </a:p>
          </p:txBody>
        </p:sp>
        <p:sp>
          <p:nvSpPr>
            <p:cNvPr id="16" name="tx15"/>
            <p:cNvSpPr/>
            <p:nvPr/>
          </p:nvSpPr>
          <p:spPr>
            <a:xfrm>
              <a:off x="7035359" y="5902887"/>
              <a:ext cx="1033388"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certified nurses</a:t>
              </a:r>
            </a:p>
          </p:txBody>
        </p:sp>
        <p:sp>
          <p:nvSpPr>
            <p:cNvPr id="17" name="tx16"/>
            <p:cNvSpPr/>
            <p:nvPr/>
          </p:nvSpPr>
          <p:spPr>
            <a:xfrm>
              <a:off x="9360806" y="5380536"/>
              <a:ext cx="1520130" cy="14128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Don't know/No opinion</a:t>
              </a:r>
            </a:p>
          </p:txBody>
        </p:sp>
      </p:grpSp>
      <p:sp>
        <p:nvSpPr>
          <p:cNvPr id="19" name="sub_title"/>
          <p:cNvSpPr>
            <a:spLocks noGrp="1"/>
          </p:cNvSpPr>
          <p:nvPr>
            <p:ph type="body" sz="quarter" idx="17"/>
          </p:nvPr>
        </p:nvSpPr>
        <p:spPr>
          <a:xfrm>
            <a:off x="3333209" y="880874"/>
            <a:ext cx="8245072" cy="501359"/>
          </a:xfrm>
        </p:spPr>
        <p:txBody>
          <a:bodyPr/>
          <a:lstStyle/>
          <a:p>
            <a:r>
              <a:rPr dirty="0"/>
              <a:t>If you learned a comparable hospital in your area had a higher percentage of specialty board certified nurses than your current hospital, would you:</a:t>
            </a:r>
          </a:p>
        </p:txBody>
      </p:sp>
      <p:sp>
        <p:nvSpPr>
          <p:cNvPr id="21" name="presentation_title"/>
          <p:cNvSpPr>
            <a:spLocks noGrp="1"/>
          </p:cNvSpPr>
          <p:nvPr>
            <p:ph type="body" sz="quarter" idx="14"/>
          </p:nvPr>
        </p:nvSpPr>
        <p:spPr>
          <a:xfrm>
            <a:off x="420078" y="433199"/>
            <a:ext cx="1570037" cy="447675"/>
          </a:xfrm>
        </p:spPr>
        <p:txBody>
          <a:bodyPr/>
          <a:lstStyle/>
          <a:p>
            <a:r>
              <a:t>Abns Polling Presentation</a:t>
            </a:r>
          </a:p>
        </p:txBody>
      </p:sp>
      <p:sp>
        <p:nvSpPr>
          <p:cNvPr id="22" name="qnum"/>
          <p:cNvSpPr>
            <a:spLocks noGrp="1"/>
          </p:cNvSpPr>
          <p:nvPr>
            <p:ph type="body" sz="quarter" idx="18"/>
          </p:nvPr>
        </p:nvSpPr>
        <p:spPr>
          <a:xfrm>
            <a:off x="-1080399" y="419188"/>
            <a:ext cx="970376" cy="369299"/>
          </a:xfrm>
        </p:spPr>
        <p:txBody>
          <a:bodyPr/>
          <a:lstStyle/>
          <a:p>
            <a:r>
              <a:t>ABNS14</a:t>
            </a:r>
          </a:p>
        </p:txBody>
      </p:sp>
      <p:sp>
        <p:nvSpPr>
          <p:cNvPr id="23" name="Slide Number Placeholder 22">
            <a:extLst>
              <a:ext uri="{FF2B5EF4-FFF2-40B4-BE49-F238E27FC236}">
                <a16:creationId xmlns:a16="http://schemas.microsoft.com/office/drawing/2014/main" xmlns="" id="{EC17E747-1447-4E50-B5F6-5212CC6EC541}"/>
              </a:ext>
            </a:extLst>
          </p:cNvPr>
          <p:cNvSpPr>
            <a:spLocks noGrp="1"/>
          </p:cNvSpPr>
          <p:nvPr>
            <p:ph type="sldNum" sz="quarter" idx="12"/>
          </p:nvPr>
        </p:nvSpPr>
        <p:spPr/>
        <p:txBody>
          <a:bodyPr/>
          <a:lstStyle/>
          <a:p>
            <a:fld id="{721B4A2B-C916-44BD-B828-1C8B638667EF}" type="slidenum">
              <a:rPr lang="en-US" smtClean="0"/>
              <a:pPr/>
              <a:t>22</a:t>
            </a:fld>
            <a:endParaRPr lang="en-US" dirty="0"/>
          </a:p>
        </p:txBody>
      </p:sp>
      <p:sp>
        <p:nvSpPr>
          <p:cNvPr id="25" name="black_box_title">
            <a:extLst>
              <a:ext uri="{FF2B5EF4-FFF2-40B4-BE49-F238E27FC236}">
                <a16:creationId xmlns:a16="http://schemas.microsoft.com/office/drawing/2014/main" xmlns="" id="{9D972CE3-99FD-40BE-931A-710C360C0A37}"/>
              </a:ext>
            </a:extLst>
          </p:cNvPr>
          <p:cNvSpPr txBox="1">
            <a:spLocks/>
          </p:cNvSpPr>
          <p:nvPr/>
        </p:nvSpPr>
        <p:spPr>
          <a:xfrm>
            <a:off x="210730" y="2066924"/>
            <a:ext cx="2312468"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Importance and Impact of Specialty Board Certified Nurses In Choosing A Hospital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35000"/>
            <a:ext cx="8255150" cy="558354"/>
          </a:xfrm>
        </p:spPr>
        <p:txBody>
          <a:bodyPr/>
          <a:lstStyle/>
          <a:p>
            <a:r>
              <a:rPr lang="en-US" dirty="0"/>
              <a:t>Adults who have had minor surgery at a hospital in the past 12 months are more likely to say they would switch to receive care at a hospital with a higher percentage of specialty board certified nurses.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666825"/>
              <a:ext cx="3021658" cy="243224"/>
            </a:xfrm>
            <a:prstGeom prst="rect">
              <a:avLst/>
            </a:prstGeom>
            <a:solidFill>
              <a:srgbClr val="C44CD6">
                <a:alpha val="100000"/>
              </a:srgbClr>
            </a:solidFill>
          </p:spPr>
          <p:txBody>
            <a:bodyPr/>
            <a:lstStyle/>
            <a:p>
              <a:endParaRPr/>
            </a:p>
          </p:txBody>
        </p:sp>
        <p:sp>
          <p:nvSpPr>
            <p:cNvPr id="6" name="rc5"/>
            <p:cNvSpPr/>
            <p:nvPr/>
          </p:nvSpPr>
          <p:spPr>
            <a:xfrm>
              <a:off x="8842446" y="5666825"/>
              <a:ext cx="1288016" cy="243224"/>
            </a:xfrm>
            <a:prstGeom prst="rect">
              <a:avLst/>
            </a:prstGeom>
            <a:solidFill>
              <a:srgbClr val="0DD6CC">
                <a:alpha val="100000"/>
              </a:srgbClr>
            </a:solidFill>
          </p:spPr>
          <p:txBody>
            <a:bodyPr/>
            <a:lstStyle/>
            <a:p>
              <a:endParaRPr/>
            </a:p>
          </p:txBody>
        </p:sp>
        <p:sp>
          <p:nvSpPr>
            <p:cNvPr id="7" name="rc6"/>
            <p:cNvSpPr/>
            <p:nvPr/>
          </p:nvSpPr>
          <p:spPr>
            <a:xfrm>
              <a:off x="10130463" y="5666825"/>
              <a:ext cx="1253538" cy="243224"/>
            </a:xfrm>
            <a:prstGeom prst="rect">
              <a:avLst/>
            </a:prstGeom>
            <a:solidFill>
              <a:srgbClr val="CACACA">
                <a:alpha val="100000"/>
              </a:srgbClr>
            </a:solidFill>
          </p:spPr>
          <p:txBody>
            <a:bodyPr/>
            <a:lstStyle/>
            <a:p>
              <a:endParaRPr/>
            </a:p>
          </p:txBody>
        </p:sp>
        <p:sp>
          <p:nvSpPr>
            <p:cNvPr id="8" name="rc7"/>
            <p:cNvSpPr/>
            <p:nvPr/>
          </p:nvSpPr>
          <p:spPr>
            <a:xfrm>
              <a:off x="5820788" y="5292633"/>
              <a:ext cx="2872721" cy="243224"/>
            </a:xfrm>
            <a:prstGeom prst="rect">
              <a:avLst/>
            </a:prstGeom>
            <a:solidFill>
              <a:srgbClr val="C44CD6">
                <a:alpha val="100000"/>
              </a:srgbClr>
            </a:solidFill>
          </p:spPr>
          <p:txBody>
            <a:bodyPr/>
            <a:lstStyle/>
            <a:p>
              <a:endParaRPr/>
            </a:p>
          </p:txBody>
        </p:sp>
        <p:sp>
          <p:nvSpPr>
            <p:cNvPr id="9" name="rc8"/>
            <p:cNvSpPr/>
            <p:nvPr/>
          </p:nvSpPr>
          <p:spPr>
            <a:xfrm>
              <a:off x="8693510" y="5292633"/>
              <a:ext cx="1931098" cy="243224"/>
            </a:xfrm>
            <a:prstGeom prst="rect">
              <a:avLst/>
            </a:prstGeom>
            <a:solidFill>
              <a:srgbClr val="0DD6CC">
                <a:alpha val="100000"/>
              </a:srgbClr>
            </a:solidFill>
          </p:spPr>
          <p:txBody>
            <a:bodyPr/>
            <a:lstStyle/>
            <a:p>
              <a:endParaRPr/>
            </a:p>
          </p:txBody>
        </p:sp>
        <p:sp>
          <p:nvSpPr>
            <p:cNvPr id="10" name="rc9"/>
            <p:cNvSpPr/>
            <p:nvPr/>
          </p:nvSpPr>
          <p:spPr>
            <a:xfrm>
              <a:off x="10624608" y="5292633"/>
              <a:ext cx="759393" cy="243224"/>
            </a:xfrm>
            <a:prstGeom prst="rect">
              <a:avLst/>
            </a:prstGeom>
            <a:solidFill>
              <a:srgbClr val="CACACA">
                <a:alpha val="100000"/>
              </a:srgbClr>
            </a:solidFill>
          </p:spPr>
          <p:txBody>
            <a:bodyPr/>
            <a:lstStyle/>
            <a:p>
              <a:endParaRPr/>
            </a:p>
          </p:txBody>
        </p:sp>
        <p:sp>
          <p:nvSpPr>
            <p:cNvPr id="11" name="rc10"/>
            <p:cNvSpPr/>
            <p:nvPr/>
          </p:nvSpPr>
          <p:spPr>
            <a:xfrm>
              <a:off x="5820788" y="4918441"/>
              <a:ext cx="2551819" cy="243224"/>
            </a:xfrm>
            <a:prstGeom prst="rect">
              <a:avLst/>
            </a:prstGeom>
            <a:solidFill>
              <a:srgbClr val="C44CD6">
                <a:alpha val="100000"/>
              </a:srgbClr>
            </a:solidFill>
          </p:spPr>
          <p:txBody>
            <a:bodyPr/>
            <a:lstStyle/>
            <a:p>
              <a:endParaRPr/>
            </a:p>
          </p:txBody>
        </p:sp>
        <p:sp>
          <p:nvSpPr>
            <p:cNvPr id="12" name="rc11"/>
            <p:cNvSpPr/>
            <p:nvPr/>
          </p:nvSpPr>
          <p:spPr>
            <a:xfrm>
              <a:off x="8372607" y="4918441"/>
              <a:ext cx="1655976" cy="243224"/>
            </a:xfrm>
            <a:prstGeom prst="rect">
              <a:avLst/>
            </a:prstGeom>
            <a:solidFill>
              <a:srgbClr val="0DD6CC">
                <a:alpha val="100000"/>
              </a:srgbClr>
            </a:solidFill>
          </p:spPr>
          <p:txBody>
            <a:bodyPr/>
            <a:lstStyle/>
            <a:p>
              <a:endParaRPr/>
            </a:p>
          </p:txBody>
        </p:sp>
        <p:sp>
          <p:nvSpPr>
            <p:cNvPr id="13" name="rc12"/>
            <p:cNvSpPr/>
            <p:nvPr/>
          </p:nvSpPr>
          <p:spPr>
            <a:xfrm>
              <a:off x="10028584" y="4918441"/>
              <a:ext cx="1355418" cy="243224"/>
            </a:xfrm>
            <a:prstGeom prst="rect">
              <a:avLst/>
            </a:prstGeom>
            <a:solidFill>
              <a:srgbClr val="CACACA">
                <a:alpha val="100000"/>
              </a:srgbClr>
            </a:solidFill>
          </p:spPr>
          <p:txBody>
            <a:bodyPr/>
            <a:lstStyle/>
            <a:p>
              <a:endParaRPr/>
            </a:p>
          </p:txBody>
        </p:sp>
        <p:sp>
          <p:nvSpPr>
            <p:cNvPr id="14" name="rc13"/>
            <p:cNvSpPr/>
            <p:nvPr/>
          </p:nvSpPr>
          <p:spPr>
            <a:xfrm>
              <a:off x="5820788" y="4544250"/>
              <a:ext cx="2669724" cy="243224"/>
            </a:xfrm>
            <a:prstGeom prst="rect">
              <a:avLst/>
            </a:prstGeom>
            <a:solidFill>
              <a:srgbClr val="C44CD6">
                <a:alpha val="100000"/>
              </a:srgbClr>
            </a:solidFill>
          </p:spPr>
          <p:txBody>
            <a:bodyPr/>
            <a:lstStyle/>
            <a:p>
              <a:endParaRPr/>
            </a:p>
          </p:txBody>
        </p:sp>
        <p:sp>
          <p:nvSpPr>
            <p:cNvPr id="15" name="rc14"/>
            <p:cNvSpPr/>
            <p:nvPr/>
          </p:nvSpPr>
          <p:spPr>
            <a:xfrm>
              <a:off x="8490512" y="4544250"/>
              <a:ext cx="1561739" cy="243224"/>
            </a:xfrm>
            <a:prstGeom prst="rect">
              <a:avLst/>
            </a:prstGeom>
            <a:solidFill>
              <a:srgbClr val="0DD6CC">
                <a:alpha val="100000"/>
              </a:srgbClr>
            </a:solidFill>
          </p:spPr>
          <p:txBody>
            <a:bodyPr/>
            <a:lstStyle/>
            <a:p>
              <a:endParaRPr/>
            </a:p>
          </p:txBody>
        </p:sp>
        <p:sp>
          <p:nvSpPr>
            <p:cNvPr id="16" name="rc15"/>
            <p:cNvSpPr/>
            <p:nvPr/>
          </p:nvSpPr>
          <p:spPr>
            <a:xfrm>
              <a:off x="10052251" y="4544250"/>
              <a:ext cx="1331750" cy="243224"/>
            </a:xfrm>
            <a:prstGeom prst="rect">
              <a:avLst/>
            </a:prstGeom>
            <a:solidFill>
              <a:srgbClr val="CACACA">
                <a:alpha val="100000"/>
              </a:srgbClr>
            </a:solidFill>
          </p:spPr>
          <p:txBody>
            <a:bodyPr/>
            <a:lstStyle/>
            <a:p>
              <a:endParaRPr/>
            </a:p>
          </p:txBody>
        </p:sp>
        <p:sp>
          <p:nvSpPr>
            <p:cNvPr id="17" name="rc16"/>
            <p:cNvSpPr/>
            <p:nvPr/>
          </p:nvSpPr>
          <p:spPr>
            <a:xfrm>
              <a:off x="5820788" y="4170058"/>
              <a:ext cx="2376056" cy="243224"/>
            </a:xfrm>
            <a:prstGeom prst="rect">
              <a:avLst/>
            </a:prstGeom>
            <a:solidFill>
              <a:srgbClr val="C44CD6">
                <a:alpha val="100000"/>
              </a:srgbClr>
            </a:solidFill>
          </p:spPr>
          <p:txBody>
            <a:bodyPr/>
            <a:lstStyle/>
            <a:p>
              <a:endParaRPr/>
            </a:p>
          </p:txBody>
        </p:sp>
        <p:sp>
          <p:nvSpPr>
            <p:cNvPr id="18" name="rc17"/>
            <p:cNvSpPr/>
            <p:nvPr/>
          </p:nvSpPr>
          <p:spPr>
            <a:xfrm>
              <a:off x="8196844" y="4170058"/>
              <a:ext cx="2079342" cy="243224"/>
            </a:xfrm>
            <a:prstGeom prst="rect">
              <a:avLst/>
            </a:prstGeom>
            <a:solidFill>
              <a:srgbClr val="0DD6CC">
                <a:alpha val="100000"/>
              </a:srgbClr>
            </a:solidFill>
          </p:spPr>
          <p:txBody>
            <a:bodyPr/>
            <a:lstStyle/>
            <a:p>
              <a:endParaRPr/>
            </a:p>
          </p:txBody>
        </p:sp>
        <p:sp>
          <p:nvSpPr>
            <p:cNvPr id="19" name="rc18"/>
            <p:cNvSpPr/>
            <p:nvPr/>
          </p:nvSpPr>
          <p:spPr>
            <a:xfrm>
              <a:off x="10276186" y="4170058"/>
              <a:ext cx="1107815" cy="243224"/>
            </a:xfrm>
            <a:prstGeom prst="rect">
              <a:avLst/>
            </a:prstGeom>
            <a:solidFill>
              <a:srgbClr val="CACACA">
                <a:alpha val="100000"/>
              </a:srgbClr>
            </a:solidFill>
          </p:spPr>
          <p:txBody>
            <a:bodyPr/>
            <a:lstStyle/>
            <a:p>
              <a:endParaRPr/>
            </a:p>
          </p:txBody>
        </p:sp>
        <p:sp>
          <p:nvSpPr>
            <p:cNvPr id="20" name="rc19"/>
            <p:cNvSpPr/>
            <p:nvPr/>
          </p:nvSpPr>
          <p:spPr>
            <a:xfrm>
              <a:off x="5820788" y="3795866"/>
              <a:ext cx="2908712" cy="243224"/>
            </a:xfrm>
            <a:prstGeom prst="rect">
              <a:avLst/>
            </a:prstGeom>
            <a:solidFill>
              <a:srgbClr val="C44CD6">
                <a:alpha val="100000"/>
              </a:srgbClr>
            </a:solidFill>
          </p:spPr>
          <p:txBody>
            <a:bodyPr/>
            <a:lstStyle/>
            <a:p>
              <a:endParaRPr/>
            </a:p>
          </p:txBody>
        </p:sp>
        <p:sp>
          <p:nvSpPr>
            <p:cNvPr id="21" name="rc20"/>
            <p:cNvSpPr/>
            <p:nvPr/>
          </p:nvSpPr>
          <p:spPr>
            <a:xfrm>
              <a:off x="8729500" y="3795866"/>
              <a:ext cx="1530783" cy="243224"/>
            </a:xfrm>
            <a:prstGeom prst="rect">
              <a:avLst/>
            </a:prstGeom>
            <a:solidFill>
              <a:srgbClr val="0DD6CC">
                <a:alpha val="100000"/>
              </a:srgbClr>
            </a:solidFill>
          </p:spPr>
          <p:txBody>
            <a:bodyPr/>
            <a:lstStyle/>
            <a:p>
              <a:endParaRPr/>
            </a:p>
          </p:txBody>
        </p:sp>
        <p:sp>
          <p:nvSpPr>
            <p:cNvPr id="22" name="rc21"/>
            <p:cNvSpPr/>
            <p:nvPr/>
          </p:nvSpPr>
          <p:spPr>
            <a:xfrm>
              <a:off x="10260284" y="3795866"/>
              <a:ext cx="1123717" cy="243224"/>
            </a:xfrm>
            <a:prstGeom prst="rect">
              <a:avLst/>
            </a:prstGeom>
            <a:solidFill>
              <a:srgbClr val="CACACA">
                <a:alpha val="100000"/>
              </a:srgbClr>
            </a:solidFill>
          </p:spPr>
          <p:txBody>
            <a:bodyPr/>
            <a:lstStyle/>
            <a:p>
              <a:endParaRPr/>
            </a:p>
          </p:txBody>
        </p:sp>
        <p:sp>
          <p:nvSpPr>
            <p:cNvPr id="23" name="rc22"/>
            <p:cNvSpPr/>
            <p:nvPr/>
          </p:nvSpPr>
          <p:spPr>
            <a:xfrm>
              <a:off x="5820788" y="3421675"/>
              <a:ext cx="2363321" cy="243224"/>
            </a:xfrm>
            <a:prstGeom prst="rect">
              <a:avLst/>
            </a:prstGeom>
            <a:solidFill>
              <a:srgbClr val="C44CD6">
                <a:alpha val="100000"/>
              </a:srgbClr>
            </a:solidFill>
          </p:spPr>
          <p:txBody>
            <a:bodyPr/>
            <a:lstStyle/>
            <a:p>
              <a:endParaRPr/>
            </a:p>
          </p:txBody>
        </p:sp>
        <p:sp>
          <p:nvSpPr>
            <p:cNvPr id="24" name="rc23"/>
            <p:cNvSpPr/>
            <p:nvPr/>
          </p:nvSpPr>
          <p:spPr>
            <a:xfrm>
              <a:off x="8184110" y="3421675"/>
              <a:ext cx="1839428" cy="243224"/>
            </a:xfrm>
            <a:prstGeom prst="rect">
              <a:avLst/>
            </a:prstGeom>
            <a:solidFill>
              <a:srgbClr val="0DD6CC">
                <a:alpha val="100000"/>
              </a:srgbClr>
            </a:solidFill>
          </p:spPr>
          <p:txBody>
            <a:bodyPr/>
            <a:lstStyle/>
            <a:p>
              <a:endParaRPr/>
            </a:p>
          </p:txBody>
        </p:sp>
        <p:sp>
          <p:nvSpPr>
            <p:cNvPr id="25" name="rc24"/>
            <p:cNvSpPr/>
            <p:nvPr/>
          </p:nvSpPr>
          <p:spPr>
            <a:xfrm>
              <a:off x="10023539" y="3421675"/>
              <a:ext cx="1360462" cy="243224"/>
            </a:xfrm>
            <a:prstGeom prst="rect">
              <a:avLst/>
            </a:prstGeom>
            <a:solidFill>
              <a:srgbClr val="CACACA">
                <a:alpha val="100000"/>
              </a:srgbClr>
            </a:solidFill>
          </p:spPr>
          <p:txBody>
            <a:bodyPr/>
            <a:lstStyle/>
            <a:p>
              <a:endParaRPr/>
            </a:p>
          </p:txBody>
        </p:sp>
        <p:sp>
          <p:nvSpPr>
            <p:cNvPr id="26" name="rc25"/>
            <p:cNvSpPr/>
            <p:nvPr/>
          </p:nvSpPr>
          <p:spPr>
            <a:xfrm>
              <a:off x="5820788" y="3047483"/>
              <a:ext cx="2019853" cy="243224"/>
            </a:xfrm>
            <a:prstGeom prst="rect">
              <a:avLst/>
            </a:prstGeom>
            <a:solidFill>
              <a:srgbClr val="C44CD6">
                <a:alpha val="100000"/>
              </a:srgbClr>
            </a:solidFill>
          </p:spPr>
          <p:txBody>
            <a:bodyPr/>
            <a:lstStyle/>
            <a:p>
              <a:endParaRPr/>
            </a:p>
          </p:txBody>
        </p:sp>
        <p:sp>
          <p:nvSpPr>
            <p:cNvPr id="27" name="rc26"/>
            <p:cNvSpPr/>
            <p:nvPr/>
          </p:nvSpPr>
          <p:spPr>
            <a:xfrm>
              <a:off x="7840641" y="3047483"/>
              <a:ext cx="1669337" cy="243224"/>
            </a:xfrm>
            <a:prstGeom prst="rect">
              <a:avLst/>
            </a:prstGeom>
            <a:solidFill>
              <a:srgbClr val="0DD6CC">
                <a:alpha val="100000"/>
              </a:srgbClr>
            </a:solidFill>
          </p:spPr>
          <p:txBody>
            <a:bodyPr/>
            <a:lstStyle/>
            <a:p>
              <a:endParaRPr/>
            </a:p>
          </p:txBody>
        </p:sp>
        <p:sp>
          <p:nvSpPr>
            <p:cNvPr id="28" name="rc27"/>
            <p:cNvSpPr/>
            <p:nvPr/>
          </p:nvSpPr>
          <p:spPr>
            <a:xfrm>
              <a:off x="9509979" y="3047483"/>
              <a:ext cx="1874023" cy="243224"/>
            </a:xfrm>
            <a:prstGeom prst="rect">
              <a:avLst/>
            </a:prstGeom>
            <a:solidFill>
              <a:srgbClr val="CACACA">
                <a:alpha val="100000"/>
              </a:srgbClr>
            </a:solidFill>
          </p:spPr>
          <p:txBody>
            <a:bodyPr/>
            <a:lstStyle/>
            <a:p>
              <a:endParaRPr/>
            </a:p>
          </p:txBody>
        </p:sp>
        <p:sp>
          <p:nvSpPr>
            <p:cNvPr id="29" name="rc28"/>
            <p:cNvSpPr/>
            <p:nvPr/>
          </p:nvSpPr>
          <p:spPr>
            <a:xfrm>
              <a:off x="5820788" y="2673291"/>
              <a:ext cx="2548263" cy="243224"/>
            </a:xfrm>
            <a:prstGeom prst="rect">
              <a:avLst/>
            </a:prstGeom>
            <a:solidFill>
              <a:srgbClr val="C44CD6">
                <a:alpha val="100000"/>
              </a:srgbClr>
            </a:solidFill>
          </p:spPr>
          <p:txBody>
            <a:bodyPr/>
            <a:lstStyle/>
            <a:p>
              <a:endParaRPr/>
            </a:p>
          </p:txBody>
        </p:sp>
        <p:sp>
          <p:nvSpPr>
            <p:cNvPr id="30" name="rc29"/>
            <p:cNvSpPr/>
            <p:nvPr/>
          </p:nvSpPr>
          <p:spPr>
            <a:xfrm>
              <a:off x="8369051" y="2673291"/>
              <a:ext cx="1621547" cy="243224"/>
            </a:xfrm>
            <a:prstGeom prst="rect">
              <a:avLst/>
            </a:prstGeom>
            <a:solidFill>
              <a:srgbClr val="0DD6CC">
                <a:alpha val="100000"/>
              </a:srgbClr>
            </a:solidFill>
          </p:spPr>
          <p:txBody>
            <a:bodyPr/>
            <a:lstStyle/>
            <a:p>
              <a:endParaRPr/>
            </a:p>
          </p:txBody>
        </p:sp>
        <p:sp>
          <p:nvSpPr>
            <p:cNvPr id="31" name="rc30"/>
            <p:cNvSpPr/>
            <p:nvPr/>
          </p:nvSpPr>
          <p:spPr>
            <a:xfrm>
              <a:off x="9990599" y="2673291"/>
              <a:ext cx="1393402" cy="243224"/>
            </a:xfrm>
            <a:prstGeom prst="rect">
              <a:avLst/>
            </a:prstGeom>
            <a:solidFill>
              <a:srgbClr val="CACACA">
                <a:alpha val="100000"/>
              </a:srgbClr>
            </a:solidFill>
          </p:spPr>
          <p:txBody>
            <a:bodyPr/>
            <a:lstStyle/>
            <a:p>
              <a:endParaRPr/>
            </a:p>
          </p:txBody>
        </p:sp>
        <p:sp>
          <p:nvSpPr>
            <p:cNvPr id="32" name="rc31"/>
            <p:cNvSpPr/>
            <p:nvPr/>
          </p:nvSpPr>
          <p:spPr>
            <a:xfrm>
              <a:off x="5820788" y="2299099"/>
              <a:ext cx="2201267" cy="243224"/>
            </a:xfrm>
            <a:prstGeom prst="rect">
              <a:avLst/>
            </a:prstGeom>
            <a:solidFill>
              <a:srgbClr val="C44CD6">
                <a:alpha val="100000"/>
              </a:srgbClr>
            </a:solidFill>
          </p:spPr>
          <p:txBody>
            <a:bodyPr/>
            <a:lstStyle/>
            <a:p>
              <a:endParaRPr/>
            </a:p>
          </p:txBody>
        </p:sp>
        <p:sp>
          <p:nvSpPr>
            <p:cNvPr id="33" name="rc32"/>
            <p:cNvSpPr/>
            <p:nvPr/>
          </p:nvSpPr>
          <p:spPr>
            <a:xfrm>
              <a:off x="8022056" y="2299099"/>
              <a:ext cx="1652930" cy="243224"/>
            </a:xfrm>
            <a:prstGeom prst="rect">
              <a:avLst/>
            </a:prstGeom>
            <a:solidFill>
              <a:srgbClr val="0DD6CC">
                <a:alpha val="100000"/>
              </a:srgbClr>
            </a:solidFill>
          </p:spPr>
          <p:txBody>
            <a:bodyPr/>
            <a:lstStyle/>
            <a:p>
              <a:endParaRPr/>
            </a:p>
          </p:txBody>
        </p:sp>
        <p:sp>
          <p:nvSpPr>
            <p:cNvPr id="34" name="rc33"/>
            <p:cNvSpPr/>
            <p:nvPr/>
          </p:nvSpPr>
          <p:spPr>
            <a:xfrm>
              <a:off x="9674986" y="2299099"/>
              <a:ext cx="1709015" cy="243224"/>
            </a:xfrm>
            <a:prstGeom prst="rect">
              <a:avLst/>
            </a:prstGeom>
            <a:solidFill>
              <a:srgbClr val="CACACA">
                <a:alpha val="100000"/>
              </a:srgbClr>
            </a:solidFill>
          </p:spPr>
          <p:txBody>
            <a:bodyPr/>
            <a:lstStyle/>
            <a:p>
              <a:endParaRPr/>
            </a:p>
          </p:txBody>
        </p:sp>
        <p:sp>
          <p:nvSpPr>
            <p:cNvPr id="35" name="tx34"/>
            <p:cNvSpPr/>
            <p:nvPr/>
          </p:nvSpPr>
          <p:spPr>
            <a:xfrm>
              <a:off x="9323728" y="5729007"/>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23%</a:t>
              </a:r>
            </a:p>
          </p:txBody>
        </p:sp>
        <p:sp>
          <p:nvSpPr>
            <p:cNvPr id="36" name="tx35"/>
            <p:cNvSpPr/>
            <p:nvPr/>
          </p:nvSpPr>
          <p:spPr>
            <a:xfrm>
              <a:off x="10594506" y="5729007"/>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23%</a:t>
              </a:r>
            </a:p>
          </p:txBody>
        </p:sp>
        <p:sp>
          <p:nvSpPr>
            <p:cNvPr id="37" name="tx36"/>
            <p:cNvSpPr/>
            <p:nvPr/>
          </p:nvSpPr>
          <p:spPr>
            <a:xfrm>
              <a:off x="9496332" y="535481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35%</a:t>
              </a:r>
            </a:p>
          </p:txBody>
        </p:sp>
        <p:sp>
          <p:nvSpPr>
            <p:cNvPr id="38" name="tx37"/>
            <p:cNvSpPr/>
            <p:nvPr/>
          </p:nvSpPr>
          <p:spPr>
            <a:xfrm>
              <a:off x="10841578" y="5355768"/>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14%</a:t>
              </a:r>
            </a:p>
          </p:txBody>
        </p:sp>
        <p:sp>
          <p:nvSpPr>
            <p:cNvPr id="39" name="tx38"/>
            <p:cNvSpPr/>
            <p:nvPr/>
          </p:nvSpPr>
          <p:spPr>
            <a:xfrm>
              <a:off x="9037869" y="4980624"/>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40" name="tx39"/>
            <p:cNvSpPr/>
            <p:nvPr/>
          </p:nvSpPr>
          <p:spPr>
            <a:xfrm>
              <a:off x="10543566" y="4981180"/>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24%</a:t>
              </a:r>
            </a:p>
          </p:txBody>
        </p:sp>
        <p:sp>
          <p:nvSpPr>
            <p:cNvPr id="41" name="tx40"/>
            <p:cNvSpPr/>
            <p:nvPr/>
          </p:nvSpPr>
          <p:spPr>
            <a:xfrm>
              <a:off x="9108655" y="460667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28%</a:t>
              </a:r>
            </a:p>
          </p:txBody>
        </p:sp>
        <p:sp>
          <p:nvSpPr>
            <p:cNvPr id="42" name="tx41"/>
            <p:cNvSpPr/>
            <p:nvPr/>
          </p:nvSpPr>
          <p:spPr>
            <a:xfrm>
              <a:off x="10555400" y="4606988"/>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24%</a:t>
              </a:r>
            </a:p>
          </p:txBody>
        </p:sp>
        <p:sp>
          <p:nvSpPr>
            <p:cNvPr id="43" name="tx42"/>
            <p:cNvSpPr/>
            <p:nvPr/>
          </p:nvSpPr>
          <p:spPr>
            <a:xfrm>
              <a:off x="9073789" y="423224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37%</a:t>
              </a:r>
            </a:p>
          </p:txBody>
        </p:sp>
        <p:sp>
          <p:nvSpPr>
            <p:cNvPr id="44" name="tx43"/>
            <p:cNvSpPr/>
            <p:nvPr/>
          </p:nvSpPr>
          <p:spPr>
            <a:xfrm>
              <a:off x="10667367" y="4232479"/>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45" name="tx44"/>
            <p:cNvSpPr/>
            <p:nvPr/>
          </p:nvSpPr>
          <p:spPr>
            <a:xfrm>
              <a:off x="9332166"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28%</a:t>
              </a:r>
            </a:p>
          </p:txBody>
        </p:sp>
        <p:sp>
          <p:nvSpPr>
            <p:cNvPr id="46" name="tx45"/>
            <p:cNvSpPr/>
            <p:nvPr/>
          </p:nvSpPr>
          <p:spPr>
            <a:xfrm>
              <a:off x="10659416"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47" name="tx46"/>
            <p:cNvSpPr/>
            <p:nvPr/>
          </p:nvSpPr>
          <p:spPr>
            <a:xfrm>
              <a:off x="8941098" y="3483857"/>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33%</a:t>
              </a:r>
            </a:p>
          </p:txBody>
        </p:sp>
        <p:sp>
          <p:nvSpPr>
            <p:cNvPr id="48" name="tx47"/>
            <p:cNvSpPr/>
            <p:nvPr/>
          </p:nvSpPr>
          <p:spPr>
            <a:xfrm>
              <a:off x="10541044" y="3484413"/>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24%</a:t>
              </a:r>
            </a:p>
          </p:txBody>
        </p:sp>
        <p:sp>
          <p:nvSpPr>
            <p:cNvPr id="49" name="tx48"/>
            <p:cNvSpPr/>
            <p:nvPr/>
          </p:nvSpPr>
          <p:spPr>
            <a:xfrm>
              <a:off x="8512583" y="31096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0" name="tx49"/>
            <p:cNvSpPr/>
            <p:nvPr/>
          </p:nvSpPr>
          <p:spPr>
            <a:xfrm>
              <a:off x="10284264" y="31096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34%</a:t>
              </a:r>
            </a:p>
          </p:txBody>
        </p:sp>
        <p:sp>
          <p:nvSpPr>
            <p:cNvPr id="51" name="tx50"/>
            <p:cNvSpPr/>
            <p:nvPr/>
          </p:nvSpPr>
          <p:spPr>
            <a:xfrm>
              <a:off x="9017098" y="27357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29%</a:t>
              </a:r>
            </a:p>
          </p:txBody>
        </p:sp>
        <p:sp>
          <p:nvSpPr>
            <p:cNvPr id="52" name="tx51"/>
            <p:cNvSpPr/>
            <p:nvPr/>
          </p:nvSpPr>
          <p:spPr>
            <a:xfrm>
              <a:off x="10524574" y="27357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25%</a:t>
              </a:r>
            </a:p>
          </p:txBody>
        </p:sp>
        <p:sp>
          <p:nvSpPr>
            <p:cNvPr id="53" name="tx52"/>
            <p:cNvSpPr/>
            <p:nvPr/>
          </p:nvSpPr>
          <p:spPr>
            <a:xfrm>
              <a:off x="8685794" y="2361282"/>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4" name="tx53"/>
            <p:cNvSpPr/>
            <p:nvPr/>
          </p:nvSpPr>
          <p:spPr>
            <a:xfrm>
              <a:off x="10366767" y="2361282"/>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55" name="tx54"/>
            <p:cNvSpPr/>
            <p:nvPr/>
          </p:nvSpPr>
          <p:spPr>
            <a:xfrm>
              <a:off x="7168890" y="5729643"/>
              <a:ext cx="325453"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54%</a:t>
              </a:r>
            </a:p>
          </p:txBody>
        </p:sp>
        <p:sp>
          <p:nvSpPr>
            <p:cNvPr id="56" name="tx55"/>
            <p:cNvSpPr/>
            <p:nvPr/>
          </p:nvSpPr>
          <p:spPr>
            <a:xfrm>
              <a:off x="7094422" y="535505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52%</a:t>
              </a:r>
            </a:p>
          </p:txBody>
        </p:sp>
        <p:sp>
          <p:nvSpPr>
            <p:cNvPr id="57" name="tx56"/>
            <p:cNvSpPr/>
            <p:nvPr/>
          </p:nvSpPr>
          <p:spPr>
            <a:xfrm>
              <a:off x="6933971" y="498086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46%</a:t>
              </a:r>
            </a:p>
          </p:txBody>
        </p:sp>
        <p:sp>
          <p:nvSpPr>
            <p:cNvPr id="58" name="tx57"/>
            <p:cNvSpPr/>
            <p:nvPr/>
          </p:nvSpPr>
          <p:spPr>
            <a:xfrm>
              <a:off x="6992924" y="460667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48%</a:t>
              </a:r>
            </a:p>
          </p:txBody>
        </p:sp>
        <p:sp>
          <p:nvSpPr>
            <p:cNvPr id="59" name="tx58"/>
            <p:cNvSpPr/>
            <p:nvPr/>
          </p:nvSpPr>
          <p:spPr>
            <a:xfrm>
              <a:off x="6846090" y="423224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43%</a:t>
              </a:r>
            </a:p>
          </p:txBody>
        </p:sp>
        <p:sp>
          <p:nvSpPr>
            <p:cNvPr id="60" name="tx59"/>
            <p:cNvSpPr/>
            <p:nvPr/>
          </p:nvSpPr>
          <p:spPr>
            <a:xfrm>
              <a:off x="7112418"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52%</a:t>
              </a:r>
            </a:p>
          </p:txBody>
        </p:sp>
        <p:sp>
          <p:nvSpPr>
            <p:cNvPr id="61" name="tx60"/>
            <p:cNvSpPr/>
            <p:nvPr/>
          </p:nvSpPr>
          <p:spPr>
            <a:xfrm>
              <a:off x="6839722" y="3484413"/>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42%</a:t>
              </a:r>
            </a:p>
          </p:txBody>
        </p:sp>
        <p:sp>
          <p:nvSpPr>
            <p:cNvPr id="62" name="tx61"/>
            <p:cNvSpPr/>
            <p:nvPr/>
          </p:nvSpPr>
          <p:spPr>
            <a:xfrm>
              <a:off x="6667988" y="3109666"/>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36%</a:t>
              </a:r>
            </a:p>
          </p:txBody>
        </p:sp>
        <p:sp>
          <p:nvSpPr>
            <p:cNvPr id="63" name="tx62"/>
            <p:cNvSpPr/>
            <p:nvPr/>
          </p:nvSpPr>
          <p:spPr>
            <a:xfrm>
              <a:off x="6932193" y="27357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46%</a:t>
              </a:r>
            </a:p>
          </p:txBody>
        </p:sp>
        <p:sp>
          <p:nvSpPr>
            <p:cNvPr id="64" name="tx63"/>
            <p:cNvSpPr/>
            <p:nvPr/>
          </p:nvSpPr>
          <p:spPr>
            <a:xfrm>
              <a:off x="6758695" y="236152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40%</a:t>
              </a:r>
            </a:p>
          </p:txBody>
        </p:sp>
        <p:sp>
          <p:nvSpPr>
            <p:cNvPr id="65" name="tx64"/>
            <p:cNvSpPr/>
            <p:nvPr/>
          </p:nvSpPr>
          <p:spPr>
            <a:xfrm>
              <a:off x="3407149" y="5741337"/>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received care from board certified nurse</a:t>
              </a:r>
            </a:p>
          </p:txBody>
        </p:sp>
        <p:sp>
          <p:nvSpPr>
            <p:cNvPr id="66" name="tx65"/>
            <p:cNvSpPr/>
            <p:nvPr/>
          </p:nvSpPr>
          <p:spPr>
            <a:xfrm>
              <a:off x="3547946" y="5367146"/>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Received care from  board certified nurse</a:t>
              </a:r>
            </a:p>
          </p:txBody>
        </p:sp>
        <p:sp>
          <p:nvSpPr>
            <p:cNvPr id="67" name="tx66"/>
            <p:cNvSpPr/>
            <p:nvPr/>
          </p:nvSpPr>
          <p:spPr>
            <a:xfrm>
              <a:off x="4359506" y="4969095"/>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68" name="tx67"/>
            <p:cNvSpPr/>
            <p:nvPr/>
          </p:nvSpPr>
          <p:spPr>
            <a:xfrm>
              <a:off x="4654651" y="4618880"/>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69" name="tx68"/>
            <p:cNvSpPr/>
            <p:nvPr/>
          </p:nvSpPr>
          <p:spPr>
            <a:xfrm>
              <a:off x="4768526" y="4220712"/>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70" name="tx69"/>
            <p:cNvSpPr/>
            <p:nvPr/>
          </p:nvSpPr>
          <p:spPr>
            <a:xfrm>
              <a:off x="4768526" y="3846520"/>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71" name="tx70"/>
            <p:cNvSpPr/>
            <p:nvPr/>
          </p:nvSpPr>
          <p:spPr>
            <a:xfrm>
              <a:off x="4573942" y="3472328"/>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72" name="tx71"/>
            <p:cNvSpPr/>
            <p:nvPr/>
          </p:nvSpPr>
          <p:spPr>
            <a:xfrm>
              <a:off x="3836022" y="3098137"/>
              <a:ext cx="192486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been to hospital in past 12 mos.</a:t>
              </a:r>
            </a:p>
          </p:txBody>
        </p:sp>
        <p:sp>
          <p:nvSpPr>
            <p:cNvPr id="73" name="tx72"/>
            <p:cNvSpPr/>
            <p:nvPr/>
          </p:nvSpPr>
          <p:spPr>
            <a:xfrm>
              <a:off x="4043919" y="2723945"/>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74" name="tx73"/>
            <p:cNvSpPr/>
            <p:nvPr/>
          </p:nvSpPr>
          <p:spPr>
            <a:xfrm>
              <a:off x="5425562" y="2373612"/>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75" name="rc74"/>
            <p:cNvSpPr/>
            <p:nvPr/>
          </p:nvSpPr>
          <p:spPr>
            <a:xfrm>
              <a:off x="5534741" y="1550917"/>
              <a:ext cx="6135308" cy="506102"/>
            </a:xfrm>
            <a:prstGeom prst="rect">
              <a:avLst/>
            </a:prstGeom>
            <a:solidFill>
              <a:srgbClr val="FFFFFF">
                <a:alpha val="100000"/>
              </a:srgbClr>
            </a:solidFill>
          </p:spPr>
          <p:txBody>
            <a:bodyPr/>
            <a:lstStyle/>
            <a:p>
              <a:endParaRPr/>
            </a:p>
          </p:txBody>
        </p:sp>
        <p:sp>
          <p:nvSpPr>
            <p:cNvPr id="76" name="rc75"/>
            <p:cNvSpPr/>
            <p:nvPr/>
          </p:nvSpPr>
          <p:spPr>
            <a:xfrm>
              <a:off x="5604330" y="1550917"/>
              <a:ext cx="219455" cy="632627"/>
            </a:xfrm>
            <a:prstGeom prst="rect">
              <a:avLst/>
            </a:prstGeom>
            <a:solidFill>
              <a:srgbClr val="FFFFFF">
                <a:alpha val="100000"/>
              </a:srgbClr>
            </a:solidFill>
          </p:spPr>
          <p:txBody>
            <a:bodyPr/>
            <a:lstStyle/>
            <a:p>
              <a:endParaRPr/>
            </a:p>
          </p:txBody>
        </p:sp>
        <p:sp>
          <p:nvSpPr>
            <p:cNvPr id="77" name="pt76"/>
            <p:cNvSpPr/>
            <p:nvPr/>
          </p:nvSpPr>
          <p:spPr>
            <a:xfrm>
              <a:off x="5641805" y="1794977"/>
              <a:ext cx="144506" cy="144506"/>
            </a:xfrm>
            <a:prstGeom prst="ellipse">
              <a:avLst/>
            </a:prstGeom>
            <a:solidFill>
              <a:srgbClr val="C44CD6">
                <a:alpha val="100000"/>
              </a:srgbClr>
            </a:solidFill>
            <a:ln w="9000" cap="rnd">
              <a:solidFill>
                <a:srgbClr val="C44CD6">
                  <a:alpha val="100000"/>
                </a:srgbClr>
              </a:solidFill>
              <a:prstDash val="solid"/>
              <a:round/>
            </a:ln>
          </p:spPr>
          <p:txBody>
            <a:bodyPr/>
            <a:lstStyle/>
            <a:p>
              <a:endParaRPr/>
            </a:p>
          </p:txBody>
        </p:sp>
        <p:sp>
          <p:nvSpPr>
            <p:cNvPr id="78" name="rc77"/>
            <p:cNvSpPr/>
            <p:nvPr/>
          </p:nvSpPr>
          <p:spPr>
            <a:xfrm>
              <a:off x="7854129" y="1550917"/>
              <a:ext cx="219455" cy="632627"/>
            </a:xfrm>
            <a:prstGeom prst="rect">
              <a:avLst/>
            </a:prstGeom>
            <a:solidFill>
              <a:srgbClr val="FFFFFF">
                <a:alpha val="100000"/>
              </a:srgbClr>
            </a:solidFill>
          </p:spPr>
          <p:txBody>
            <a:bodyPr/>
            <a:lstStyle/>
            <a:p>
              <a:endParaRPr/>
            </a:p>
          </p:txBody>
        </p:sp>
        <p:sp>
          <p:nvSpPr>
            <p:cNvPr id="79" name="pt78"/>
            <p:cNvSpPr/>
            <p:nvPr/>
          </p:nvSpPr>
          <p:spPr>
            <a:xfrm>
              <a:off x="7891604"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80" name="rc79"/>
            <p:cNvSpPr/>
            <p:nvPr/>
          </p:nvSpPr>
          <p:spPr>
            <a:xfrm>
              <a:off x="10177567" y="1550917"/>
              <a:ext cx="219455" cy="632627"/>
            </a:xfrm>
            <a:prstGeom prst="rect">
              <a:avLst/>
            </a:prstGeom>
            <a:solidFill>
              <a:srgbClr val="FFFFFF">
                <a:alpha val="100000"/>
              </a:srgbClr>
            </a:solidFill>
          </p:spPr>
          <p:txBody>
            <a:bodyPr/>
            <a:lstStyle/>
            <a:p>
              <a:endParaRPr/>
            </a:p>
          </p:txBody>
        </p:sp>
        <p:sp>
          <p:nvSpPr>
            <p:cNvPr id="81" name="pt80"/>
            <p:cNvSpPr/>
            <p:nvPr/>
          </p:nvSpPr>
          <p:spPr>
            <a:xfrm>
              <a:off x="10215042" y="1794977"/>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82" name="tx81"/>
            <p:cNvSpPr/>
            <p:nvPr/>
          </p:nvSpPr>
          <p:spPr>
            <a:xfrm>
              <a:off x="5893375" y="1747632"/>
              <a:ext cx="189116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Continue to receive medical care at</a:t>
              </a:r>
            </a:p>
          </p:txBody>
        </p:sp>
        <p:sp>
          <p:nvSpPr>
            <p:cNvPr id="83" name="tx82"/>
            <p:cNvSpPr/>
            <p:nvPr/>
          </p:nvSpPr>
          <p:spPr>
            <a:xfrm>
              <a:off x="5893375" y="1854075"/>
              <a:ext cx="109309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your current hospital</a:t>
              </a:r>
            </a:p>
          </p:txBody>
        </p:sp>
        <p:sp>
          <p:nvSpPr>
            <p:cNvPr id="84" name="tx83"/>
            <p:cNvSpPr/>
            <p:nvPr/>
          </p:nvSpPr>
          <p:spPr>
            <a:xfrm>
              <a:off x="5893375" y="2096839"/>
              <a:ext cx="234643"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sp>
          <p:nvSpPr>
            <p:cNvPr id="85" name="tx84"/>
            <p:cNvSpPr/>
            <p:nvPr/>
          </p:nvSpPr>
          <p:spPr>
            <a:xfrm>
              <a:off x="8143174" y="1747632"/>
              <a:ext cx="1964804"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Switch to receive medical care at the</a:t>
              </a:r>
            </a:p>
          </p:txBody>
        </p:sp>
        <p:sp>
          <p:nvSpPr>
            <p:cNvPr id="86" name="tx85"/>
            <p:cNvSpPr/>
            <p:nvPr/>
          </p:nvSpPr>
          <p:spPr>
            <a:xfrm>
              <a:off x="8143174" y="1854075"/>
              <a:ext cx="190483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with a higher percentage of</a:t>
              </a:r>
            </a:p>
          </p:txBody>
        </p:sp>
        <p:sp>
          <p:nvSpPr>
            <p:cNvPr id="87" name="tx86"/>
            <p:cNvSpPr/>
            <p:nvPr/>
          </p:nvSpPr>
          <p:spPr>
            <a:xfrm>
              <a:off x="8143174" y="1984377"/>
              <a:ext cx="1897763"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specialty board certified nurses       </a:t>
              </a:r>
            </a:p>
          </p:txBody>
        </p:sp>
        <p:sp>
          <p:nvSpPr>
            <p:cNvPr id="88" name="tx87"/>
            <p:cNvSpPr/>
            <p:nvPr/>
          </p:nvSpPr>
          <p:spPr>
            <a:xfrm>
              <a:off x="10466612" y="1820756"/>
              <a:ext cx="1203436"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Don't know/No opinion</a:t>
              </a:r>
            </a:p>
          </p:txBody>
        </p:sp>
        <p:sp>
          <p:nvSpPr>
            <p:cNvPr id="89" name="tx88"/>
            <p:cNvSpPr/>
            <p:nvPr/>
          </p:nvSpPr>
          <p:spPr>
            <a:xfrm>
              <a:off x="10466612" y="1966537"/>
              <a:ext cx="0" cy="0"/>
            </a:xfrm>
            <a:prstGeom prst="rect">
              <a:avLst/>
            </a:prstGeom>
            <a:noFill/>
          </p:spPr>
          <p:txBody>
            <a:bodyPr wrap="none" lIns="0" tIns="0" rIns="0" bIns="0" anchor="ctr" anchorCtr="1"/>
            <a:lstStyle/>
            <a:p>
              <a:pPr marL="0" marR="0" indent="0" algn="l">
                <a:lnSpc>
                  <a:spcPts val="950"/>
                </a:lnSpc>
                <a:spcBef>
                  <a:spcPts val="0"/>
                </a:spcBef>
                <a:spcAft>
                  <a:spcPts val="0"/>
                </a:spcAft>
              </a:pPr>
              <a:endParaRPr/>
            </a:p>
          </p:txBody>
        </p:sp>
        <p:sp>
          <p:nvSpPr>
            <p:cNvPr id="90" name="tx89"/>
            <p:cNvSpPr/>
            <p:nvPr/>
          </p:nvSpPr>
          <p:spPr>
            <a:xfrm>
              <a:off x="10466612" y="2096839"/>
              <a:ext cx="234643"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grpSp>
      <p:sp>
        <p:nvSpPr>
          <p:cNvPr id="92" name="sub_title"/>
          <p:cNvSpPr>
            <a:spLocks noGrp="1"/>
          </p:cNvSpPr>
          <p:nvPr>
            <p:ph type="body" sz="quarter" idx="17"/>
          </p:nvPr>
        </p:nvSpPr>
        <p:spPr/>
        <p:txBody>
          <a:bodyPr/>
          <a:lstStyle/>
          <a:p>
            <a:r>
              <a:t>If you learned a comparable hospital in your area had a higher percentage of specialty board certified nurses than your current hospital, would you:</a:t>
            </a:r>
          </a:p>
        </p:txBody>
      </p:sp>
      <p:sp>
        <p:nvSpPr>
          <p:cNvPr id="94" name="presentation_title"/>
          <p:cNvSpPr>
            <a:spLocks noGrp="1"/>
          </p:cNvSpPr>
          <p:nvPr>
            <p:ph type="body" sz="quarter" idx="14"/>
          </p:nvPr>
        </p:nvSpPr>
        <p:spPr/>
        <p:txBody>
          <a:bodyPr/>
          <a:lstStyle/>
          <a:p>
            <a:r>
              <a:t>Abns Polling Presentation</a:t>
            </a:r>
          </a:p>
        </p:txBody>
      </p:sp>
      <p:sp>
        <p:nvSpPr>
          <p:cNvPr id="95" name="qnum"/>
          <p:cNvSpPr>
            <a:spLocks noGrp="1"/>
          </p:cNvSpPr>
          <p:nvPr>
            <p:ph type="body" sz="quarter" idx="18"/>
          </p:nvPr>
        </p:nvSpPr>
        <p:spPr/>
        <p:txBody>
          <a:bodyPr/>
          <a:lstStyle/>
          <a:p>
            <a:r>
              <a:t>ABNS14</a:t>
            </a:r>
          </a:p>
        </p:txBody>
      </p:sp>
      <p:sp>
        <p:nvSpPr>
          <p:cNvPr id="96" name="Arrow: Right 95">
            <a:extLst>
              <a:ext uri="{FF2B5EF4-FFF2-40B4-BE49-F238E27FC236}">
                <a16:creationId xmlns:a16="http://schemas.microsoft.com/office/drawing/2014/main" xmlns="" id="{3318B11F-2887-4613-9EB3-5E8DD4C8539F}"/>
              </a:ext>
            </a:extLst>
          </p:cNvPr>
          <p:cNvSpPr/>
          <p:nvPr/>
        </p:nvSpPr>
        <p:spPr>
          <a:xfrm>
            <a:off x="4454967" y="4206575"/>
            <a:ext cx="295145" cy="124908"/>
          </a:xfrm>
          <a:prstGeom prst="rightArrow">
            <a:avLst/>
          </a:prstGeom>
          <a:solidFill>
            <a:srgbClr val="0DD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lide Number Placeholder 96">
            <a:extLst>
              <a:ext uri="{FF2B5EF4-FFF2-40B4-BE49-F238E27FC236}">
                <a16:creationId xmlns:a16="http://schemas.microsoft.com/office/drawing/2014/main" xmlns="" id="{5C99E27F-21AB-446D-A40E-48B6A0566D40}"/>
              </a:ext>
            </a:extLst>
          </p:cNvPr>
          <p:cNvSpPr>
            <a:spLocks noGrp="1"/>
          </p:cNvSpPr>
          <p:nvPr>
            <p:ph type="sldNum" sz="quarter" idx="12"/>
          </p:nvPr>
        </p:nvSpPr>
        <p:spPr/>
        <p:txBody>
          <a:bodyPr/>
          <a:lstStyle/>
          <a:p>
            <a:fld id="{721B4A2B-C916-44BD-B828-1C8B638667EF}" type="slidenum">
              <a:rPr lang="en-US" smtClean="0"/>
              <a:pPr/>
              <a:t>23</a:t>
            </a:fld>
            <a:endParaRPr lang="en-US" dirty="0"/>
          </a:p>
        </p:txBody>
      </p:sp>
      <p:sp>
        <p:nvSpPr>
          <p:cNvPr id="99" name="black_box_title">
            <a:extLst>
              <a:ext uri="{FF2B5EF4-FFF2-40B4-BE49-F238E27FC236}">
                <a16:creationId xmlns:a16="http://schemas.microsoft.com/office/drawing/2014/main" xmlns="" id="{13458078-F85C-4CFC-B4A2-2B066A7F6442}"/>
              </a:ext>
            </a:extLst>
          </p:cNvPr>
          <p:cNvSpPr txBox="1">
            <a:spLocks/>
          </p:cNvSpPr>
          <p:nvPr/>
        </p:nvSpPr>
        <p:spPr>
          <a:xfrm>
            <a:off x="210730" y="2066924"/>
            <a:ext cx="2312468"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Importance and Impact of Specialty Board Certified Nurses In Choosing A Hospital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cNvPicPr/>
          <p:nvPr/>
        </p:nvPicPr>
        <p:blipFill>
          <a:blip r:embed="rId2" cstate="print"/>
          <a:stretch>
            <a:fillRect/>
          </a:stretch>
        </p:blipFill>
        <p:spPr>
          <a:xfrm>
            <a:off x="4855464" y="1648291"/>
            <a:ext cx="5404104" cy="1060704"/>
          </a:xfrm>
          <a:prstGeom prst="rect">
            <a:avLst/>
          </a:prstGeom>
        </p:spPr>
      </p:pic>
      <p:pic>
        <p:nvPicPr>
          <p:cNvPr id="3" name="pic"/>
          <p:cNvPicPr/>
          <p:nvPr/>
        </p:nvPicPr>
        <p:blipFill>
          <a:blip r:embed="rId3" cstate="print"/>
          <a:stretch>
            <a:fillRect/>
          </a:stretch>
        </p:blipFill>
        <p:spPr>
          <a:xfrm>
            <a:off x="5449824" y="1792224"/>
            <a:ext cx="658368" cy="758952"/>
          </a:xfrm>
          <a:prstGeom prst="rect">
            <a:avLst/>
          </a:prstGeom>
        </p:spPr>
      </p:pic>
      <p:pic>
        <p:nvPicPr>
          <p:cNvPr id="4" name="pic"/>
          <p:cNvPicPr/>
          <p:nvPr/>
        </p:nvPicPr>
        <p:blipFill>
          <a:blip r:embed="rId4" cstate="print"/>
          <a:stretch>
            <a:fillRect/>
          </a:stretch>
        </p:blipFill>
        <p:spPr>
          <a:xfrm>
            <a:off x="5449824" y="2907792"/>
            <a:ext cx="658368" cy="758952"/>
          </a:xfrm>
          <a:prstGeom prst="rect">
            <a:avLst/>
          </a:prstGeom>
        </p:spPr>
      </p:pic>
      <p:pic>
        <p:nvPicPr>
          <p:cNvPr id="5" name="pic"/>
          <p:cNvPicPr/>
          <p:nvPr/>
        </p:nvPicPr>
        <p:blipFill>
          <a:blip r:embed="rId5" cstate="print"/>
          <a:stretch>
            <a:fillRect/>
          </a:stretch>
        </p:blipFill>
        <p:spPr>
          <a:xfrm>
            <a:off x="5449824" y="4023360"/>
            <a:ext cx="658368" cy="758952"/>
          </a:xfrm>
          <a:prstGeom prst="rect">
            <a:avLst/>
          </a:prstGeom>
        </p:spPr>
      </p:pic>
      <p:sp>
        <p:nvSpPr>
          <p:cNvPr id="6" name="section1"/>
          <p:cNvSpPr>
            <a:spLocks noGrp="1"/>
          </p:cNvSpPr>
          <p:nvPr>
            <p:ph type="body" sz="quarter" idx="21"/>
          </p:nvPr>
        </p:nvSpPr>
        <p:spPr>
          <a:xfrm>
            <a:off x="6309359" y="2057675"/>
            <a:ext cx="3108960" cy="210312"/>
          </a:xfrm>
        </p:spPr>
        <p:txBody>
          <a:bodyPr/>
          <a:lstStyle/>
          <a:p>
            <a:r>
              <a:rPr lang="en-US" dirty="0"/>
              <a:t>The Role of Nurses</a:t>
            </a:r>
          </a:p>
        </p:txBody>
      </p:sp>
      <p:sp>
        <p:nvSpPr>
          <p:cNvPr id="7" name="section2"/>
          <p:cNvSpPr>
            <a:spLocks noGrp="1"/>
          </p:cNvSpPr>
          <p:nvPr>
            <p:ph type="body" sz="quarter" idx="26"/>
          </p:nvPr>
        </p:nvSpPr>
        <p:spPr>
          <a:xfrm>
            <a:off x="6314254" y="3034109"/>
            <a:ext cx="3108960" cy="465362"/>
          </a:xfrm>
        </p:spPr>
        <p:txBody>
          <a:bodyPr/>
          <a:lstStyle/>
          <a:p>
            <a:r>
              <a:rPr lang="en-US" dirty="0"/>
              <a:t>Familiarity with Specialty Nursing Board Certifications </a:t>
            </a:r>
          </a:p>
        </p:txBody>
      </p:sp>
      <p:sp>
        <p:nvSpPr>
          <p:cNvPr id="8" name="section3"/>
          <p:cNvSpPr>
            <a:spLocks noGrp="1"/>
          </p:cNvSpPr>
          <p:nvPr>
            <p:ph type="body" sz="quarter" idx="28"/>
          </p:nvPr>
        </p:nvSpPr>
        <p:spPr>
          <a:xfrm>
            <a:off x="6319149" y="4162804"/>
            <a:ext cx="3108960" cy="619507"/>
          </a:xfrm>
        </p:spPr>
        <p:txBody>
          <a:bodyPr/>
          <a:lstStyle/>
          <a:p>
            <a:r>
              <a:rPr lang="en-US" dirty="0"/>
              <a:t>Importance and Impact of Specialty Board Certified Nurses In Choosing A Hospital </a:t>
            </a:r>
          </a:p>
        </p:txBody>
      </p:sp>
      <p:sp>
        <p:nvSpPr>
          <p:cNvPr id="12" name="black_box_title"/>
          <p:cNvSpPr>
            <a:spLocks noGrp="1"/>
          </p:cNvSpPr>
          <p:nvPr>
            <p:ph type="body" sz="quarter" idx="29"/>
          </p:nvPr>
        </p:nvSpPr>
        <p:spPr/>
        <p:txBody>
          <a:bodyPr/>
          <a:lstStyle/>
          <a:p>
            <a:r>
              <a:rPr dirty="0"/>
              <a:t>Contents</a:t>
            </a:r>
          </a:p>
        </p:txBody>
      </p:sp>
      <p:sp>
        <p:nvSpPr>
          <p:cNvPr id="13" name="presentation_title"/>
          <p:cNvSpPr>
            <a:spLocks noGrp="1"/>
          </p:cNvSpPr>
          <p:nvPr>
            <p:ph type="body" sz="quarter" idx="14"/>
          </p:nvPr>
        </p:nvSpPr>
        <p:spPr/>
        <p:txBody>
          <a:bodyPr/>
          <a:lstStyle/>
          <a:p>
            <a:r>
              <a:rPr lang="en-US" dirty="0" err="1"/>
              <a:t>Abns</a:t>
            </a:r>
            <a:r>
              <a:rPr lang="en-US" dirty="0"/>
              <a:t> Polling Presentation</a:t>
            </a:r>
          </a:p>
        </p:txBody>
      </p:sp>
      <p:sp>
        <p:nvSpPr>
          <p:cNvPr id="10" name="Slide Number Placeholder 9">
            <a:extLst>
              <a:ext uri="{FF2B5EF4-FFF2-40B4-BE49-F238E27FC236}">
                <a16:creationId xmlns:a16="http://schemas.microsoft.com/office/drawing/2014/main" xmlns="" id="{5F3322B5-024B-457C-9B97-70801C7983D0}"/>
              </a:ext>
            </a:extLst>
          </p:cNvPr>
          <p:cNvSpPr>
            <a:spLocks noGrp="1"/>
          </p:cNvSpPr>
          <p:nvPr>
            <p:ph type="sldNum" sz="quarter" idx="12"/>
          </p:nvPr>
        </p:nvSpPr>
        <p:spPr/>
        <p:txBody>
          <a:bodyPr/>
          <a:lstStyle/>
          <a:p>
            <a:fld id="{721B4A2B-C916-44BD-B828-1C8B638667EF}"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Adults use words like caring, great, professional, compassionate, and helpful to describe the medical care they have received from a nurse. </a:t>
            </a:r>
            <a:endParaRPr dirty="0"/>
          </a:p>
        </p:txBody>
      </p:sp>
      <p:sp>
        <p:nvSpPr>
          <p:cNvPr id="88" name="black_box_title"/>
          <p:cNvSpPr>
            <a:spLocks noGrp="1"/>
          </p:cNvSpPr>
          <p:nvPr>
            <p:ph type="body" sz="quarter" idx="13"/>
          </p:nvPr>
        </p:nvSpPr>
        <p:spPr>
          <a:xfrm>
            <a:off x="420078" y="2066924"/>
            <a:ext cx="2103120" cy="2565400"/>
          </a:xfrm>
        </p:spPr>
        <p:txBody>
          <a:bodyPr/>
          <a:lstStyle/>
          <a:p>
            <a:r>
              <a:rPr lang="en-US" dirty="0"/>
              <a:t>The Role of Nurses </a:t>
            </a:r>
          </a:p>
        </p:txBody>
      </p:sp>
      <p:sp>
        <p:nvSpPr>
          <p:cNvPr id="89" name="sub_title"/>
          <p:cNvSpPr>
            <a:spLocks noGrp="1"/>
          </p:cNvSpPr>
          <p:nvPr>
            <p:ph type="body" sz="quarter" idx="17"/>
          </p:nvPr>
        </p:nvSpPr>
        <p:spPr>
          <a:xfrm>
            <a:off x="3333209" y="880874"/>
            <a:ext cx="8245072" cy="501359"/>
          </a:xfrm>
        </p:spPr>
        <p:txBody>
          <a:bodyPr/>
          <a:lstStyle/>
          <a:p>
            <a:r>
              <a:rPr lang="en-US" dirty="0"/>
              <a:t>Thinking about nurses, what words or phrases would you use to describe the </a:t>
            </a:r>
            <a:r>
              <a:rPr lang="en-US" b="1" dirty="0"/>
              <a:t>medical care you have received from a nurse</a:t>
            </a:r>
            <a:r>
              <a:rPr lang="en-US" dirty="0"/>
              <a:t>? </a:t>
            </a:r>
            <a:endParaRPr dirty="0"/>
          </a:p>
        </p:txBody>
      </p:sp>
      <p:sp>
        <p:nvSpPr>
          <p:cNvPr id="91" name="presentation_title"/>
          <p:cNvSpPr>
            <a:spLocks noGrp="1"/>
          </p:cNvSpPr>
          <p:nvPr>
            <p:ph type="body" sz="quarter" idx="14"/>
          </p:nvPr>
        </p:nvSpPr>
        <p:spPr>
          <a:xfrm>
            <a:off x="420078" y="433199"/>
            <a:ext cx="1570037" cy="447675"/>
          </a:xfrm>
        </p:spPr>
        <p:txBody>
          <a:bodyPr/>
          <a:lstStyle/>
          <a:p>
            <a:r>
              <a:t>Abns Polling Presentation</a:t>
            </a:r>
          </a:p>
        </p:txBody>
      </p:sp>
      <p:sp>
        <p:nvSpPr>
          <p:cNvPr id="92" name="qnum"/>
          <p:cNvSpPr>
            <a:spLocks noGrp="1"/>
          </p:cNvSpPr>
          <p:nvPr>
            <p:ph type="body" sz="quarter" idx="18"/>
          </p:nvPr>
        </p:nvSpPr>
        <p:spPr>
          <a:xfrm>
            <a:off x="-1080399" y="419188"/>
            <a:ext cx="970376" cy="369299"/>
          </a:xfrm>
        </p:spPr>
        <p:txBody>
          <a:bodyPr/>
          <a:lstStyle/>
          <a:p>
            <a:r>
              <a:t>ABNS6</a:t>
            </a:r>
          </a:p>
        </p:txBody>
      </p:sp>
      <p:pic>
        <p:nvPicPr>
          <p:cNvPr id="94" name="Picture 93" descr="A close up of a piece of paper&#10;&#10;Description automatically generated">
            <a:extLst>
              <a:ext uri="{FF2B5EF4-FFF2-40B4-BE49-F238E27FC236}">
                <a16:creationId xmlns:a16="http://schemas.microsoft.com/office/drawing/2014/main" xmlns="" id="{E6B79C44-2ECA-4F73-9E64-6713822928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5974" y="1703867"/>
            <a:ext cx="5366026" cy="4642089"/>
          </a:xfrm>
          <a:prstGeom prst="rect">
            <a:avLst/>
          </a:prstGeom>
        </p:spPr>
      </p:pic>
      <p:sp>
        <p:nvSpPr>
          <p:cNvPr id="95" name="TextBox 94">
            <a:extLst>
              <a:ext uri="{FF2B5EF4-FFF2-40B4-BE49-F238E27FC236}">
                <a16:creationId xmlns:a16="http://schemas.microsoft.com/office/drawing/2014/main" xmlns="" id="{09C86EED-F758-4F38-926C-6786A6C6FB37}"/>
              </a:ext>
            </a:extLst>
          </p:cNvPr>
          <p:cNvSpPr txBox="1"/>
          <p:nvPr/>
        </p:nvSpPr>
        <p:spPr>
          <a:xfrm>
            <a:off x="3115920" y="1517406"/>
            <a:ext cx="4528838" cy="307777"/>
          </a:xfrm>
          <a:prstGeom prst="rect">
            <a:avLst/>
          </a:prstGeom>
          <a:noFill/>
        </p:spPr>
        <p:txBody>
          <a:bodyPr wrap="square" rtlCol="0">
            <a:spAutoFit/>
          </a:bodyPr>
          <a:lstStyle/>
          <a:p>
            <a:r>
              <a:rPr lang="en-US" sz="1400" b="1" dirty="0">
                <a:latin typeface="+mj-lt"/>
              </a:rPr>
              <a:t>Referenced Frequently: </a:t>
            </a:r>
          </a:p>
        </p:txBody>
      </p:sp>
      <p:sp>
        <p:nvSpPr>
          <p:cNvPr id="96" name="Content Placeholder 2">
            <a:extLst>
              <a:ext uri="{FF2B5EF4-FFF2-40B4-BE49-F238E27FC236}">
                <a16:creationId xmlns:a16="http://schemas.microsoft.com/office/drawing/2014/main" xmlns="" id="{99884853-43CD-4378-A5D1-F48300DABDD4}"/>
              </a:ext>
            </a:extLst>
          </p:cNvPr>
          <p:cNvSpPr txBox="1">
            <a:spLocks/>
          </p:cNvSpPr>
          <p:nvPr/>
        </p:nvSpPr>
        <p:spPr>
          <a:xfrm>
            <a:off x="4383082" y="1966802"/>
            <a:ext cx="2560858" cy="648758"/>
          </a:xfrm>
          <a:prstGeom prst="rect">
            <a:avLst/>
          </a:prstGeom>
        </p:spPr>
        <p:txBody>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Caring/Kind</a:t>
            </a:r>
          </a:p>
          <a:p>
            <a:r>
              <a:rPr lang="en-US" sz="1050" b="0" i="1" dirty="0">
                <a:solidFill>
                  <a:schemeClr val="tx1"/>
                </a:solidFill>
              </a:rPr>
              <a:t>“The nurses I’ve been in contact with are knowledgeable and caring.” </a:t>
            </a:r>
            <a:endParaRPr lang="en-US" sz="1050" b="0" i="1" dirty="0"/>
          </a:p>
        </p:txBody>
      </p:sp>
      <p:sp>
        <p:nvSpPr>
          <p:cNvPr id="97" name="Content Placeholder 2">
            <a:extLst>
              <a:ext uri="{FF2B5EF4-FFF2-40B4-BE49-F238E27FC236}">
                <a16:creationId xmlns:a16="http://schemas.microsoft.com/office/drawing/2014/main" xmlns="" id="{B92C24A9-22A9-45DC-852F-0668230F5C0B}"/>
              </a:ext>
            </a:extLst>
          </p:cNvPr>
          <p:cNvSpPr txBox="1">
            <a:spLocks/>
          </p:cNvSpPr>
          <p:nvPr/>
        </p:nvSpPr>
        <p:spPr>
          <a:xfrm>
            <a:off x="4485722" y="2908105"/>
            <a:ext cx="2612739" cy="584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Great/Good </a:t>
            </a:r>
          </a:p>
          <a:p>
            <a:r>
              <a:rPr lang="en-US" sz="1000" b="0" i="1" dirty="0">
                <a:solidFill>
                  <a:schemeClr val="tx1"/>
                </a:solidFill>
              </a:rPr>
              <a:t>“She was very good. Felt like I was in good hands” </a:t>
            </a:r>
          </a:p>
        </p:txBody>
      </p:sp>
      <p:sp>
        <p:nvSpPr>
          <p:cNvPr id="98" name="Content Placeholder 2">
            <a:extLst>
              <a:ext uri="{FF2B5EF4-FFF2-40B4-BE49-F238E27FC236}">
                <a16:creationId xmlns:a16="http://schemas.microsoft.com/office/drawing/2014/main" xmlns="" id="{82534EE8-99BD-47C1-A31F-DA642E6783C0}"/>
              </a:ext>
            </a:extLst>
          </p:cNvPr>
          <p:cNvSpPr txBox="1">
            <a:spLocks/>
          </p:cNvSpPr>
          <p:nvPr/>
        </p:nvSpPr>
        <p:spPr>
          <a:xfrm>
            <a:off x="4496204" y="3696589"/>
            <a:ext cx="2612739" cy="584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Professional</a:t>
            </a:r>
          </a:p>
          <a:p>
            <a:r>
              <a:rPr lang="en-US" sz="1000" b="0" i="1" dirty="0">
                <a:solidFill>
                  <a:schemeClr val="tx1"/>
                </a:solidFill>
              </a:rPr>
              <a:t>“They are professional and gave me all the support I needed.”</a:t>
            </a:r>
          </a:p>
        </p:txBody>
      </p:sp>
      <p:sp>
        <p:nvSpPr>
          <p:cNvPr id="99" name="Content Placeholder 2">
            <a:extLst>
              <a:ext uri="{FF2B5EF4-FFF2-40B4-BE49-F238E27FC236}">
                <a16:creationId xmlns:a16="http://schemas.microsoft.com/office/drawing/2014/main" xmlns="" id="{0D97849C-5425-4FAD-A3F0-2585B35434D8}"/>
              </a:ext>
            </a:extLst>
          </p:cNvPr>
          <p:cNvSpPr txBox="1">
            <a:spLocks/>
          </p:cNvSpPr>
          <p:nvPr/>
        </p:nvSpPr>
        <p:spPr>
          <a:xfrm>
            <a:off x="4485722" y="4507633"/>
            <a:ext cx="2458218" cy="64875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Compassionate</a:t>
            </a:r>
          </a:p>
          <a:p>
            <a:r>
              <a:rPr lang="en-US" sz="1000" b="0" i="1" dirty="0">
                <a:solidFill>
                  <a:schemeClr val="tx1"/>
                </a:solidFill>
              </a:rPr>
              <a:t>“My experience has been very good, they have been compassionate and competent.” </a:t>
            </a:r>
          </a:p>
        </p:txBody>
      </p:sp>
      <p:sp>
        <p:nvSpPr>
          <p:cNvPr id="100" name="Content Placeholder 2">
            <a:extLst>
              <a:ext uri="{FF2B5EF4-FFF2-40B4-BE49-F238E27FC236}">
                <a16:creationId xmlns:a16="http://schemas.microsoft.com/office/drawing/2014/main" xmlns="" id="{AF27256E-FC2B-441D-AEC4-66DAFA0AE713}"/>
              </a:ext>
            </a:extLst>
          </p:cNvPr>
          <p:cNvSpPr txBox="1">
            <a:spLocks/>
          </p:cNvSpPr>
          <p:nvPr/>
        </p:nvSpPr>
        <p:spPr>
          <a:xfrm>
            <a:off x="4507028" y="5418991"/>
            <a:ext cx="2612739" cy="103238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Helpful </a:t>
            </a:r>
          </a:p>
          <a:p>
            <a:r>
              <a:rPr lang="en-US" sz="1000" b="0" i="1" dirty="0">
                <a:solidFill>
                  <a:schemeClr val="tx1"/>
                </a:solidFill>
              </a:rPr>
              <a:t>“Very courteous, informative, helpful with explaining g everything in detail, took great care and had a good bedside manor very friendly and polite.”</a:t>
            </a:r>
          </a:p>
        </p:txBody>
      </p:sp>
      <p:sp>
        <p:nvSpPr>
          <p:cNvPr id="101" name="Oval 100">
            <a:extLst>
              <a:ext uri="{FF2B5EF4-FFF2-40B4-BE49-F238E27FC236}">
                <a16:creationId xmlns:a16="http://schemas.microsoft.com/office/drawing/2014/main" xmlns="" id="{E55DADBC-2131-47A6-BC3C-FF2FC5FCE581}"/>
              </a:ext>
            </a:extLst>
          </p:cNvPr>
          <p:cNvSpPr/>
          <p:nvPr/>
        </p:nvSpPr>
        <p:spPr>
          <a:xfrm>
            <a:off x="3894253" y="1927369"/>
            <a:ext cx="453762" cy="447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xmlns="" id="{95BCF284-0661-4059-96E1-1A345EF9CB0E}"/>
              </a:ext>
            </a:extLst>
          </p:cNvPr>
          <p:cNvSpPr/>
          <p:nvPr/>
        </p:nvSpPr>
        <p:spPr>
          <a:xfrm>
            <a:off x="3894253" y="2795627"/>
            <a:ext cx="453762" cy="447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xmlns="" id="{2B564405-8489-45EC-8205-050F25AAB865}"/>
              </a:ext>
            </a:extLst>
          </p:cNvPr>
          <p:cNvSpPr/>
          <p:nvPr/>
        </p:nvSpPr>
        <p:spPr>
          <a:xfrm>
            <a:off x="3894253" y="4403392"/>
            <a:ext cx="453762" cy="455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xmlns="" id="{7CC579D2-1436-44AF-9DC2-C11AF502144F}"/>
              </a:ext>
            </a:extLst>
          </p:cNvPr>
          <p:cNvSpPr/>
          <p:nvPr/>
        </p:nvSpPr>
        <p:spPr>
          <a:xfrm>
            <a:off x="3894253" y="5318671"/>
            <a:ext cx="453762" cy="455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xmlns="" id="{98E35EDC-D34B-4A63-892C-D8829BC915B8}"/>
              </a:ext>
            </a:extLst>
          </p:cNvPr>
          <p:cNvSpPr/>
          <p:nvPr/>
        </p:nvSpPr>
        <p:spPr>
          <a:xfrm>
            <a:off x="3894253" y="3601142"/>
            <a:ext cx="453762" cy="455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xmlns="" id="{39A9ED37-8188-48B1-81F2-44265E332990}"/>
              </a:ext>
            </a:extLst>
          </p:cNvPr>
          <p:cNvSpPr txBox="1"/>
          <p:nvPr/>
        </p:nvSpPr>
        <p:spPr>
          <a:xfrm>
            <a:off x="3973859" y="1966951"/>
            <a:ext cx="295633" cy="369332"/>
          </a:xfrm>
          <a:prstGeom prst="rect">
            <a:avLst/>
          </a:prstGeom>
          <a:noFill/>
        </p:spPr>
        <p:txBody>
          <a:bodyPr wrap="square" rtlCol="0">
            <a:spAutoFit/>
          </a:bodyPr>
          <a:lstStyle/>
          <a:p>
            <a:pPr algn="ctr"/>
            <a:r>
              <a:rPr lang="en-US" b="1" dirty="0">
                <a:solidFill>
                  <a:schemeClr val="bg1"/>
                </a:solidFill>
              </a:rPr>
              <a:t>1</a:t>
            </a:r>
          </a:p>
        </p:txBody>
      </p:sp>
      <p:sp>
        <p:nvSpPr>
          <p:cNvPr id="109" name="TextBox 108">
            <a:extLst>
              <a:ext uri="{FF2B5EF4-FFF2-40B4-BE49-F238E27FC236}">
                <a16:creationId xmlns:a16="http://schemas.microsoft.com/office/drawing/2014/main" xmlns="" id="{DFB779F7-6A81-421A-A3E3-55F470B152DC}"/>
              </a:ext>
            </a:extLst>
          </p:cNvPr>
          <p:cNvSpPr txBox="1"/>
          <p:nvPr/>
        </p:nvSpPr>
        <p:spPr>
          <a:xfrm>
            <a:off x="3980734" y="2835432"/>
            <a:ext cx="295633" cy="369332"/>
          </a:xfrm>
          <a:prstGeom prst="rect">
            <a:avLst/>
          </a:prstGeom>
          <a:noFill/>
        </p:spPr>
        <p:txBody>
          <a:bodyPr wrap="square" rtlCol="0">
            <a:spAutoFit/>
          </a:bodyPr>
          <a:lstStyle/>
          <a:p>
            <a:pPr algn="ctr"/>
            <a:r>
              <a:rPr lang="en-US" b="1" dirty="0">
                <a:solidFill>
                  <a:schemeClr val="bg1"/>
                </a:solidFill>
              </a:rPr>
              <a:t>2</a:t>
            </a:r>
          </a:p>
        </p:txBody>
      </p:sp>
      <p:sp>
        <p:nvSpPr>
          <p:cNvPr id="110" name="TextBox 109">
            <a:extLst>
              <a:ext uri="{FF2B5EF4-FFF2-40B4-BE49-F238E27FC236}">
                <a16:creationId xmlns:a16="http://schemas.microsoft.com/office/drawing/2014/main" xmlns="" id="{EF0C391C-1C92-4125-BAA8-9A885B7A67D5}"/>
              </a:ext>
            </a:extLst>
          </p:cNvPr>
          <p:cNvSpPr txBox="1"/>
          <p:nvPr/>
        </p:nvSpPr>
        <p:spPr>
          <a:xfrm>
            <a:off x="3980734" y="3641627"/>
            <a:ext cx="295633" cy="369332"/>
          </a:xfrm>
          <a:prstGeom prst="rect">
            <a:avLst/>
          </a:prstGeom>
          <a:noFill/>
        </p:spPr>
        <p:txBody>
          <a:bodyPr wrap="square" rtlCol="0">
            <a:spAutoFit/>
          </a:bodyPr>
          <a:lstStyle/>
          <a:p>
            <a:pPr algn="ctr"/>
            <a:r>
              <a:rPr lang="en-US" b="1" dirty="0">
                <a:solidFill>
                  <a:schemeClr val="bg1"/>
                </a:solidFill>
              </a:rPr>
              <a:t>3</a:t>
            </a:r>
          </a:p>
        </p:txBody>
      </p:sp>
      <p:sp>
        <p:nvSpPr>
          <p:cNvPr id="111" name="TextBox 110">
            <a:extLst>
              <a:ext uri="{FF2B5EF4-FFF2-40B4-BE49-F238E27FC236}">
                <a16:creationId xmlns:a16="http://schemas.microsoft.com/office/drawing/2014/main" xmlns="" id="{224D73A3-9699-49B2-8792-0B4FD850C790}"/>
              </a:ext>
            </a:extLst>
          </p:cNvPr>
          <p:cNvSpPr txBox="1"/>
          <p:nvPr/>
        </p:nvSpPr>
        <p:spPr>
          <a:xfrm>
            <a:off x="3980734" y="4435044"/>
            <a:ext cx="295633" cy="369332"/>
          </a:xfrm>
          <a:prstGeom prst="rect">
            <a:avLst/>
          </a:prstGeom>
          <a:noFill/>
        </p:spPr>
        <p:txBody>
          <a:bodyPr wrap="square" rtlCol="0">
            <a:spAutoFit/>
          </a:bodyPr>
          <a:lstStyle/>
          <a:p>
            <a:pPr algn="ctr"/>
            <a:r>
              <a:rPr lang="en-US" b="1" dirty="0">
                <a:solidFill>
                  <a:schemeClr val="bg1"/>
                </a:solidFill>
              </a:rPr>
              <a:t>4</a:t>
            </a:r>
          </a:p>
        </p:txBody>
      </p:sp>
      <p:sp>
        <p:nvSpPr>
          <p:cNvPr id="112" name="TextBox 111">
            <a:extLst>
              <a:ext uri="{FF2B5EF4-FFF2-40B4-BE49-F238E27FC236}">
                <a16:creationId xmlns:a16="http://schemas.microsoft.com/office/drawing/2014/main" xmlns="" id="{87018BC7-A3E8-409B-85DE-5150275A3B0B}"/>
              </a:ext>
            </a:extLst>
          </p:cNvPr>
          <p:cNvSpPr txBox="1"/>
          <p:nvPr/>
        </p:nvSpPr>
        <p:spPr>
          <a:xfrm>
            <a:off x="3980734" y="5361600"/>
            <a:ext cx="295633" cy="369332"/>
          </a:xfrm>
          <a:prstGeom prst="rect">
            <a:avLst/>
          </a:prstGeom>
          <a:noFill/>
        </p:spPr>
        <p:txBody>
          <a:bodyPr wrap="square" rtlCol="0">
            <a:spAutoFit/>
          </a:bodyPr>
          <a:lstStyle/>
          <a:p>
            <a:pPr algn="ctr"/>
            <a:r>
              <a:rPr lang="en-US" b="1" dirty="0">
                <a:solidFill>
                  <a:schemeClr val="bg1"/>
                </a:solidFill>
              </a:rPr>
              <a:t>5</a:t>
            </a:r>
          </a:p>
        </p:txBody>
      </p:sp>
      <p:sp>
        <p:nvSpPr>
          <p:cNvPr id="3" name="Slide Number Placeholder 2">
            <a:extLst>
              <a:ext uri="{FF2B5EF4-FFF2-40B4-BE49-F238E27FC236}">
                <a16:creationId xmlns:a16="http://schemas.microsoft.com/office/drawing/2014/main" xmlns="" id="{7945B27A-B810-42E3-80D8-E439276FFBC6}"/>
              </a:ext>
            </a:extLst>
          </p:cNvPr>
          <p:cNvSpPr>
            <a:spLocks noGrp="1"/>
          </p:cNvSpPr>
          <p:nvPr>
            <p:ph type="sldNum" sz="quarter" idx="12"/>
          </p:nvPr>
        </p:nvSpPr>
        <p:spPr/>
        <p:txBody>
          <a:bodyPr/>
          <a:lstStyle/>
          <a:p>
            <a:fld id="{721B4A2B-C916-44BD-B828-1C8B638667E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When thinking about choosing a hospital, an equal percentage of adults say the quality of doctors (92%) and nurses (91%) are important factors.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110691" y="5522605"/>
              <a:ext cx="3407284" cy="344568"/>
            </a:xfrm>
            <a:prstGeom prst="rect">
              <a:avLst/>
            </a:prstGeom>
            <a:solidFill>
              <a:srgbClr val="006161">
                <a:alpha val="100000"/>
              </a:srgbClr>
            </a:solidFill>
          </p:spPr>
          <p:txBody>
            <a:bodyPr/>
            <a:lstStyle/>
            <a:p>
              <a:endParaRPr/>
            </a:p>
          </p:txBody>
        </p:sp>
        <p:sp>
          <p:nvSpPr>
            <p:cNvPr id="6" name="rc5"/>
            <p:cNvSpPr/>
            <p:nvPr/>
          </p:nvSpPr>
          <p:spPr>
            <a:xfrm>
              <a:off x="8517975" y="5522605"/>
              <a:ext cx="1913697" cy="344568"/>
            </a:xfrm>
            <a:prstGeom prst="rect">
              <a:avLst/>
            </a:prstGeom>
            <a:solidFill>
              <a:srgbClr val="0DD6CC">
                <a:alpha val="100000"/>
              </a:srgbClr>
            </a:solidFill>
          </p:spPr>
          <p:txBody>
            <a:bodyPr/>
            <a:lstStyle/>
            <a:p>
              <a:endParaRPr/>
            </a:p>
          </p:txBody>
        </p:sp>
        <p:sp>
          <p:nvSpPr>
            <p:cNvPr id="7" name="rc6"/>
            <p:cNvSpPr/>
            <p:nvPr/>
          </p:nvSpPr>
          <p:spPr>
            <a:xfrm>
              <a:off x="10431673" y="5522605"/>
              <a:ext cx="529763" cy="344568"/>
            </a:xfrm>
            <a:prstGeom prst="rect">
              <a:avLst/>
            </a:prstGeom>
            <a:solidFill>
              <a:srgbClr val="FCE033">
                <a:alpha val="100000"/>
              </a:srgbClr>
            </a:solidFill>
          </p:spPr>
          <p:txBody>
            <a:bodyPr/>
            <a:lstStyle/>
            <a:p>
              <a:endParaRPr/>
            </a:p>
          </p:txBody>
        </p:sp>
        <p:sp>
          <p:nvSpPr>
            <p:cNvPr id="8" name="rc7"/>
            <p:cNvSpPr/>
            <p:nvPr/>
          </p:nvSpPr>
          <p:spPr>
            <a:xfrm>
              <a:off x="10961437" y="5522605"/>
              <a:ext cx="102423" cy="344568"/>
            </a:xfrm>
            <a:prstGeom prst="rect">
              <a:avLst/>
            </a:prstGeom>
            <a:solidFill>
              <a:srgbClr val="F54644">
                <a:alpha val="100000"/>
              </a:srgbClr>
            </a:solidFill>
          </p:spPr>
          <p:txBody>
            <a:bodyPr/>
            <a:lstStyle/>
            <a:p>
              <a:endParaRPr/>
            </a:p>
          </p:txBody>
        </p:sp>
        <p:sp>
          <p:nvSpPr>
            <p:cNvPr id="9" name="rc8"/>
            <p:cNvSpPr/>
            <p:nvPr/>
          </p:nvSpPr>
          <p:spPr>
            <a:xfrm>
              <a:off x="11063860" y="5522605"/>
              <a:ext cx="78870" cy="344568"/>
            </a:xfrm>
            <a:prstGeom prst="rect">
              <a:avLst/>
            </a:prstGeom>
            <a:solidFill>
              <a:srgbClr val="950A08">
                <a:alpha val="100000"/>
              </a:srgbClr>
            </a:solidFill>
          </p:spPr>
          <p:txBody>
            <a:bodyPr/>
            <a:lstStyle/>
            <a:p>
              <a:endParaRPr/>
            </a:p>
          </p:txBody>
        </p:sp>
        <p:sp>
          <p:nvSpPr>
            <p:cNvPr id="10" name="rc9"/>
            <p:cNvSpPr/>
            <p:nvPr/>
          </p:nvSpPr>
          <p:spPr>
            <a:xfrm>
              <a:off x="11142731" y="5522605"/>
              <a:ext cx="207456" cy="344568"/>
            </a:xfrm>
            <a:prstGeom prst="rect">
              <a:avLst/>
            </a:prstGeom>
            <a:solidFill>
              <a:srgbClr val="CACACA">
                <a:alpha val="100000"/>
              </a:srgbClr>
            </a:solidFill>
          </p:spPr>
          <p:txBody>
            <a:bodyPr/>
            <a:lstStyle/>
            <a:p>
              <a:endParaRPr/>
            </a:p>
          </p:txBody>
        </p:sp>
        <p:sp>
          <p:nvSpPr>
            <p:cNvPr id="11" name="rc10"/>
            <p:cNvSpPr/>
            <p:nvPr/>
          </p:nvSpPr>
          <p:spPr>
            <a:xfrm>
              <a:off x="5110691" y="4992500"/>
              <a:ext cx="3507454" cy="344568"/>
            </a:xfrm>
            <a:prstGeom prst="rect">
              <a:avLst/>
            </a:prstGeom>
            <a:solidFill>
              <a:srgbClr val="006161">
                <a:alpha val="100000"/>
              </a:srgbClr>
            </a:solidFill>
          </p:spPr>
          <p:txBody>
            <a:bodyPr/>
            <a:lstStyle/>
            <a:p>
              <a:endParaRPr/>
            </a:p>
          </p:txBody>
        </p:sp>
        <p:sp>
          <p:nvSpPr>
            <p:cNvPr id="12" name="rc11"/>
            <p:cNvSpPr/>
            <p:nvPr/>
          </p:nvSpPr>
          <p:spPr>
            <a:xfrm>
              <a:off x="8618146" y="4992500"/>
              <a:ext cx="1872413" cy="344568"/>
            </a:xfrm>
            <a:prstGeom prst="rect">
              <a:avLst/>
            </a:prstGeom>
            <a:solidFill>
              <a:srgbClr val="0DD6CC">
                <a:alpha val="100000"/>
              </a:srgbClr>
            </a:solidFill>
          </p:spPr>
          <p:txBody>
            <a:bodyPr/>
            <a:lstStyle/>
            <a:p>
              <a:endParaRPr/>
            </a:p>
          </p:txBody>
        </p:sp>
        <p:sp>
          <p:nvSpPr>
            <p:cNvPr id="13" name="rc12"/>
            <p:cNvSpPr/>
            <p:nvPr/>
          </p:nvSpPr>
          <p:spPr>
            <a:xfrm>
              <a:off x="10490559" y="4992500"/>
              <a:ext cx="419954" cy="344568"/>
            </a:xfrm>
            <a:prstGeom prst="rect">
              <a:avLst/>
            </a:prstGeom>
            <a:solidFill>
              <a:srgbClr val="FCE033">
                <a:alpha val="100000"/>
              </a:srgbClr>
            </a:solidFill>
          </p:spPr>
          <p:txBody>
            <a:bodyPr/>
            <a:lstStyle/>
            <a:p>
              <a:endParaRPr/>
            </a:p>
          </p:txBody>
        </p:sp>
        <p:sp>
          <p:nvSpPr>
            <p:cNvPr id="14" name="rc13"/>
            <p:cNvSpPr/>
            <p:nvPr/>
          </p:nvSpPr>
          <p:spPr>
            <a:xfrm>
              <a:off x="10910513" y="4992500"/>
              <a:ext cx="114686" cy="344568"/>
            </a:xfrm>
            <a:prstGeom prst="rect">
              <a:avLst/>
            </a:prstGeom>
            <a:solidFill>
              <a:srgbClr val="F54644">
                <a:alpha val="100000"/>
              </a:srgbClr>
            </a:solidFill>
          </p:spPr>
          <p:txBody>
            <a:bodyPr/>
            <a:lstStyle/>
            <a:p>
              <a:endParaRPr/>
            </a:p>
          </p:txBody>
        </p:sp>
        <p:sp>
          <p:nvSpPr>
            <p:cNvPr id="15" name="rc14"/>
            <p:cNvSpPr/>
            <p:nvPr/>
          </p:nvSpPr>
          <p:spPr>
            <a:xfrm>
              <a:off x="11025200" y="4992500"/>
              <a:ext cx="43689" cy="344568"/>
            </a:xfrm>
            <a:prstGeom prst="rect">
              <a:avLst/>
            </a:prstGeom>
            <a:solidFill>
              <a:srgbClr val="950A08">
                <a:alpha val="100000"/>
              </a:srgbClr>
            </a:solidFill>
          </p:spPr>
          <p:txBody>
            <a:bodyPr/>
            <a:lstStyle/>
            <a:p>
              <a:endParaRPr/>
            </a:p>
          </p:txBody>
        </p:sp>
        <p:sp>
          <p:nvSpPr>
            <p:cNvPr id="16" name="rc15"/>
            <p:cNvSpPr/>
            <p:nvPr/>
          </p:nvSpPr>
          <p:spPr>
            <a:xfrm>
              <a:off x="11068889" y="4992500"/>
              <a:ext cx="281298" cy="344568"/>
            </a:xfrm>
            <a:prstGeom prst="rect">
              <a:avLst/>
            </a:prstGeom>
            <a:solidFill>
              <a:srgbClr val="CACACA">
                <a:alpha val="100000"/>
              </a:srgbClr>
            </a:solidFill>
          </p:spPr>
          <p:txBody>
            <a:bodyPr/>
            <a:lstStyle/>
            <a:p>
              <a:endParaRPr/>
            </a:p>
          </p:txBody>
        </p:sp>
        <p:sp>
          <p:nvSpPr>
            <p:cNvPr id="17" name="rc16"/>
            <p:cNvSpPr/>
            <p:nvPr/>
          </p:nvSpPr>
          <p:spPr>
            <a:xfrm>
              <a:off x="5110691" y="4462395"/>
              <a:ext cx="3760705" cy="344568"/>
            </a:xfrm>
            <a:prstGeom prst="rect">
              <a:avLst/>
            </a:prstGeom>
            <a:solidFill>
              <a:srgbClr val="006161">
                <a:alpha val="100000"/>
              </a:srgbClr>
            </a:solidFill>
          </p:spPr>
          <p:txBody>
            <a:bodyPr/>
            <a:lstStyle/>
            <a:p>
              <a:endParaRPr/>
            </a:p>
          </p:txBody>
        </p:sp>
        <p:sp>
          <p:nvSpPr>
            <p:cNvPr id="18" name="rc17"/>
            <p:cNvSpPr/>
            <p:nvPr/>
          </p:nvSpPr>
          <p:spPr>
            <a:xfrm>
              <a:off x="8871396" y="4462395"/>
              <a:ext cx="1146090" cy="344568"/>
            </a:xfrm>
            <a:prstGeom prst="rect">
              <a:avLst/>
            </a:prstGeom>
            <a:solidFill>
              <a:srgbClr val="0DD6CC">
                <a:alpha val="100000"/>
              </a:srgbClr>
            </a:solidFill>
          </p:spPr>
          <p:txBody>
            <a:bodyPr/>
            <a:lstStyle/>
            <a:p>
              <a:endParaRPr/>
            </a:p>
          </p:txBody>
        </p:sp>
        <p:sp>
          <p:nvSpPr>
            <p:cNvPr id="19" name="rc18"/>
            <p:cNvSpPr/>
            <p:nvPr/>
          </p:nvSpPr>
          <p:spPr>
            <a:xfrm>
              <a:off x="10017487" y="4462395"/>
              <a:ext cx="662511" cy="344568"/>
            </a:xfrm>
            <a:prstGeom prst="rect">
              <a:avLst/>
            </a:prstGeom>
            <a:solidFill>
              <a:srgbClr val="FCE033">
                <a:alpha val="100000"/>
              </a:srgbClr>
            </a:solidFill>
          </p:spPr>
          <p:txBody>
            <a:bodyPr/>
            <a:lstStyle/>
            <a:p>
              <a:endParaRPr/>
            </a:p>
          </p:txBody>
        </p:sp>
        <p:sp>
          <p:nvSpPr>
            <p:cNvPr id="20" name="rc19"/>
            <p:cNvSpPr/>
            <p:nvPr/>
          </p:nvSpPr>
          <p:spPr>
            <a:xfrm>
              <a:off x="10679998" y="4462395"/>
              <a:ext cx="128221" cy="344568"/>
            </a:xfrm>
            <a:prstGeom prst="rect">
              <a:avLst/>
            </a:prstGeom>
            <a:solidFill>
              <a:srgbClr val="F54644">
                <a:alpha val="100000"/>
              </a:srgbClr>
            </a:solidFill>
          </p:spPr>
          <p:txBody>
            <a:bodyPr/>
            <a:lstStyle/>
            <a:p>
              <a:endParaRPr/>
            </a:p>
          </p:txBody>
        </p:sp>
        <p:sp>
          <p:nvSpPr>
            <p:cNvPr id="21" name="rc20"/>
            <p:cNvSpPr/>
            <p:nvPr/>
          </p:nvSpPr>
          <p:spPr>
            <a:xfrm>
              <a:off x="10808220" y="4462395"/>
              <a:ext cx="157895" cy="344568"/>
            </a:xfrm>
            <a:prstGeom prst="rect">
              <a:avLst/>
            </a:prstGeom>
            <a:solidFill>
              <a:srgbClr val="950A08">
                <a:alpha val="100000"/>
              </a:srgbClr>
            </a:solidFill>
          </p:spPr>
          <p:txBody>
            <a:bodyPr/>
            <a:lstStyle/>
            <a:p>
              <a:endParaRPr/>
            </a:p>
          </p:txBody>
        </p:sp>
        <p:sp>
          <p:nvSpPr>
            <p:cNvPr id="22" name="rc21"/>
            <p:cNvSpPr/>
            <p:nvPr/>
          </p:nvSpPr>
          <p:spPr>
            <a:xfrm>
              <a:off x="10966115" y="4462395"/>
              <a:ext cx="384072" cy="344568"/>
            </a:xfrm>
            <a:prstGeom prst="rect">
              <a:avLst/>
            </a:prstGeom>
            <a:solidFill>
              <a:srgbClr val="CACACA">
                <a:alpha val="100000"/>
              </a:srgbClr>
            </a:solidFill>
          </p:spPr>
          <p:txBody>
            <a:bodyPr/>
            <a:lstStyle/>
            <a:p>
              <a:endParaRPr/>
            </a:p>
          </p:txBody>
        </p:sp>
        <p:sp>
          <p:nvSpPr>
            <p:cNvPr id="23" name="rc22"/>
            <p:cNvSpPr/>
            <p:nvPr/>
          </p:nvSpPr>
          <p:spPr>
            <a:xfrm>
              <a:off x="5110691" y="3932290"/>
              <a:ext cx="3775890" cy="344568"/>
            </a:xfrm>
            <a:prstGeom prst="rect">
              <a:avLst/>
            </a:prstGeom>
            <a:solidFill>
              <a:srgbClr val="006161">
                <a:alpha val="100000"/>
              </a:srgbClr>
            </a:solidFill>
          </p:spPr>
          <p:txBody>
            <a:bodyPr/>
            <a:lstStyle/>
            <a:p>
              <a:endParaRPr/>
            </a:p>
          </p:txBody>
        </p:sp>
        <p:sp>
          <p:nvSpPr>
            <p:cNvPr id="24" name="rc23"/>
            <p:cNvSpPr/>
            <p:nvPr/>
          </p:nvSpPr>
          <p:spPr>
            <a:xfrm>
              <a:off x="8886581" y="3932290"/>
              <a:ext cx="1635948" cy="344568"/>
            </a:xfrm>
            <a:prstGeom prst="rect">
              <a:avLst/>
            </a:prstGeom>
            <a:solidFill>
              <a:srgbClr val="0DD6CC">
                <a:alpha val="100000"/>
              </a:srgbClr>
            </a:solidFill>
          </p:spPr>
          <p:txBody>
            <a:bodyPr/>
            <a:lstStyle/>
            <a:p>
              <a:endParaRPr/>
            </a:p>
          </p:txBody>
        </p:sp>
        <p:sp>
          <p:nvSpPr>
            <p:cNvPr id="25" name="rc24"/>
            <p:cNvSpPr/>
            <p:nvPr/>
          </p:nvSpPr>
          <p:spPr>
            <a:xfrm>
              <a:off x="10522530" y="3932290"/>
              <a:ext cx="418060" cy="344568"/>
            </a:xfrm>
            <a:prstGeom prst="rect">
              <a:avLst/>
            </a:prstGeom>
            <a:solidFill>
              <a:srgbClr val="FCE033">
                <a:alpha val="100000"/>
              </a:srgbClr>
            </a:solidFill>
          </p:spPr>
          <p:txBody>
            <a:bodyPr/>
            <a:lstStyle/>
            <a:p>
              <a:endParaRPr/>
            </a:p>
          </p:txBody>
        </p:sp>
        <p:sp>
          <p:nvSpPr>
            <p:cNvPr id="26" name="rc25"/>
            <p:cNvSpPr/>
            <p:nvPr/>
          </p:nvSpPr>
          <p:spPr>
            <a:xfrm>
              <a:off x="10940591" y="3932290"/>
              <a:ext cx="89277" cy="344568"/>
            </a:xfrm>
            <a:prstGeom prst="rect">
              <a:avLst/>
            </a:prstGeom>
            <a:solidFill>
              <a:srgbClr val="F54644">
                <a:alpha val="100000"/>
              </a:srgbClr>
            </a:solidFill>
          </p:spPr>
          <p:txBody>
            <a:bodyPr/>
            <a:lstStyle/>
            <a:p>
              <a:endParaRPr/>
            </a:p>
          </p:txBody>
        </p:sp>
        <p:sp>
          <p:nvSpPr>
            <p:cNvPr id="27" name="rc26"/>
            <p:cNvSpPr/>
            <p:nvPr/>
          </p:nvSpPr>
          <p:spPr>
            <a:xfrm>
              <a:off x="11029868" y="3932290"/>
              <a:ext cx="77373" cy="344568"/>
            </a:xfrm>
            <a:prstGeom prst="rect">
              <a:avLst/>
            </a:prstGeom>
            <a:solidFill>
              <a:srgbClr val="950A08">
                <a:alpha val="100000"/>
              </a:srgbClr>
            </a:solidFill>
          </p:spPr>
          <p:txBody>
            <a:bodyPr/>
            <a:lstStyle/>
            <a:p>
              <a:endParaRPr/>
            </a:p>
          </p:txBody>
        </p:sp>
        <p:sp>
          <p:nvSpPr>
            <p:cNvPr id="28" name="rc27"/>
            <p:cNvSpPr/>
            <p:nvPr/>
          </p:nvSpPr>
          <p:spPr>
            <a:xfrm>
              <a:off x="11107242" y="3932290"/>
              <a:ext cx="242945" cy="344568"/>
            </a:xfrm>
            <a:prstGeom prst="rect">
              <a:avLst/>
            </a:prstGeom>
            <a:solidFill>
              <a:srgbClr val="CACACA">
                <a:alpha val="100000"/>
              </a:srgbClr>
            </a:solidFill>
          </p:spPr>
          <p:txBody>
            <a:bodyPr/>
            <a:lstStyle/>
            <a:p>
              <a:endParaRPr/>
            </a:p>
          </p:txBody>
        </p:sp>
        <p:sp>
          <p:nvSpPr>
            <p:cNvPr id="29" name="rc28"/>
            <p:cNvSpPr/>
            <p:nvPr/>
          </p:nvSpPr>
          <p:spPr>
            <a:xfrm>
              <a:off x="5110691" y="3402185"/>
              <a:ext cx="3880944" cy="344568"/>
            </a:xfrm>
            <a:prstGeom prst="rect">
              <a:avLst/>
            </a:prstGeom>
            <a:solidFill>
              <a:srgbClr val="006161">
                <a:alpha val="100000"/>
              </a:srgbClr>
            </a:solidFill>
          </p:spPr>
          <p:txBody>
            <a:bodyPr/>
            <a:lstStyle/>
            <a:p>
              <a:endParaRPr/>
            </a:p>
          </p:txBody>
        </p:sp>
        <p:sp>
          <p:nvSpPr>
            <p:cNvPr id="30" name="rc29"/>
            <p:cNvSpPr/>
            <p:nvPr/>
          </p:nvSpPr>
          <p:spPr>
            <a:xfrm>
              <a:off x="8991635" y="3402185"/>
              <a:ext cx="1623797" cy="344568"/>
            </a:xfrm>
            <a:prstGeom prst="rect">
              <a:avLst/>
            </a:prstGeom>
            <a:solidFill>
              <a:srgbClr val="0DD6CC">
                <a:alpha val="100000"/>
              </a:srgbClr>
            </a:solidFill>
          </p:spPr>
          <p:txBody>
            <a:bodyPr/>
            <a:lstStyle/>
            <a:p>
              <a:endParaRPr/>
            </a:p>
          </p:txBody>
        </p:sp>
        <p:sp>
          <p:nvSpPr>
            <p:cNvPr id="31" name="rc30"/>
            <p:cNvSpPr/>
            <p:nvPr/>
          </p:nvSpPr>
          <p:spPr>
            <a:xfrm>
              <a:off x="10615433" y="3402185"/>
              <a:ext cx="328683" cy="344568"/>
            </a:xfrm>
            <a:prstGeom prst="rect">
              <a:avLst/>
            </a:prstGeom>
            <a:solidFill>
              <a:srgbClr val="FCE033">
                <a:alpha val="100000"/>
              </a:srgbClr>
            </a:solidFill>
          </p:spPr>
          <p:txBody>
            <a:bodyPr/>
            <a:lstStyle/>
            <a:p>
              <a:endParaRPr/>
            </a:p>
          </p:txBody>
        </p:sp>
        <p:sp>
          <p:nvSpPr>
            <p:cNvPr id="32" name="rc31"/>
            <p:cNvSpPr/>
            <p:nvPr/>
          </p:nvSpPr>
          <p:spPr>
            <a:xfrm>
              <a:off x="10944116" y="3402185"/>
              <a:ext cx="87298" cy="344568"/>
            </a:xfrm>
            <a:prstGeom prst="rect">
              <a:avLst/>
            </a:prstGeom>
            <a:solidFill>
              <a:srgbClr val="F54644">
                <a:alpha val="100000"/>
              </a:srgbClr>
            </a:solidFill>
          </p:spPr>
          <p:txBody>
            <a:bodyPr/>
            <a:lstStyle/>
            <a:p>
              <a:endParaRPr/>
            </a:p>
          </p:txBody>
        </p:sp>
        <p:sp>
          <p:nvSpPr>
            <p:cNvPr id="33" name="rc32"/>
            <p:cNvSpPr/>
            <p:nvPr/>
          </p:nvSpPr>
          <p:spPr>
            <a:xfrm>
              <a:off x="11031415" y="3402185"/>
              <a:ext cx="78218" cy="344568"/>
            </a:xfrm>
            <a:prstGeom prst="rect">
              <a:avLst/>
            </a:prstGeom>
            <a:solidFill>
              <a:srgbClr val="950A08">
                <a:alpha val="100000"/>
              </a:srgbClr>
            </a:solidFill>
          </p:spPr>
          <p:txBody>
            <a:bodyPr/>
            <a:lstStyle/>
            <a:p>
              <a:endParaRPr/>
            </a:p>
          </p:txBody>
        </p:sp>
        <p:sp>
          <p:nvSpPr>
            <p:cNvPr id="34" name="rc33"/>
            <p:cNvSpPr/>
            <p:nvPr/>
          </p:nvSpPr>
          <p:spPr>
            <a:xfrm>
              <a:off x="11109633" y="3402185"/>
              <a:ext cx="240554" cy="344568"/>
            </a:xfrm>
            <a:prstGeom prst="rect">
              <a:avLst/>
            </a:prstGeom>
            <a:solidFill>
              <a:srgbClr val="CACACA">
                <a:alpha val="100000"/>
              </a:srgbClr>
            </a:solidFill>
          </p:spPr>
          <p:txBody>
            <a:bodyPr/>
            <a:lstStyle/>
            <a:p>
              <a:endParaRPr/>
            </a:p>
          </p:txBody>
        </p:sp>
        <p:sp>
          <p:nvSpPr>
            <p:cNvPr id="35" name="rc34"/>
            <p:cNvSpPr/>
            <p:nvPr/>
          </p:nvSpPr>
          <p:spPr>
            <a:xfrm>
              <a:off x="5110691" y="2872080"/>
              <a:ext cx="4390125" cy="344568"/>
            </a:xfrm>
            <a:prstGeom prst="rect">
              <a:avLst/>
            </a:prstGeom>
            <a:solidFill>
              <a:srgbClr val="006161">
                <a:alpha val="100000"/>
              </a:srgbClr>
            </a:solidFill>
          </p:spPr>
          <p:txBody>
            <a:bodyPr/>
            <a:lstStyle/>
            <a:p>
              <a:endParaRPr/>
            </a:p>
          </p:txBody>
        </p:sp>
        <p:sp>
          <p:nvSpPr>
            <p:cNvPr id="36" name="rc35"/>
            <p:cNvSpPr/>
            <p:nvPr/>
          </p:nvSpPr>
          <p:spPr>
            <a:xfrm>
              <a:off x="9500817" y="2872080"/>
              <a:ext cx="1293320" cy="344568"/>
            </a:xfrm>
            <a:prstGeom prst="rect">
              <a:avLst/>
            </a:prstGeom>
            <a:solidFill>
              <a:srgbClr val="0DD6CC">
                <a:alpha val="100000"/>
              </a:srgbClr>
            </a:solidFill>
          </p:spPr>
          <p:txBody>
            <a:bodyPr/>
            <a:lstStyle/>
            <a:p>
              <a:endParaRPr/>
            </a:p>
          </p:txBody>
        </p:sp>
        <p:sp>
          <p:nvSpPr>
            <p:cNvPr id="37" name="rc36"/>
            <p:cNvSpPr/>
            <p:nvPr/>
          </p:nvSpPr>
          <p:spPr>
            <a:xfrm>
              <a:off x="10794137" y="2872080"/>
              <a:ext cx="230301" cy="344568"/>
            </a:xfrm>
            <a:prstGeom prst="rect">
              <a:avLst/>
            </a:prstGeom>
            <a:solidFill>
              <a:srgbClr val="FCE033">
                <a:alpha val="100000"/>
              </a:srgbClr>
            </a:solidFill>
          </p:spPr>
          <p:txBody>
            <a:bodyPr/>
            <a:lstStyle/>
            <a:p>
              <a:endParaRPr/>
            </a:p>
          </p:txBody>
        </p:sp>
        <p:sp>
          <p:nvSpPr>
            <p:cNvPr id="38" name="rc37"/>
            <p:cNvSpPr/>
            <p:nvPr/>
          </p:nvSpPr>
          <p:spPr>
            <a:xfrm>
              <a:off x="11024439" y="2872080"/>
              <a:ext cx="46133" cy="344568"/>
            </a:xfrm>
            <a:prstGeom prst="rect">
              <a:avLst/>
            </a:prstGeom>
            <a:solidFill>
              <a:srgbClr val="F54644">
                <a:alpha val="100000"/>
              </a:srgbClr>
            </a:solidFill>
          </p:spPr>
          <p:txBody>
            <a:bodyPr/>
            <a:lstStyle/>
            <a:p>
              <a:endParaRPr/>
            </a:p>
          </p:txBody>
        </p:sp>
        <p:sp>
          <p:nvSpPr>
            <p:cNvPr id="39" name="rc38"/>
            <p:cNvSpPr/>
            <p:nvPr/>
          </p:nvSpPr>
          <p:spPr>
            <a:xfrm>
              <a:off x="11070572" y="2872080"/>
              <a:ext cx="64492" cy="344568"/>
            </a:xfrm>
            <a:prstGeom prst="rect">
              <a:avLst/>
            </a:prstGeom>
            <a:solidFill>
              <a:srgbClr val="950A08">
                <a:alpha val="100000"/>
              </a:srgbClr>
            </a:solidFill>
          </p:spPr>
          <p:txBody>
            <a:bodyPr/>
            <a:lstStyle/>
            <a:p>
              <a:endParaRPr/>
            </a:p>
          </p:txBody>
        </p:sp>
        <p:sp>
          <p:nvSpPr>
            <p:cNvPr id="40" name="rc39"/>
            <p:cNvSpPr/>
            <p:nvPr/>
          </p:nvSpPr>
          <p:spPr>
            <a:xfrm>
              <a:off x="11135065" y="2872080"/>
              <a:ext cx="215122" cy="344568"/>
            </a:xfrm>
            <a:prstGeom prst="rect">
              <a:avLst/>
            </a:prstGeom>
            <a:solidFill>
              <a:srgbClr val="CACACA">
                <a:alpha val="100000"/>
              </a:srgbClr>
            </a:solidFill>
          </p:spPr>
          <p:txBody>
            <a:bodyPr/>
            <a:lstStyle/>
            <a:p>
              <a:endParaRPr/>
            </a:p>
          </p:txBody>
        </p:sp>
        <p:sp>
          <p:nvSpPr>
            <p:cNvPr id="41" name="rc40"/>
            <p:cNvSpPr/>
            <p:nvPr/>
          </p:nvSpPr>
          <p:spPr>
            <a:xfrm>
              <a:off x="5110691" y="2341976"/>
              <a:ext cx="5147262" cy="344568"/>
            </a:xfrm>
            <a:prstGeom prst="rect">
              <a:avLst/>
            </a:prstGeom>
            <a:solidFill>
              <a:srgbClr val="006161">
                <a:alpha val="100000"/>
              </a:srgbClr>
            </a:solidFill>
          </p:spPr>
          <p:txBody>
            <a:bodyPr/>
            <a:lstStyle/>
            <a:p>
              <a:endParaRPr/>
            </a:p>
          </p:txBody>
        </p:sp>
        <p:sp>
          <p:nvSpPr>
            <p:cNvPr id="42" name="rc41"/>
            <p:cNvSpPr/>
            <p:nvPr/>
          </p:nvSpPr>
          <p:spPr>
            <a:xfrm>
              <a:off x="10257953" y="2341976"/>
              <a:ext cx="648127" cy="344568"/>
            </a:xfrm>
            <a:prstGeom prst="rect">
              <a:avLst/>
            </a:prstGeom>
            <a:solidFill>
              <a:srgbClr val="0DD6CC">
                <a:alpha val="100000"/>
              </a:srgbClr>
            </a:solidFill>
          </p:spPr>
          <p:txBody>
            <a:bodyPr/>
            <a:lstStyle/>
            <a:p>
              <a:endParaRPr/>
            </a:p>
          </p:txBody>
        </p:sp>
        <p:sp>
          <p:nvSpPr>
            <p:cNvPr id="43" name="rc42"/>
            <p:cNvSpPr/>
            <p:nvPr/>
          </p:nvSpPr>
          <p:spPr>
            <a:xfrm>
              <a:off x="10906081" y="2341976"/>
              <a:ext cx="150088" cy="344568"/>
            </a:xfrm>
            <a:prstGeom prst="rect">
              <a:avLst/>
            </a:prstGeom>
            <a:solidFill>
              <a:srgbClr val="FCE033">
                <a:alpha val="100000"/>
              </a:srgbClr>
            </a:solidFill>
          </p:spPr>
          <p:txBody>
            <a:bodyPr/>
            <a:lstStyle/>
            <a:p>
              <a:endParaRPr/>
            </a:p>
          </p:txBody>
        </p:sp>
        <p:sp>
          <p:nvSpPr>
            <p:cNvPr id="44" name="rc43"/>
            <p:cNvSpPr/>
            <p:nvPr/>
          </p:nvSpPr>
          <p:spPr>
            <a:xfrm>
              <a:off x="11056169" y="2341976"/>
              <a:ext cx="32967" cy="344568"/>
            </a:xfrm>
            <a:prstGeom prst="rect">
              <a:avLst/>
            </a:prstGeom>
            <a:solidFill>
              <a:srgbClr val="F54644">
                <a:alpha val="100000"/>
              </a:srgbClr>
            </a:solidFill>
          </p:spPr>
          <p:txBody>
            <a:bodyPr/>
            <a:lstStyle/>
            <a:p>
              <a:endParaRPr/>
            </a:p>
          </p:txBody>
        </p:sp>
        <p:sp>
          <p:nvSpPr>
            <p:cNvPr id="45" name="rc44"/>
            <p:cNvSpPr/>
            <p:nvPr/>
          </p:nvSpPr>
          <p:spPr>
            <a:xfrm>
              <a:off x="11089137" y="2341976"/>
              <a:ext cx="59934" cy="344568"/>
            </a:xfrm>
            <a:prstGeom prst="rect">
              <a:avLst/>
            </a:prstGeom>
            <a:solidFill>
              <a:srgbClr val="950A08">
                <a:alpha val="100000"/>
              </a:srgbClr>
            </a:solidFill>
          </p:spPr>
          <p:txBody>
            <a:bodyPr/>
            <a:lstStyle/>
            <a:p>
              <a:endParaRPr/>
            </a:p>
          </p:txBody>
        </p:sp>
        <p:sp>
          <p:nvSpPr>
            <p:cNvPr id="46" name="rc45"/>
            <p:cNvSpPr/>
            <p:nvPr/>
          </p:nvSpPr>
          <p:spPr>
            <a:xfrm>
              <a:off x="11149071" y="2341976"/>
              <a:ext cx="201116" cy="344568"/>
            </a:xfrm>
            <a:prstGeom prst="rect">
              <a:avLst/>
            </a:prstGeom>
            <a:solidFill>
              <a:srgbClr val="CACACA">
                <a:alpha val="100000"/>
              </a:srgbClr>
            </a:solidFill>
          </p:spPr>
          <p:txBody>
            <a:bodyPr/>
            <a:lstStyle/>
            <a:p>
              <a:endParaRPr/>
            </a:p>
          </p:txBody>
        </p:sp>
        <p:sp>
          <p:nvSpPr>
            <p:cNvPr id="47" name="tx46"/>
            <p:cNvSpPr/>
            <p:nvPr/>
          </p:nvSpPr>
          <p:spPr>
            <a:xfrm>
              <a:off x="9309603" y="562900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31%</a:t>
              </a:r>
            </a:p>
          </p:txBody>
        </p:sp>
        <p:sp>
          <p:nvSpPr>
            <p:cNvPr id="48" name="tx47"/>
            <p:cNvSpPr/>
            <p:nvPr/>
          </p:nvSpPr>
          <p:spPr>
            <a:xfrm>
              <a:off x="10577244" y="5629008"/>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8%</a:t>
              </a:r>
            </a:p>
          </p:txBody>
        </p:sp>
        <p:sp>
          <p:nvSpPr>
            <p:cNvPr id="49" name="tx48"/>
            <p:cNvSpPr/>
            <p:nvPr/>
          </p:nvSpPr>
          <p:spPr>
            <a:xfrm>
              <a:off x="9389131" y="509890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0" name="tx49"/>
            <p:cNvSpPr/>
            <p:nvPr/>
          </p:nvSpPr>
          <p:spPr>
            <a:xfrm>
              <a:off x="10581226" y="5098903"/>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7%</a:t>
              </a:r>
            </a:p>
          </p:txBody>
        </p:sp>
        <p:sp>
          <p:nvSpPr>
            <p:cNvPr id="51" name="tx50"/>
            <p:cNvSpPr/>
            <p:nvPr/>
          </p:nvSpPr>
          <p:spPr>
            <a:xfrm>
              <a:off x="11090228" y="5098903"/>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52" name="tx51"/>
            <p:cNvSpPr/>
            <p:nvPr/>
          </p:nvSpPr>
          <p:spPr>
            <a:xfrm>
              <a:off x="9279221" y="456879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18%</a:t>
              </a:r>
            </a:p>
          </p:txBody>
        </p:sp>
        <p:sp>
          <p:nvSpPr>
            <p:cNvPr id="53" name="tx52"/>
            <p:cNvSpPr/>
            <p:nvPr/>
          </p:nvSpPr>
          <p:spPr>
            <a:xfrm>
              <a:off x="10183521" y="456879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11%</a:t>
              </a:r>
            </a:p>
          </p:txBody>
        </p:sp>
        <p:sp>
          <p:nvSpPr>
            <p:cNvPr id="54" name="tx53"/>
            <p:cNvSpPr/>
            <p:nvPr/>
          </p:nvSpPr>
          <p:spPr>
            <a:xfrm>
              <a:off x="11038841" y="4568798"/>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6%</a:t>
              </a:r>
            </a:p>
          </p:txBody>
        </p:sp>
        <p:sp>
          <p:nvSpPr>
            <p:cNvPr id="55" name="tx54"/>
            <p:cNvSpPr/>
            <p:nvPr/>
          </p:nvSpPr>
          <p:spPr>
            <a:xfrm>
              <a:off x="9539335" y="403869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56" name="tx55"/>
            <p:cNvSpPr/>
            <p:nvPr/>
          </p:nvSpPr>
          <p:spPr>
            <a:xfrm>
              <a:off x="10612250" y="4038693"/>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7%</a:t>
              </a:r>
            </a:p>
          </p:txBody>
        </p:sp>
        <p:sp>
          <p:nvSpPr>
            <p:cNvPr id="57" name="tx56"/>
            <p:cNvSpPr/>
            <p:nvPr/>
          </p:nvSpPr>
          <p:spPr>
            <a:xfrm>
              <a:off x="11109404" y="4038693"/>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58" name="tx57"/>
            <p:cNvSpPr/>
            <p:nvPr/>
          </p:nvSpPr>
          <p:spPr>
            <a:xfrm>
              <a:off x="9638313" y="350858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26%</a:t>
              </a:r>
            </a:p>
          </p:txBody>
        </p:sp>
        <p:sp>
          <p:nvSpPr>
            <p:cNvPr id="59" name="tx58"/>
            <p:cNvSpPr/>
            <p:nvPr/>
          </p:nvSpPr>
          <p:spPr>
            <a:xfrm>
              <a:off x="10660464" y="3508588"/>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60" name="tx59"/>
            <p:cNvSpPr/>
            <p:nvPr/>
          </p:nvSpPr>
          <p:spPr>
            <a:xfrm>
              <a:off x="11110600" y="3508588"/>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61" name="tx60"/>
            <p:cNvSpPr/>
            <p:nvPr/>
          </p:nvSpPr>
          <p:spPr>
            <a:xfrm>
              <a:off x="9982256" y="297848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21%</a:t>
              </a:r>
            </a:p>
          </p:txBody>
        </p:sp>
        <p:sp>
          <p:nvSpPr>
            <p:cNvPr id="62" name="tx61"/>
            <p:cNvSpPr/>
            <p:nvPr/>
          </p:nvSpPr>
          <p:spPr>
            <a:xfrm>
              <a:off x="10789977" y="2978483"/>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63" name="tx62"/>
            <p:cNvSpPr/>
            <p:nvPr/>
          </p:nvSpPr>
          <p:spPr>
            <a:xfrm>
              <a:off x="10416796" y="244837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10%</a:t>
              </a:r>
            </a:p>
          </p:txBody>
        </p:sp>
        <p:sp>
          <p:nvSpPr>
            <p:cNvPr id="64" name="tx63"/>
            <p:cNvSpPr/>
            <p:nvPr/>
          </p:nvSpPr>
          <p:spPr>
            <a:xfrm>
              <a:off x="6649112" y="562900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55%</a:t>
              </a:r>
            </a:p>
          </p:txBody>
        </p:sp>
        <p:sp>
          <p:nvSpPr>
            <p:cNvPr id="65" name="tx64"/>
            <p:cNvSpPr/>
            <p:nvPr/>
          </p:nvSpPr>
          <p:spPr>
            <a:xfrm>
              <a:off x="6699197" y="509890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56%</a:t>
              </a:r>
            </a:p>
          </p:txBody>
        </p:sp>
        <p:sp>
          <p:nvSpPr>
            <p:cNvPr id="66" name="tx65"/>
            <p:cNvSpPr/>
            <p:nvPr/>
          </p:nvSpPr>
          <p:spPr>
            <a:xfrm>
              <a:off x="6825823" y="456879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60%</a:t>
              </a:r>
            </a:p>
          </p:txBody>
        </p:sp>
        <p:sp>
          <p:nvSpPr>
            <p:cNvPr id="67" name="tx66"/>
            <p:cNvSpPr/>
            <p:nvPr/>
          </p:nvSpPr>
          <p:spPr>
            <a:xfrm>
              <a:off x="6833415" y="403869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61%</a:t>
              </a:r>
            </a:p>
          </p:txBody>
        </p:sp>
        <p:sp>
          <p:nvSpPr>
            <p:cNvPr id="68" name="tx67"/>
            <p:cNvSpPr/>
            <p:nvPr/>
          </p:nvSpPr>
          <p:spPr>
            <a:xfrm>
              <a:off x="6885942" y="350858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62%</a:t>
              </a:r>
            </a:p>
          </p:txBody>
        </p:sp>
        <p:sp>
          <p:nvSpPr>
            <p:cNvPr id="69" name="tx68"/>
            <p:cNvSpPr/>
            <p:nvPr/>
          </p:nvSpPr>
          <p:spPr>
            <a:xfrm>
              <a:off x="7140533" y="2978483"/>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70%</a:t>
              </a:r>
            </a:p>
          </p:txBody>
        </p:sp>
        <p:sp>
          <p:nvSpPr>
            <p:cNvPr id="70" name="tx69"/>
            <p:cNvSpPr/>
            <p:nvPr/>
          </p:nvSpPr>
          <p:spPr>
            <a:xfrm>
              <a:off x="7519101" y="2448378"/>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82%</a:t>
              </a:r>
            </a:p>
          </p:txBody>
        </p:sp>
        <p:sp>
          <p:nvSpPr>
            <p:cNvPr id="71" name="tx70"/>
            <p:cNvSpPr/>
            <p:nvPr/>
          </p:nvSpPr>
          <p:spPr>
            <a:xfrm>
              <a:off x="4536816" y="5647859"/>
              <a:ext cx="480156"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Location</a:t>
              </a:r>
            </a:p>
          </p:txBody>
        </p:sp>
        <p:sp>
          <p:nvSpPr>
            <p:cNvPr id="72" name="tx71"/>
            <p:cNvSpPr/>
            <p:nvPr/>
          </p:nvSpPr>
          <p:spPr>
            <a:xfrm>
              <a:off x="3407149" y="5092553"/>
              <a:ext cx="1609824"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Innovative health technology</a:t>
              </a:r>
            </a:p>
          </p:txBody>
        </p:sp>
        <p:sp>
          <p:nvSpPr>
            <p:cNvPr id="73" name="tx72"/>
            <p:cNvSpPr/>
            <p:nvPr/>
          </p:nvSpPr>
          <p:spPr>
            <a:xfrm>
              <a:off x="3929969" y="4564035"/>
              <a:ext cx="1087003"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In-network provider</a:t>
              </a:r>
            </a:p>
          </p:txBody>
        </p:sp>
        <p:sp>
          <p:nvSpPr>
            <p:cNvPr id="74" name="tx73"/>
            <p:cNvSpPr/>
            <p:nvPr/>
          </p:nvSpPr>
          <p:spPr>
            <a:xfrm>
              <a:off x="4028940" y="4055957"/>
              <a:ext cx="988032" cy="94059"/>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Customer service</a:t>
              </a:r>
            </a:p>
          </p:txBody>
        </p:sp>
        <p:sp>
          <p:nvSpPr>
            <p:cNvPr id="75" name="tx74"/>
            <p:cNvSpPr/>
            <p:nvPr/>
          </p:nvSpPr>
          <p:spPr>
            <a:xfrm>
              <a:off x="4402685" y="3503826"/>
              <a:ext cx="614288"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Reputation</a:t>
              </a:r>
            </a:p>
          </p:txBody>
        </p:sp>
        <p:sp>
          <p:nvSpPr>
            <p:cNvPr id="76" name="tx75"/>
            <p:cNvSpPr/>
            <p:nvPr/>
          </p:nvSpPr>
          <p:spPr>
            <a:xfrm>
              <a:off x="4064039" y="2970546"/>
              <a:ext cx="952934"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Quality of nurses</a:t>
              </a:r>
            </a:p>
          </p:txBody>
        </p:sp>
        <p:sp>
          <p:nvSpPr>
            <p:cNvPr id="77" name="tx76"/>
            <p:cNvSpPr/>
            <p:nvPr/>
          </p:nvSpPr>
          <p:spPr>
            <a:xfrm>
              <a:off x="4028754" y="2440441"/>
              <a:ext cx="988218"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Quality of doctors</a:t>
              </a:r>
            </a:p>
          </p:txBody>
        </p:sp>
        <p:sp>
          <p:nvSpPr>
            <p:cNvPr id="78" name="rc77"/>
            <p:cNvSpPr/>
            <p:nvPr/>
          </p:nvSpPr>
          <p:spPr>
            <a:xfrm>
              <a:off x="4805905" y="1550917"/>
              <a:ext cx="6849068" cy="506102"/>
            </a:xfrm>
            <a:prstGeom prst="rect">
              <a:avLst/>
            </a:prstGeom>
            <a:solidFill>
              <a:srgbClr val="FFFFFF">
                <a:alpha val="100000"/>
              </a:srgbClr>
            </a:solidFill>
          </p:spPr>
          <p:txBody>
            <a:bodyPr/>
            <a:lstStyle/>
            <a:p>
              <a:endParaRPr/>
            </a:p>
          </p:txBody>
        </p:sp>
        <p:sp>
          <p:nvSpPr>
            <p:cNvPr id="79" name="rc78"/>
            <p:cNvSpPr/>
            <p:nvPr/>
          </p:nvSpPr>
          <p:spPr>
            <a:xfrm>
              <a:off x="4875494" y="1550917"/>
              <a:ext cx="219456" cy="632627"/>
            </a:xfrm>
            <a:prstGeom prst="rect">
              <a:avLst/>
            </a:prstGeom>
            <a:solidFill>
              <a:srgbClr val="FFFFFF">
                <a:alpha val="100000"/>
              </a:srgbClr>
            </a:solidFill>
          </p:spPr>
          <p:txBody>
            <a:bodyPr/>
            <a:lstStyle/>
            <a:p>
              <a:endParaRPr/>
            </a:p>
          </p:txBody>
        </p:sp>
        <p:sp>
          <p:nvSpPr>
            <p:cNvPr id="80" name="pt79"/>
            <p:cNvSpPr/>
            <p:nvPr/>
          </p:nvSpPr>
          <p:spPr>
            <a:xfrm>
              <a:off x="4912969" y="1794977"/>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81" name="rc80"/>
            <p:cNvSpPr/>
            <p:nvPr/>
          </p:nvSpPr>
          <p:spPr>
            <a:xfrm>
              <a:off x="6059938" y="1550917"/>
              <a:ext cx="219456" cy="632627"/>
            </a:xfrm>
            <a:prstGeom prst="rect">
              <a:avLst/>
            </a:prstGeom>
            <a:solidFill>
              <a:srgbClr val="FFFFFF">
                <a:alpha val="100000"/>
              </a:srgbClr>
            </a:solidFill>
          </p:spPr>
          <p:txBody>
            <a:bodyPr/>
            <a:lstStyle/>
            <a:p>
              <a:endParaRPr/>
            </a:p>
          </p:txBody>
        </p:sp>
        <p:sp>
          <p:nvSpPr>
            <p:cNvPr id="82" name="pt81"/>
            <p:cNvSpPr/>
            <p:nvPr/>
          </p:nvSpPr>
          <p:spPr>
            <a:xfrm>
              <a:off x="6097413"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83" name="rc82"/>
            <p:cNvSpPr/>
            <p:nvPr/>
          </p:nvSpPr>
          <p:spPr>
            <a:xfrm>
              <a:off x="7018598" y="1550917"/>
              <a:ext cx="219455" cy="632627"/>
            </a:xfrm>
            <a:prstGeom prst="rect">
              <a:avLst/>
            </a:prstGeom>
            <a:solidFill>
              <a:srgbClr val="FFFFFF">
                <a:alpha val="100000"/>
              </a:srgbClr>
            </a:solidFill>
          </p:spPr>
          <p:txBody>
            <a:bodyPr/>
            <a:lstStyle/>
            <a:p>
              <a:endParaRPr/>
            </a:p>
          </p:txBody>
        </p:sp>
        <p:sp>
          <p:nvSpPr>
            <p:cNvPr id="84" name="pt83"/>
            <p:cNvSpPr/>
            <p:nvPr/>
          </p:nvSpPr>
          <p:spPr>
            <a:xfrm>
              <a:off x="7056073" y="1794977"/>
              <a:ext cx="144506" cy="144506"/>
            </a:xfrm>
            <a:prstGeom prst="ellipse">
              <a:avLst/>
            </a:prstGeom>
            <a:solidFill>
              <a:srgbClr val="FCE033">
                <a:alpha val="100000"/>
              </a:srgbClr>
            </a:solidFill>
            <a:ln w="9000" cap="rnd">
              <a:solidFill>
                <a:srgbClr val="FCE033">
                  <a:alpha val="100000"/>
                </a:srgbClr>
              </a:solidFill>
              <a:prstDash val="solid"/>
              <a:round/>
            </a:ln>
          </p:spPr>
          <p:txBody>
            <a:bodyPr/>
            <a:lstStyle/>
            <a:p>
              <a:endParaRPr/>
            </a:p>
          </p:txBody>
        </p:sp>
        <p:sp>
          <p:nvSpPr>
            <p:cNvPr id="85" name="rc84"/>
            <p:cNvSpPr/>
            <p:nvPr/>
          </p:nvSpPr>
          <p:spPr>
            <a:xfrm>
              <a:off x="8189027" y="1550917"/>
              <a:ext cx="219455" cy="632627"/>
            </a:xfrm>
            <a:prstGeom prst="rect">
              <a:avLst/>
            </a:prstGeom>
            <a:solidFill>
              <a:srgbClr val="FFFFFF">
                <a:alpha val="100000"/>
              </a:srgbClr>
            </a:solidFill>
          </p:spPr>
          <p:txBody>
            <a:bodyPr/>
            <a:lstStyle/>
            <a:p>
              <a:endParaRPr/>
            </a:p>
          </p:txBody>
        </p:sp>
        <p:sp>
          <p:nvSpPr>
            <p:cNvPr id="86" name="pt85"/>
            <p:cNvSpPr/>
            <p:nvPr/>
          </p:nvSpPr>
          <p:spPr>
            <a:xfrm>
              <a:off x="8226502" y="1794977"/>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87" name="rc86"/>
            <p:cNvSpPr/>
            <p:nvPr/>
          </p:nvSpPr>
          <p:spPr>
            <a:xfrm>
              <a:off x="9218318" y="1550917"/>
              <a:ext cx="219455" cy="632627"/>
            </a:xfrm>
            <a:prstGeom prst="rect">
              <a:avLst/>
            </a:prstGeom>
            <a:solidFill>
              <a:srgbClr val="FFFFFF">
                <a:alpha val="100000"/>
              </a:srgbClr>
            </a:solidFill>
          </p:spPr>
          <p:txBody>
            <a:bodyPr/>
            <a:lstStyle/>
            <a:p>
              <a:endParaRPr/>
            </a:p>
          </p:txBody>
        </p:sp>
        <p:sp>
          <p:nvSpPr>
            <p:cNvPr id="88" name="pt87"/>
            <p:cNvSpPr/>
            <p:nvPr/>
          </p:nvSpPr>
          <p:spPr>
            <a:xfrm>
              <a:off x="9255793" y="1794977"/>
              <a:ext cx="144506" cy="144506"/>
            </a:xfrm>
            <a:prstGeom prst="ellipse">
              <a:avLst/>
            </a:prstGeom>
            <a:solidFill>
              <a:srgbClr val="950A08">
                <a:alpha val="100000"/>
              </a:srgbClr>
            </a:solidFill>
            <a:ln w="9000" cap="rnd">
              <a:solidFill>
                <a:srgbClr val="950A08">
                  <a:alpha val="100000"/>
                </a:srgbClr>
              </a:solidFill>
              <a:prstDash val="solid"/>
              <a:round/>
            </a:ln>
          </p:spPr>
          <p:txBody>
            <a:bodyPr/>
            <a:lstStyle/>
            <a:p>
              <a:endParaRPr/>
            </a:p>
          </p:txBody>
        </p:sp>
        <p:sp>
          <p:nvSpPr>
            <p:cNvPr id="89" name="rc88"/>
            <p:cNvSpPr/>
            <p:nvPr/>
          </p:nvSpPr>
          <p:spPr>
            <a:xfrm>
              <a:off x="10544025" y="1550917"/>
              <a:ext cx="219455" cy="632627"/>
            </a:xfrm>
            <a:prstGeom prst="rect">
              <a:avLst/>
            </a:prstGeom>
            <a:solidFill>
              <a:srgbClr val="FFFFFF">
                <a:alpha val="100000"/>
              </a:srgbClr>
            </a:solidFill>
          </p:spPr>
          <p:txBody>
            <a:bodyPr/>
            <a:lstStyle/>
            <a:p>
              <a:endParaRPr/>
            </a:p>
          </p:txBody>
        </p:sp>
        <p:sp>
          <p:nvSpPr>
            <p:cNvPr id="90" name="pt89"/>
            <p:cNvSpPr/>
            <p:nvPr/>
          </p:nvSpPr>
          <p:spPr>
            <a:xfrm>
              <a:off x="10581500" y="1794977"/>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91" name="tx90"/>
            <p:cNvSpPr/>
            <p:nvPr/>
          </p:nvSpPr>
          <p:spPr>
            <a:xfrm>
              <a:off x="5164539" y="1720925"/>
              <a:ext cx="825810"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Very important</a:t>
              </a:r>
            </a:p>
          </p:txBody>
        </p:sp>
        <p:sp>
          <p:nvSpPr>
            <p:cNvPr id="92" name="tx91"/>
            <p:cNvSpPr/>
            <p:nvPr/>
          </p:nvSpPr>
          <p:spPr>
            <a:xfrm>
              <a:off x="5164539" y="1968900"/>
              <a:ext cx="0" cy="0"/>
            </a:xfrm>
            <a:prstGeom prst="rect">
              <a:avLst/>
            </a:prstGeom>
            <a:noFill/>
          </p:spPr>
          <p:txBody>
            <a:bodyPr wrap="none" lIns="0" tIns="0" rIns="0" bIns="0" anchor="ctr" anchorCtr="1"/>
            <a:lstStyle/>
            <a:p>
              <a:pPr marL="0" marR="0" indent="0" algn="l">
                <a:lnSpc>
                  <a:spcPts val="950"/>
                </a:lnSpc>
                <a:spcBef>
                  <a:spcPts val="0"/>
                </a:spcBef>
                <a:spcAft>
                  <a:spcPts val="0"/>
                </a:spcAft>
              </a:pPr>
              <a:endParaRPr/>
            </a:p>
          </p:txBody>
        </p:sp>
        <p:sp>
          <p:nvSpPr>
            <p:cNvPr id="93" name="tx92"/>
            <p:cNvSpPr/>
            <p:nvPr/>
          </p:nvSpPr>
          <p:spPr>
            <a:xfrm>
              <a:off x="5164539" y="2099202"/>
              <a:ext cx="141138"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sp>
          <p:nvSpPr>
            <p:cNvPr id="94" name="tx93"/>
            <p:cNvSpPr/>
            <p:nvPr/>
          </p:nvSpPr>
          <p:spPr>
            <a:xfrm>
              <a:off x="6348983" y="1744539"/>
              <a:ext cx="600025" cy="94059"/>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a:t>
              </a:r>
            </a:p>
          </p:txBody>
        </p:sp>
        <p:sp>
          <p:nvSpPr>
            <p:cNvPr id="95" name="tx94"/>
            <p:cNvSpPr/>
            <p:nvPr/>
          </p:nvSpPr>
          <p:spPr>
            <a:xfrm>
              <a:off x="6348983" y="1852814"/>
              <a:ext cx="529394"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important</a:t>
              </a:r>
            </a:p>
          </p:txBody>
        </p:sp>
        <p:sp>
          <p:nvSpPr>
            <p:cNvPr id="96" name="tx95"/>
            <p:cNvSpPr/>
            <p:nvPr/>
          </p:nvSpPr>
          <p:spPr>
            <a:xfrm>
              <a:off x="6348983" y="2099202"/>
              <a:ext cx="141138"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sp>
          <p:nvSpPr>
            <p:cNvPr id="97" name="tx96"/>
            <p:cNvSpPr/>
            <p:nvPr/>
          </p:nvSpPr>
          <p:spPr>
            <a:xfrm>
              <a:off x="7307643" y="1746127"/>
              <a:ext cx="409401"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Neither</a:t>
              </a:r>
            </a:p>
          </p:txBody>
        </p:sp>
        <p:sp>
          <p:nvSpPr>
            <p:cNvPr id="98" name="tx97"/>
            <p:cNvSpPr/>
            <p:nvPr/>
          </p:nvSpPr>
          <p:spPr>
            <a:xfrm>
              <a:off x="7307643" y="1852814"/>
              <a:ext cx="748233"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important nor</a:t>
              </a:r>
            </a:p>
          </p:txBody>
        </p:sp>
        <p:sp>
          <p:nvSpPr>
            <p:cNvPr id="99" name="tx98"/>
            <p:cNvSpPr/>
            <p:nvPr/>
          </p:nvSpPr>
          <p:spPr>
            <a:xfrm>
              <a:off x="7307643" y="1983116"/>
              <a:ext cx="811795"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unimportant    </a:t>
              </a:r>
            </a:p>
          </p:txBody>
        </p:sp>
        <p:sp>
          <p:nvSpPr>
            <p:cNvPr id="100" name="tx99"/>
            <p:cNvSpPr/>
            <p:nvPr/>
          </p:nvSpPr>
          <p:spPr>
            <a:xfrm>
              <a:off x="8478072" y="1744539"/>
              <a:ext cx="600025" cy="94059"/>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a:t>
              </a:r>
            </a:p>
          </p:txBody>
        </p:sp>
        <p:sp>
          <p:nvSpPr>
            <p:cNvPr id="101" name="tx100"/>
            <p:cNvSpPr/>
            <p:nvPr/>
          </p:nvSpPr>
          <p:spPr>
            <a:xfrm>
              <a:off x="8478072" y="1852814"/>
              <a:ext cx="670656"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unimportant</a:t>
              </a:r>
            </a:p>
          </p:txBody>
        </p:sp>
        <p:sp>
          <p:nvSpPr>
            <p:cNvPr id="102" name="tx101"/>
            <p:cNvSpPr/>
            <p:nvPr/>
          </p:nvSpPr>
          <p:spPr>
            <a:xfrm>
              <a:off x="8478072" y="2099202"/>
              <a:ext cx="141138"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sp>
          <p:nvSpPr>
            <p:cNvPr id="103" name="tx102"/>
            <p:cNvSpPr/>
            <p:nvPr/>
          </p:nvSpPr>
          <p:spPr>
            <a:xfrm>
              <a:off x="9507363" y="1720925"/>
              <a:ext cx="967072"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Very unimportant</a:t>
              </a:r>
            </a:p>
          </p:txBody>
        </p:sp>
        <p:sp>
          <p:nvSpPr>
            <p:cNvPr id="104" name="tx103"/>
            <p:cNvSpPr/>
            <p:nvPr/>
          </p:nvSpPr>
          <p:spPr>
            <a:xfrm>
              <a:off x="9507363" y="1968900"/>
              <a:ext cx="0" cy="0"/>
            </a:xfrm>
            <a:prstGeom prst="rect">
              <a:avLst/>
            </a:prstGeom>
            <a:noFill/>
          </p:spPr>
          <p:txBody>
            <a:bodyPr wrap="none" lIns="0" tIns="0" rIns="0" bIns="0" anchor="ctr" anchorCtr="1"/>
            <a:lstStyle/>
            <a:p>
              <a:pPr marL="0" marR="0" indent="0" algn="l">
                <a:lnSpc>
                  <a:spcPts val="950"/>
                </a:lnSpc>
                <a:spcBef>
                  <a:spcPts val="0"/>
                </a:spcBef>
                <a:spcAft>
                  <a:spcPts val="0"/>
                </a:spcAft>
              </a:pPr>
              <a:endParaRPr/>
            </a:p>
          </p:txBody>
        </p:sp>
        <p:sp>
          <p:nvSpPr>
            <p:cNvPr id="105" name="tx104"/>
            <p:cNvSpPr/>
            <p:nvPr/>
          </p:nvSpPr>
          <p:spPr>
            <a:xfrm>
              <a:off x="9507363" y="2099202"/>
              <a:ext cx="141138"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sp>
          <p:nvSpPr>
            <p:cNvPr id="106" name="tx105"/>
            <p:cNvSpPr/>
            <p:nvPr/>
          </p:nvSpPr>
          <p:spPr>
            <a:xfrm>
              <a:off x="10833070" y="1744539"/>
              <a:ext cx="821903" cy="94059"/>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know/No</a:t>
              </a:r>
            </a:p>
          </p:txBody>
        </p:sp>
        <p:sp>
          <p:nvSpPr>
            <p:cNvPr id="107" name="tx106"/>
            <p:cNvSpPr/>
            <p:nvPr/>
          </p:nvSpPr>
          <p:spPr>
            <a:xfrm>
              <a:off x="10833070" y="1852814"/>
              <a:ext cx="409587"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opinion</a:t>
              </a:r>
            </a:p>
          </p:txBody>
        </p:sp>
        <p:sp>
          <p:nvSpPr>
            <p:cNvPr id="108" name="tx107"/>
            <p:cNvSpPr/>
            <p:nvPr/>
          </p:nvSpPr>
          <p:spPr>
            <a:xfrm>
              <a:off x="10833070" y="2099202"/>
              <a:ext cx="141138"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grpSp>
      <p:sp>
        <p:nvSpPr>
          <p:cNvPr id="109" name="black_box_title"/>
          <p:cNvSpPr>
            <a:spLocks noGrp="1"/>
          </p:cNvSpPr>
          <p:nvPr>
            <p:ph type="body" sz="quarter" idx="13"/>
          </p:nvPr>
        </p:nvSpPr>
        <p:spPr>
          <a:xfrm>
            <a:off x="420078" y="2066924"/>
            <a:ext cx="2103120" cy="2565400"/>
          </a:xfrm>
        </p:spPr>
        <p:txBody>
          <a:bodyPr/>
          <a:lstStyle/>
          <a:p>
            <a:r>
              <a:rPr lang="en-US" dirty="0"/>
              <a:t>The Role of Nurses </a:t>
            </a:r>
            <a:endParaRPr dirty="0"/>
          </a:p>
        </p:txBody>
      </p:sp>
      <p:sp>
        <p:nvSpPr>
          <p:cNvPr id="110" name="sub_title"/>
          <p:cNvSpPr>
            <a:spLocks noGrp="1"/>
          </p:cNvSpPr>
          <p:nvPr>
            <p:ph type="body" sz="quarter" idx="17"/>
          </p:nvPr>
        </p:nvSpPr>
        <p:spPr>
          <a:xfrm>
            <a:off x="3333209" y="880874"/>
            <a:ext cx="8245072" cy="501359"/>
          </a:xfrm>
        </p:spPr>
        <p:txBody>
          <a:bodyPr/>
          <a:lstStyle/>
          <a:p>
            <a:r>
              <a:t>When thinking about choosing a hospital, how important or unimportant are the following?</a:t>
            </a:r>
          </a:p>
        </p:txBody>
      </p:sp>
      <p:sp>
        <p:nvSpPr>
          <p:cNvPr id="112" name="presentation_title"/>
          <p:cNvSpPr>
            <a:spLocks noGrp="1"/>
          </p:cNvSpPr>
          <p:nvPr>
            <p:ph type="body" sz="quarter" idx="14"/>
          </p:nvPr>
        </p:nvSpPr>
        <p:spPr>
          <a:xfrm>
            <a:off x="420078" y="433199"/>
            <a:ext cx="1570037" cy="447675"/>
          </a:xfrm>
        </p:spPr>
        <p:txBody>
          <a:bodyPr/>
          <a:lstStyle/>
          <a:p>
            <a:r>
              <a:t>Abns Polling Presentation</a:t>
            </a:r>
          </a:p>
        </p:txBody>
      </p:sp>
      <p:sp>
        <p:nvSpPr>
          <p:cNvPr id="113" name="qnum"/>
          <p:cNvSpPr>
            <a:spLocks noGrp="1"/>
          </p:cNvSpPr>
          <p:nvPr>
            <p:ph type="body" sz="quarter" idx="18"/>
          </p:nvPr>
        </p:nvSpPr>
        <p:spPr>
          <a:xfrm>
            <a:off x="-1080399" y="419188"/>
            <a:ext cx="970376" cy="369299"/>
          </a:xfrm>
        </p:spPr>
        <p:txBody>
          <a:bodyPr/>
          <a:lstStyle/>
          <a:p>
            <a:r>
              <a:t>ABNS4</a:t>
            </a:r>
          </a:p>
        </p:txBody>
      </p:sp>
      <p:graphicFrame>
        <p:nvGraphicFramePr>
          <p:cNvPr id="114" name="Table 113">
            <a:extLst>
              <a:ext uri="{FF2B5EF4-FFF2-40B4-BE49-F238E27FC236}">
                <a16:creationId xmlns:a16="http://schemas.microsoft.com/office/drawing/2014/main" xmlns="" id="{B9BD8709-695D-43E8-9458-5697A1B6337A}"/>
              </a:ext>
            </a:extLst>
          </p:cNvPr>
          <p:cNvGraphicFramePr>
            <a:graphicFrameLocks noGrp="1"/>
          </p:cNvGraphicFramePr>
          <p:nvPr/>
        </p:nvGraphicFramePr>
        <p:xfrm>
          <a:off x="11397741" y="2237208"/>
          <a:ext cx="602388" cy="3730454"/>
        </p:xfrm>
        <a:graphic>
          <a:graphicData uri="http://schemas.openxmlformats.org/drawingml/2006/table">
            <a:tbl>
              <a:tblPr firstRow="1" bandRow="1">
                <a:tableStyleId>{5C22544A-7EE6-4342-B048-85BDC9FD1C3A}</a:tableStyleId>
              </a:tblPr>
              <a:tblGrid>
                <a:gridCol w="602388">
                  <a:extLst>
                    <a:ext uri="{9D8B030D-6E8A-4147-A177-3AD203B41FA5}">
                      <a16:colId xmlns:a16="http://schemas.microsoft.com/office/drawing/2014/main" xmlns="" val="20000"/>
                    </a:ext>
                  </a:extLst>
                </a:gridCol>
              </a:tblGrid>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0016167"/>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0322796"/>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7381410"/>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58659328"/>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8758793"/>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329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15" name="TextBox 114">
            <a:extLst>
              <a:ext uri="{FF2B5EF4-FFF2-40B4-BE49-F238E27FC236}">
                <a16:creationId xmlns:a16="http://schemas.microsoft.com/office/drawing/2014/main" xmlns="" id="{D4D30FE6-62B9-47CA-BD4B-952EE8C0E6D3}"/>
              </a:ext>
            </a:extLst>
          </p:cNvPr>
          <p:cNvSpPr txBox="1"/>
          <p:nvPr/>
        </p:nvSpPr>
        <p:spPr>
          <a:xfrm>
            <a:off x="10881709" y="2015619"/>
            <a:ext cx="1236720" cy="187946"/>
          </a:xfrm>
          <a:prstGeom prst="rect">
            <a:avLst/>
          </a:prstGeom>
          <a:noFill/>
          <a:ln>
            <a:noFill/>
          </a:ln>
        </p:spPr>
        <p:txBody>
          <a:bodyPr wrap="square" lIns="0" tIns="0" rIns="0" bIns="0" rtlCol="0">
            <a:noAutofit/>
          </a:bodyPr>
          <a:lstStyle/>
          <a:p>
            <a:pPr algn="ctr"/>
            <a:r>
              <a:rPr lang="en-US" sz="1200" b="1" u="sng" dirty="0">
                <a:latin typeface="Arial" charset="0"/>
                <a:ea typeface="Arial" charset="0"/>
                <a:cs typeface="Arial" charset="0"/>
              </a:rPr>
              <a:t>Total important</a:t>
            </a:r>
          </a:p>
        </p:txBody>
      </p:sp>
      <p:sp>
        <p:nvSpPr>
          <p:cNvPr id="116" name="Slide Number Placeholder 115">
            <a:extLst>
              <a:ext uri="{FF2B5EF4-FFF2-40B4-BE49-F238E27FC236}">
                <a16:creationId xmlns:a16="http://schemas.microsoft.com/office/drawing/2014/main" xmlns="" id="{B1752C02-6D21-4527-A10C-14A2665BB08D}"/>
              </a:ext>
            </a:extLst>
          </p:cNvPr>
          <p:cNvSpPr>
            <a:spLocks noGrp="1"/>
          </p:cNvSpPr>
          <p:nvPr>
            <p:ph type="sldNum" sz="quarter" idx="12"/>
          </p:nvPr>
        </p:nvSpPr>
        <p:spPr/>
        <p:txBody>
          <a:bodyPr/>
          <a:lstStyle/>
          <a:p>
            <a:fld id="{721B4A2B-C916-44BD-B828-1C8B638667EF}" type="slidenum">
              <a:rPr lang="en-US" smtClean="0"/>
              <a:pPr/>
              <a:t>5</a:t>
            </a:fld>
            <a:endParaRPr lang="en-US" dirty="0"/>
          </a:p>
        </p:txBody>
      </p:sp>
      <p:sp>
        <p:nvSpPr>
          <p:cNvPr id="111" name="Left Bracket 110">
            <a:extLst>
              <a:ext uri="{FF2B5EF4-FFF2-40B4-BE49-F238E27FC236}">
                <a16:creationId xmlns:a16="http://schemas.microsoft.com/office/drawing/2014/main" xmlns="" id="{9F607E4C-166A-4F76-ABA1-DECC5D846A1A}"/>
              </a:ext>
            </a:extLst>
          </p:cNvPr>
          <p:cNvSpPr/>
          <p:nvPr/>
        </p:nvSpPr>
        <p:spPr>
          <a:xfrm>
            <a:off x="3864334" y="2440441"/>
            <a:ext cx="45719" cy="649365"/>
          </a:xfrm>
          <a:prstGeom prst="leftBracket">
            <a:avLst/>
          </a:prstGeom>
          <a:ln>
            <a:solidFill>
              <a:srgbClr val="0061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61373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Over 2 in 3 adults (69%) say nurses had a </a:t>
            </a:r>
            <a:r>
              <a:rPr lang="en-US" i="1" dirty="0"/>
              <a:t>very significant role </a:t>
            </a:r>
            <a:r>
              <a:rPr lang="en-US" dirty="0"/>
              <a:t>in the medical care they received when they visited a hospital.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4806972" y="5443517"/>
              <a:ext cx="1615907" cy="400143"/>
            </a:xfrm>
            <a:prstGeom prst="rect">
              <a:avLst/>
            </a:prstGeom>
            <a:solidFill>
              <a:srgbClr val="006161">
                <a:alpha val="100000"/>
              </a:srgbClr>
            </a:solidFill>
          </p:spPr>
          <p:txBody>
            <a:bodyPr/>
            <a:lstStyle/>
            <a:p>
              <a:endParaRPr/>
            </a:p>
          </p:txBody>
        </p:sp>
        <p:sp>
          <p:nvSpPr>
            <p:cNvPr id="6" name="rc5"/>
            <p:cNvSpPr/>
            <p:nvPr/>
          </p:nvSpPr>
          <p:spPr>
            <a:xfrm>
              <a:off x="6422879" y="5443517"/>
              <a:ext cx="1803208" cy="400143"/>
            </a:xfrm>
            <a:prstGeom prst="rect">
              <a:avLst/>
            </a:prstGeom>
            <a:solidFill>
              <a:srgbClr val="0DD6CC">
                <a:alpha val="100000"/>
              </a:srgbClr>
            </a:solidFill>
          </p:spPr>
          <p:txBody>
            <a:bodyPr/>
            <a:lstStyle/>
            <a:p>
              <a:endParaRPr/>
            </a:p>
          </p:txBody>
        </p:sp>
        <p:sp>
          <p:nvSpPr>
            <p:cNvPr id="7" name="rc6"/>
            <p:cNvSpPr/>
            <p:nvPr/>
          </p:nvSpPr>
          <p:spPr>
            <a:xfrm>
              <a:off x="8226088" y="5443517"/>
              <a:ext cx="661329" cy="400143"/>
            </a:xfrm>
            <a:prstGeom prst="rect">
              <a:avLst/>
            </a:prstGeom>
            <a:solidFill>
              <a:srgbClr val="CACACA">
                <a:alpha val="100000"/>
              </a:srgbClr>
            </a:solidFill>
          </p:spPr>
          <p:txBody>
            <a:bodyPr/>
            <a:lstStyle/>
            <a:p>
              <a:endParaRPr/>
            </a:p>
          </p:txBody>
        </p:sp>
        <p:sp>
          <p:nvSpPr>
            <p:cNvPr id="8" name="rc7"/>
            <p:cNvSpPr/>
            <p:nvPr/>
          </p:nvSpPr>
          <p:spPr>
            <a:xfrm>
              <a:off x="8887418" y="5443517"/>
              <a:ext cx="1658126" cy="400143"/>
            </a:xfrm>
            <a:prstGeom prst="rect">
              <a:avLst/>
            </a:prstGeom>
            <a:solidFill>
              <a:srgbClr val="F54644">
                <a:alpha val="100000"/>
              </a:srgbClr>
            </a:solidFill>
          </p:spPr>
          <p:txBody>
            <a:bodyPr/>
            <a:lstStyle/>
            <a:p>
              <a:endParaRPr/>
            </a:p>
          </p:txBody>
        </p:sp>
        <p:sp>
          <p:nvSpPr>
            <p:cNvPr id="9" name="rc8"/>
            <p:cNvSpPr/>
            <p:nvPr/>
          </p:nvSpPr>
          <p:spPr>
            <a:xfrm>
              <a:off x="10545544" y="5443517"/>
              <a:ext cx="790180" cy="400143"/>
            </a:xfrm>
            <a:prstGeom prst="rect">
              <a:avLst/>
            </a:prstGeom>
            <a:solidFill>
              <a:srgbClr val="950A08">
                <a:alpha val="100000"/>
              </a:srgbClr>
            </a:solidFill>
          </p:spPr>
          <p:txBody>
            <a:bodyPr/>
            <a:lstStyle/>
            <a:p>
              <a:endParaRPr/>
            </a:p>
          </p:txBody>
        </p:sp>
        <p:sp>
          <p:nvSpPr>
            <p:cNvPr id="10" name="rc9"/>
            <p:cNvSpPr/>
            <p:nvPr/>
          </p:nvSpPr>
          <p:spPr>
            <a:xfrm>
              <a:off x="4806972" y="4827911"/>
              <a:ext cx="2489444" cy="400143"/>
            </a:xfrm>
            <a:prstGeom prst="rect">
              <a:avLst/>
            </a:prstGeom>
            <a:solidFill>
              <a:srgbClr val="006161">
                <a:alpha val="100000"/>
              </a:srgbClr>
            </a:solidFill>
          </p:spPr>
          <p:txBody>
            <a:bodyPr/>
            <a:lstStyle/>
            <a:p>
              <a:endParaRPr/>
            </a:p>
          </p:txBody>
        </p:sp>
        <p:sp>
          <p:nvSpPr>
            <p:cNvPr id="11" name="rc10"/>
            <p:cNvSpPr/>
            <p:nvPr/>
          </p:nvSpPr>
          <p:spPr>
            <a:xfrm>
              <a:off x="7296416" y="4827911"/>
              <a:ext cx="2538488" cy="400143"/>
            </a:xfrm>
            <a:prstGeom prst="rect">
              <a:avLst/>
            </a:prstGeom>
            <a:solidFill>
              <a:srgbClr val="0DD6CC">
                <a:alpha val="100000"/>
              </a:srgbClr>
            </a:solidFill>
          </p:spPr>
          <p:txBody>
            <a:bodyPr/>
            <a:lstStyle/>
            <a:p>
              <a:endParaRPr/>
            </a:p>
          </p:txBody>
        </p:sp>
        <p:sp>
          <p:nvSpPr>
            <p:cNvPr id="12" name="rc11"/>
            <p:cNvSpPr/>
            <p:nvPr/>
          </p:nvSpPr>
          <p:spPr>
            <a:xfrm>
              <a:off x="9834905" y="4827911"/>
              <a:ext cx="502851" cy="400143"/>
            </a:xfrm>
            <a:prstGeom prst="rect">
              <a:avLst/>
            </a:prstGeom>
            <a:solidFill>
              <a:srgbClr val="CACACA">
                <a:alpha val="100000"/>
              </a:srgbClr>
            </a:solidFill>
          </p:spPr>
          <p:txBody>
            <a:bodyPr/>
            <a:lstStyle/>
            <a:p>
              <a:endParaRPr/>
            </a:p>
          </p:txBody>
        </p:sp>
        <p:sp>
          <p:nvSpPr>
            <p:cNvPr id="13" name="rc12"/>
            <p:cNvSpPr/>
            <p:nvPr/>
          </p:nvSpPr>
          <p:spPr>
            <a:xfrm>
              <a:off x="10337757" y="4827911"/>
              <a:ext cx="632684" cy="400143"/>
            </a:xfrm>
            <a:prstGeom prst="rect">
              <a:avLst/>
            </a:prstGeom>
            <a:solidFill>
              <a:srgbClr val="F54644">
                <a:alpha val="100000"/>
              </a:srgbClr>
            </a:solidFill>
          </p:spPr>
          <p:txBody>
            <a:bodyPr/>
            <a:lstStyle/>
            <a:p>
              <a:endParaRPr/>
            </a:p>
          </p:txBody>
        </p:sp>
        <p:sp>
          <p:nvSpPr>
            <p:cNvPr id="14" name="rc13"/>
            <p:cNvSpPr/>
            <p:nvPr/>
          </p:nvSpPr>
          <p:spPr>
            <a:xfrm>
              <a:off x="10970441" y="4827911"/>
              <a:ext cx="365283" cy="400143"/>
            </a:xfrm>
            <a:prstGeom prst="rect">
              <a:avLst/>
            </a:prstGeom>
            <a:solidFill>
              <a:srgbClr val="950A08">
                <a:alpha val="100000"/>
              </a:srgbClr>
            </a:solidFill>
          </p:spPr>
          <p:txBody>
            <a:bodyPr/>
            <a:lstStyle/>
            <a:p>
              <a:endParaRPr/>
            </a:p>
          </p:txBody>
        </p:sp>
        <p:sp>
          <p:nvSpPr>
            <p:cNvPr id="15" name="rc14"/>
            <p:cNvSpPr/>
            <p:nvPr/>
          </p:nvSpPr>
          <p:spPr>
            <a:xfrm>
              <a:off x="4806972" y="4212305"/>
              <a:ext cx="2825183" cy="400143"/>
            </a:xfrm>
            <a:prstGeom prst="rect">
              <a:avLst/>
            </a:prstGeom>
            <a:solidFill>
              <a:srgbClr val="006161">
                <a:alpha val="100000"/>
              </a:srgbClr>
            </a:solidFill>
          </p:spPr>
          <p:txBody>
            <a:bodyPr/>
            <a:lstStyle/>
            <a:p>
              <a:endParaRPr/>
            </a:p>
          </p:txBody>
        </p:sp>
        <p:sp>
          <p:nvSpPr>
            <p:cNvPr id="16" name="rc15"/>
            <p:cNvSpPr/>
            <p:nvPr/>
          </p:nvSpPr>
          <p:spPr>
            <a:xfrm>
              <a:off x="7632155" y="4212305"/>
              <a:ext cx="2225449" cy="400143"/>
            </a:xfrm>
            <a:prstGeom prst="rect">
              <a:avLst/>
            </a:prstGeom>
            <a:solidFill>
              <a:srgbClr val="0DD6CC">
                <a:alpha val="100000"/>
              </a:srgbClr>
            </a:solidFill>
          </p:spPr>
          <p:txBody>
            <a:bodyPr/>
            <a:lstStyle/>
            <a:p>
              <a:endParaRPr/>
            </a:p>
          </p:txBody>
        </p:sp>
        <p:sp>
          <p:nvSpPr>
            <p:cNvPr id="17" name="rc16"/>
            <p:cNvSpPr/>
            <p:nvPr/>
          </p:nvSpPr>
          <p:spPr>
            <a:xfrm>
              <a:off x="9857605" y="4212305"/>
              <a:ext cx="501946" cy="400143"/>
            </a:xfrm>
            <a:prstGeom prst="rect">
              <a:avLst/>
            </a:prstGeom>
            <a:solidFill>
              <a:srgbClr val="CACACA">
                <a:alpha val="100000"/>
              </a:srgbClr>
            </a:solidFill>
          </p:spPr>
          <p:txBody>
            <a:bodyPr/>
            <a:lstStyle/>
            <a:p>
              <a:endParaRPr/>
            </a:p>
          </p:txBody>
        </p:sp>
        <p:sp>
          <p:nvSpPr>
            <p:cNvPr id="18" name="rc17"/>
            <p:cNvSpPr/>
            <p:nvPr/>
          </p:nvSpPr>
          <p:spPr>
            <a:xfrm>
              <a:off x="10359551" y="4212305"/>
              <a:ext cx="668229" cy="400143"/>
            </a:xfrm>
            <a:prstGeom prst="rect">
              <a:avLst/>
            </a:prstGeom>
            <a:solidFill>
              <a:srgbClr val="F54644">
                <a:alpha val="100000"/>
              </a:srgbClr>
            </a:solidFill>
          </p:spPr>
          <p:txBody>
            <a:bodyPr/>
            <a:lstStyle/>
            <a:p>
              <a:endParaRPr/>
            </a:p>
          </p:txBody>
        </p:sp>
        <p:sp>
          <p:nvSpPr>
            <p:cNvPr id="19" name="rc18"/>
            <p:cNvSpPr/>
            <p:nvPr/>
          </p:nvSpPr>
          <p:spPr>
            <a:xfrm>
              <a:off x="11027781" y="4212305"/>
              <a:ext cx="307944" cy="400143"/>
            </a:xfrm>
            <a:prstGeom prst="rect">
              <a:avLst/>
            </a:prstGeom>
            <a:solidFill>
              <a:srgbClr val="950A08">
                <a:alpha val="100000"/>
              </a:srgbClr>
            </a:solidFill>
          </p:spPr>
          <p:txBody>
            <a:bodyPr/>
            <a:lstStyle/>
            <a:p>
              <a:endParaRPr/>
            </a:p>
          </p:txBody>
        </p:sp>
        <p:sp>
          <p:nvSpPr>
            <p:cNvPr id="20" name="rc19"/>
            <p:cNvSpPr/>
            <p:nvPr/>
          </p:nvSpPr>
          <p:spPr>
            <a:xfrm>
              <a:off x="4806972" y="3596700"/>
              <a:ext cx="3565123" cy="400143"/>
            </a:xfrm>
            <a:prstGeom prst="rect">
              <a:avLst/>
            </a:prstGeom>
            <a:solidFill>
              <a:srgbClr val="006161">
                <a:alpha val="100000"/>
              </a:srgbClr>
            </a:solidFill>
          </p:spPr>
          <p:txBody>
            <a:bodyPr/>
            <a:lstStyle/>
            <a:p>
              <a:endParaRPr/>
            </a:p>
          </p:txBody>
        </p:sp>
        <p:sp>
          <p:nvSpPr>
            <p:cNvPr id="21" name="rc20"/>
            <p:cNvSpPr/>
            <p:nvPr/>
          </p:nvSpPr>
          <p:spPr>
            <a:xfrm>
              <a:off x="8372095" y="3596700"/>
              <a:ext cx="1254956" cy="400143"/>
            </a:xfrm>
            <a:prstGeom prst="rect">
              <a:avLst/>
            </a:prstGeom>
            <a:solidFill>
              <a:srgbClr val="0DD6CC">
                <a:alpha val="100000"/>
              </a:srgbClr>
            </a:solidFill>
          </p:spPr>
          <p:txBody>
            <a:bodyPr/>
            <a:lstStyle/>
            <a:p>
              <a:endParaRPr/>
            </a:p>
          </p:txBody>
        </p:sp>
        <p:sp>
          <p:nvSpPr>
            <p:cNvPr id="22" name="rc21"/>
            <p:cNvSpPr/>
            <p:nvPr/>
          </p:nvSpPr>
          <p:spPr>
            <a:xfrm>
              <a:off x="9627052" y="3596700"/>
              <a:ext cx="526121" cy="400143"/>
            </a:xfrm>
            <a:prstGeom prst="rect">
              <a:avLst/>
            </a:prstGeom>
            <a:solidFill>
              <a:srgbClr val="CACACA">
                <a:alpha val="100000"/>
              </a:srgbClr>
            </a:solidFill>
          </p:spPr>
          <p:txBody>
            <a:bodyPr/>
            <a:lstStyle/>
            <a:p>
              <a:endParaRPr/>
            </a:p>
          </p:txBody>
        </p:sp>
        <p:sp>
          <p:nvSpPr>
            <p:cNvPr id="23" name="rc22"/>
            <p:cNvSpPr/>
            <p:nvPr/>
          </p:nvSpPr>
          <p:spPr>
            <a:xfrm>
              <a:off x="10153173" y="3596700"/>
              <a:ext cx="457373" cy="400143"/>
            </a:xfrm>
            <a:prstGeom prst="rect">
              <a:avLst/>
            </a:prstGeom>
            <a:solidFill>
              <a:srgbClr val="F54644">
                <a:alpha val="100000"/>
              </a:srgbClr>
            </a:solidFill>
          </p:spPr>
          <p:txBody>
            <a:bodyPr/>
            <a:lstStyle/>
            <a:p>
              <a:endParaRPr/>
            </a:p>
          </p:txBody>
        </p:sp>
        <p:sp>
          <p:nvSpPr>
            <p:cNvPr id="24" name="rc23"/>
            <p:cNvSpPr/>
            <p:nvPr/>
          </p:nvSpPr>
          <p:spPr>
            <a:xfrm>
              <a:off x="10610547" y="3596700"/>
              <a:ext cx="725178" cy="400143"/>
            </a:xfrm>
            <a:prstGeom prst="rect">
              <a:avLst/>
            </a:prstGeom>
            <a:solidFill>
              <a:srgbClr val="950A08">
                <a:alpha val="100000"/>
              </a:srgbClr>
            </a:solidFill>
          </p:spPr>
          <p:txBody>
            <a:bodyPr/>
            <a:lstStyle/>
            <a:p>
              <a:endParaRPr/>
            </a:p>
          </p:txBody>
        </p:sp>
        <p:sp>
          <p:nvSpPr>
            <p:cNvPr id="25" name="rc24"/>
            <p:cNvSpPr/>
            <p:nvPr/>
          </p:nvSpPr>
          <p:spPr>
            <a:xfrm>
              <a:off x="4806972" y="2981094"/>
              <a:ext cx="4501798" cy="400143"/>
            </a:xfrm>
            <a:prstGeom prst="rect">
              <a:avLst/>
            </a:prstGeom>
            <a:solidFill>
              <a:srgbClr val="006161">
                <a:alpha val="100000"/>
              </a:srgbClr>
            </a:solidFill>
          </p:spPr>
          <p:txBody>
            <a:bodyPr/>
            <a:lstStyle/>
            <a:p>
              <a:endParaRPr/>
            </a:p>
          </p:txBody>
        </p:sp>
        <p:sp>
          <p:nvSpPr>
            <p:cNvPr id="26" name="rc25"/>
            <p:cNvSpPr/>
            <p:nvPr/>
          </p:nvSpPr>
          <p:spPr>
            <a:xfrm>
              <a:off x="9308770" y="2981094"/>
              <a:ext cx="1442223" cy="400143"/>
            </a:xfrm>
            <a:prstGeom prst="rect">
              <a:avLst/>
            </a:prstGeom>
            <a:solidFill>
              <a:srgbClr val="0DD6CC">
                <a:alpha val="100000"/>
              </a:srgbClr>
            </a:solidFill>
          </p:spPr>
          <p:txBody>
            <a:bodyPr/>
            <a:lstStyle/>
            <a:p>
              <a:endParaRPr/>
            </a:p>
          </p:txBody>
        </p:sp>
        <p:sp>
          <p:nvSpPr>
            <p:cNvPr id="27" name="rc26"/>
            <p:cNvSpPr/>
            <p:nvPr/>
          </p:nvSpPr>
          <p:spPr>
            <a:xfrm>
              <a:off x="10750993" y="2981094"/>
              <a:ext cx="307386" cy="400143"/>
            </a:xfrm>
            <a:prstGeom prst="rect">
              <a:avLst/>
            </a:prstGeom>
            <a:solidFill>
              <a:srgbClr val="CACACA">
                <a:alpha val="100000"/>
              </a:srgbClr>
            </a:solidFill>
          </p:spPr>
          <p:txBody>
            <a:bodyPr/>
            <a:lstStyle/>
            <a:p>
              <a:endParaRPr/>
            </a:p>
          </p:txBody>
        </p:sp>
        <p:sp>
          <p:nvSpPr>
            <p:cNvPr id="28" name="rc27"/>
            <p:cNvSpPr/>
            <p:nvPr/>
          </p:nvSpPr>
          <p:spPr>
            <a:xfrm>
              <a:off x="11058380" y="2981094"/>
              <a:ext cx="190867" cy="400143"/>
            </a:xfrm>
            <a:prstGeom prst="rect">
              <a:avLst/>
            </a:prstGeom>
            <a:solidFill>
              <a:srgbClr val="F54644">
                <a:alpha val="100000"/>
              </a:srgbClr>
            </a:solidFill>
          </p:spPr>
          <p:txBody>
            <a:bodyPr/>
            <a:lstStyle/>
            <a:p>
              <a:endParaRPr/>
            </a:p>
          </p:txBody>
        </p:sp>
        <p:sp>
          <p:nvSpPr>
            <p:cNvPr id="29" name="rc28"/>
            <p:cNvSpPr/>
            <p:nvPr/>
          </p:nvSpPr>
          <p:spPr>
            <a:xfrm>
              <a:off x="11249247" y="2981094"/>
              <a:ext cx="86477" cy="400143"/>
            </a:xfrm>
            <a:prstGeom prst="rect">
              <a:avLst/>
            </a:prstGeom>
            <a:solidFill>
              <a:srgbClr val="950A08">
                <a:alpha val="100000"/>
              </a:srgbClr>
            </a:solidFill>
          </p:spPr>
          <p:txBody>
            <a:bodyPr/>
            <a:lstStyle/>
            <a:p>
              <a:endParaRPr/>
            </a:p>
          </p:txBody>
        </p:sp>
        <p:sp>
          <p:nvSpPr>
            <p:cNvPr id="30" name="rc29"/>
            <p:cNvSpPr/>
            <p:nvPr/>
          </p:nvSpPr>
          <p:spPr>
            <a:xfrm>
              <a:off x="4806972" y="2365488"/>
              <a:ext cx="4764241" cy="400143"/>
            </a:xfrm>
            <a:prstGeom prst="rect">
              <a:avLst/>
            </a:prstGeom>
            <a:solidFill>
              <a:srgbClr val="006161">
                <a:alpha val="100000"/>
              </a:srgbClr>
            </a:solidFill>
          </p:spPr>
          <p:txBody>
            <a:bodyPr/>
            <a:lstStyle/>
            <a:p>
              <a:endParaRPr/>
            </a:p>
          </p:txBody>
        </p:sp>
        <p:sp>
          <p:nvSpPr>
            <p:cNvPr id="31" name="rc30"/>
            <p:cNvSpPr/>
            <p:nvPr/>
          </p:nvSpPr>
          <p:spPr>
            <a:xfrm>
              <a:off x="9571214" y="2365488"/>
              <a:ext cx="1234977" cy="400143"/>
            </a:xfrm>
            <a:prstGeom prst="rect">
              <a:avLst/>
            </a:prstGeom>
            <a:solidFill>
              <a:srgbClr val="0DD6CC">
                <a:alpha val="100000"/>
              </a:srgbClr>
            </a:solidFill>
          </p:spPr>
          <p:txBody>
            <a:bodyPr/>
            <a:lstStyle/>
            <a:p>
              <a:endParaRPr/>
            </a:p>
          </p:txBody>
        </p:sp>
        <p:sp>
          <p:nvSpPr>
            <p:cNvPr id="32" name="rc31"/>
            <p:cNvSpPr/>
            <p:nvPr/>
          </p:nvSpPr>
          <p:spPr>
            <a:xfrm>
              <a:off x="10806191" y="2365488"/>
              <a:ext cx="313162" cy="400143"/>
            </a:xfrm>
            <a:prstGeom prst="rect">
              <a:avLst/>
            </a:prstGeom>
            <a:solidFill>
              <a:srgbClr val="CACACA">
                <a:alpha val="100000"/>
              </a:srgbClr>
            </a:solidFill>
          </p:spPr>
          <p:txBody>
            <a:bodyPr/>
            <a:lstStyle/>
            <a:p>
              <a:endParaRPr/>
            </a:p>
          </p:txBody>
        </p:sp>
        <p:sp>
          <p:nvSpPr>
            <p:cNvPr id="33" name="rc32"/>
            <p:cNvSpPr/>
            <p:nvPr/>
          </p:nvSpPr>
          <p:spPr>
            <a:xfrm>
              <a:off x="11119354" y="2365488"/>
              <a:ext cx="129181" cy="400143"/>
            </a:xfrm>
            <a:prstGeom prst="rect">
              <a:avLst/>
            </a:prstGeom>
            <a:solidFill>
              <a:srgbClr val="F54644">
                <a:alpha val="100000"/>
              </a:srgbClr>
            </a:solidFill>
          </p:spPr>
          <p:txBody>
            <a:bodyPr/>
            <a:lstStyle/>
            <a:p>
              <a:endParaRPr/>
            </a:p>
          </p:txBody>
        </p:sp>
        <p:sp>
          <p:nvSpPr>
            <p:cNvPr id="34" name="rc33"/>
            <p:cNvSpPr/>
            <p:nvPr/>
          </p:nvSpPr>
          <p:spPr>
            <a:xfrm>
              <a:off x="11248535" y="2365488"/>
              <a:ext cx="87189" cy="400143"/>
            </a:xfrm>
            <a:prstGeom prst="rect">
              <a:avLst/>
            </a:prstGeom>
            <a:solidFill>
              <a:srgbClr val="950A08">
                <a:alpha val="100000"/>
              </a:srgbClr>
            </a:solidFill>
          </p:spPr>
          <p:txBody>
            <a:bodyPr/>
            <a:lstStyle/>
            <a:p>
              <a:endParaRPr/>
            </a:p>
          </p:txBody>
        </p:sp>
        <p:sp>
          <p:nvSpPr>
            <p:cNvPr id="35" name="tx34"/>
            <p:cNvSpPr/>
            <p:nvPr/>
          </p:nvSpPr>
          <p:spPr>
            <a:xfrm>
              <a:off x="7159263" y="5577707"/>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28%</a:t>
              </a:r>
            </a:p>
          </p:txBody>
        </p:sp>
        <p:sp>
          <p:nvSpPr>
            <p:cNvPr id="36" name="tx35"/>
            <p:cNvSpPr/>
            <p:nvPr/>
          </p:nvSpPr>
          <p:spPr>
            <a:xfrm>
              <a:off x="8391532" y="5577707"/>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10%</a:t>
              </a:r>
            </a:p>
          </p:txBody>
        </p:sp>
        <p:sp>
          <p:nvSpPr>
            <p:cNvPr id="37" name="tx36"/>
            <p:cNvSpPr/>
            <p:nvPr/>
          </p:nvSpPr>
          <p:spPr>
            <a:xfrm>
              <a:off x="8400440" y="4962102"/>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39%</a:t>
              </a:r>
            </a:p>
          </p:txBody>
        </p:sp>
        <p:sp>
          <p:nvSpPr>
            <p:cNvPr id="38" name="tx37"/>
            <p:cNvSpPr/>
            <p:nvPr/>
          </p:nvSpPr>
          <p:spPr>
            <a:xfrm>
              <a:off x="9967020" y="4962102"/>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8%</a:t>
              </a:r>
            </a:p>
          </p:txBody>
        </p:sp>
        <p:sp>
          <p:nvSpPr>
            <p:cNvPr id="39" name="tx38"/>
            <p:cNvSpPr/>
            <p:nvPr/>
          </p:nvSpPr>
          <p:spPr>
            <a:xfrm>
              <a:off x="8579659" y="4346496"/>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34%</a:t>
              </a:r>
            </a:p>
          </p:txBody>
        </p:sp>
        <p:sp>
          <p:nvSpPr>
            <p:cNvPr id="40" name="tx39"/>
            <p:cNvSpPr/>
            <p:nvPr/>
          </p:nvSpPr>
          <p:spPr>
            <a:xfrm>
              <a:off x="9989267" y="4346496"/>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8%</a:t>
              </a:r>
            </a:p>
          </p:txBody>
        </p:sp>
        <p:sp>
          <p:nvSpPr>
            <p:cNvPr id="41" name="tx40"/>
            <p:cNvSpPr/>
            <p:nvPr/>
          </p:nvSpPr>
          <p:spPr>
            <a:xfrm>
              <a:off x="8834353" y="3730890"/>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19%</a:t>
              </a:r>
            </a:p>
          </p:txBody>
        </p:sp>
        <p:sp>
          <p:nvSpPr>
            <p:cNvPr id="42" name="tx41"/>
            <p:cNvSpPr/>
            <p:nvPr/>
          </p:nvSpPr>
          <p:spPr>
            <a:xfrm>
              <a:off x="9770802" y="3730890"/>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8%</a:t>
              </a:r>
            </a:p>
          </p:txBody>
        </p:sp>
        <p:sp>
          <p:nvSpPr>
            <p:cNvPr id="43" name="tx42"/>
            <p:cNvSpPr/>
            <p:nvPr/>
          </p:nvSpPr>
          <p:spPr>
            <a:xfrm>
              <a:off x="9864661" y="3115285"/>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22%</a:t>
              </a:r>
            </a:p>
          </p:txBody>
        </p:sp>
        <p:sp>
          <p:nvSpPr>
            <p:cNvPr id="44" name="tx43"/>
            <p:cNvSpPr/>
            <p:nvPr/>
          </p:nvSpPr>
          <p:spPr>
            <a:xfrm>
              <a:off x="10785376" y="3115285"/>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45" name="tx44"/>
            <p:cNvSpPr/>
            <p:nvPr/>
          </p:nvSpPr>
          <p:spPr>
            <a:xfrm>
              <a:off x="10023481" y="2499679"/>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19%</a:t>
              </a:r>
            </a:p>
          </p:txBody>
        </p:sp>
        <p:sp>
          <p:nvSpPr>
            <p:cNvPr id="46" name="tx45"/>
            <p:cNvSpPr/>
            <p:nvPr/>
          </p:nvSpPr>
          <p:spPr>
            <a:xfrm>
              <a:off x="10843462" y="2499679"/>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47" name="tx46"/>
            <p:cNvSpPr/>
            <p:nvPr/>
          </p:nvSpPr>
          <p:spPr>
            <a:xfrm>
              <a:off x="5449704" y="5577707"/>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25%</a:t>
              </a:r>
            </a:p>
          </p:txBody>
        </p:sp>
        <p:sp>
          <p:nvSpPr>
            <p:cNvPr id="48" name="tx47"/>
            <p:cNvSpPr/>
            <p:nvPr/>
          </p:nvSpPr>
          <p:spPr>
            <a:xfrm>
              <a:off x="9551260" y="5577707"/>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25%</a:t>
              </a:r>
            </a:p>
          </p:txBody>
        </p:sp>
        <p:sp>
          <p:nvSpPr>
            <p:cNvPr id="49" name="tx48"/>
            <p:cNvSpPr/>
            <p:nvPr/>
          </p:nvSpPr>
          <p:spPr>
            <a:xfrm>
              <a:off x="10775414" y="5577707"/>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12%</a:t>
              </a:r>
            </a:p>
          </p:txBody>
        </p:sp>
        <p:sp>
          <p:nvSpPr>
            <p:cNvPr id="50" name="tx49"/>
            <p:cNvSpPr/>
            <p:nvPr/>
          </p:nvSpPr>
          <p:spPr>
            <a:xfrm>
              <a:off x="5886473" y="4962102"/>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38%</a:t>
              </a:r>
            </a:p>
          </p:txBody>
        </p:sp>
        <p:sp>
          <p:nvSpPr>
            <p:cNvPr id="51" name="tx50"/>
            <p:cNvSpPr/>
            <p:nvPr/>
          </p:nvSpPr>
          <p:spPr>
            <a:xfrm>
              <a:off x="10488878" y="4962102"/>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10%</a:t>
              </a:r>
            </a:p>
          </p:txBody>
        </p:sp>
        <p:sp>
          <p:nvSpPr>
            <p:cNvPr id="52" name="tx51"/>
            <p:cNvSpPr/>
            <p:nvPr/>
          </p:nvSpPr>
          <p:spPr>
            <a:xfrm>
              <a:off x="11033772" y="4962102"/>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a:t>
              </a:r>
            </a:p>
          </p:txBody>
        </p:sp>
        <p:sp>
          <p:nvSpPr>
            <p:cNvPr id="53" name="tx52"/>
            <p:cNvSpPr/>
            <p:nvPr/>
          </p:nvSpPr>
          <p:spPr>
            <a:xfrm>
              <a:off x="6054343" y="4346496"/>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43%</a:t>
              </a:r>
            </a:p>
          </p:txBody>
        </p:sp>
        <p:sp>
          <p:nvSpPr>
            <p:cNvPr id="54" name="tx53"/>
            <p:cNvSpPr/>
            <p:nvPr/>
          </p:nvSpPr>
          <p:spPr>
            <a:xfrm>
              <a:off x="10528445" y="4346496"/>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10%</a:t>
              </a:r>
            </a:p>
          </p:txBody>
        </p:sp>
        <p:sp>
          <p:nvSpPr>
            <p:cNvPr id="55" name="tx54"/>
            <p:cNvSpPr/>
            <p:nvPr/>
          </p:nvSpPr>
          <p:spPr>
            <a:xfrm>
              <a:off x="11062442" y="4346496"/>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a:t>
              </a:r>
            </a:p>
          </p:txBody>
        </p:sp>
        <p:sp>
          <p:nvSpPr>
            <p:cNvPr id="56" name="tx55"/>
            <p:cNvSpPr/>
            <p:nvPr/>
          </p:nvSpPr>
          <p:spPr>
            <a:xfrm>
              <a:off x="6424313" y="3730890"/>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55%</a:t>
              </a:r>
            </a:p>
          </p:txBody>
        </p:sp>
        <p:sp>
          <p:nvSpPr>
            <p:cNvPr id="57" name="tx56"/>
            <p:cNvSpPr/>
            <p:nvPr/>
          </p:nvSpPr>
          <p:spPr>
            <a:xfrm>
              <a:off x="10262549" y="3730890"/>
              <a:ext cx="23862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a:t>
              </a:r>
            </a:p>
          </p:txBody>
        </p:sp>
        <p:sp>
          <p:nvSpPr>
            <p:cNvPr id="58" name="tx57"/>
            <p:cNvSpPr/>
            <p:nvPr/>
          </p:nvSpPr>
          <p:spPr>
            <a:xfrm>
              <a:off x="10807915" y="3730890"/>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11%</a:t>
              </a:r>
            </a:p>
          </p:txBody>
        </p:sp>
        <p:sp>
          <p:nvSpPr>
            <p:cNvPr id="59" name="tx58"/>
            <p:cNvSpPr/>
            <p:nvPr/>
          </p:nvSpPr>
          <p:spPr>
            <a:xfrm>
              <a:off x="6892650" y="3115285"/>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69%</a:t>
              </a:r>
            </a:p>
          </p:txBody>
        </p:sp>
        <p:sp>
          <p:nvSpPr>
            <p:cNvPr id="60" name="tx59"/>
            <p:cNvSpPr/>
            <p:nvPr/>
          </p:nvSpPr>
          <p:spPr>
            <a:xfrm>
              <a:off x="7023872" y="2499679"/>
              <a:ext cx="330441" cy="12501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73%</a:t>
              </a:r>
            </a:p>
          </p:txBody>
        </p:sp>
        <p:sp>
          <p:nvSpPr>
            <p:cNvPr id="61" name="tx60"/>
            <p:cNvSpPr/>
            <p:nvPr/>
          </p:nvSpPr>
          <p:spPr>
            <a:xfrm>
              <a:off x="3407149" y="5572945"/>
              <a:ext cx="1291642"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administrators</a:t>
              </a:r>
            </a:p>
          </p:txBody>
        </p:sp>
        <p:sp>
          <p:nvSpPr>
            <p:cNvPr id="62" name="tx61"/>
            <p:cNvSpPr/>
            <p:nvPr/>
          </p:nvSpPr>
          <p:spPr>
            <a:xfrm>
              <a:off x="3541218" y="4955752"/>
              <a:ext cx="1157572"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 Assistants</a:t>
              </a:r>
            </a:p>
          </p:txBody>
        </p:sp>
        <p:sp>
          <p:nvSpPr>
            <p:cNvPr id="63" name="tx62"/>
            <p:cNvSpPr/>
            <p:nvPr/>
          </p:nvSpPr>
          <p:spPr>
            <a:xfrm>
              <a:off x="3618919" y="4365347"/>
              <a:ext cx="1079872"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 Practitioners</a:t>
              </a:r>
            </a:p>
          </p:txBody>
        </p:sp>
        <p:sp>
          <p:nvSpPr>
            <p:cNvPr id="64" name="tx63"/>
            <p:cNvSpPr/>
            <p:nvPr/>
          </p:nvSpPr>
          <p:spPr>
            <a:xfrm>
              <a:off x="4155134" y="3722953"/>
              <a:ext cx="543656"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Surgeons</a:t>
              </a:r>
            </a:p>
          </p:txBody>
        </p:sp>
        <p:sp>
          <p:nvSpPr>
            <p:cNvPr id="65" name="tx64"/>
            <p:cNvSpPr/>
            <p:nvPr/>
          </p:nvSpPr>
          <p:spPr>
            <a:xfrm>
              <a:off x="4296521" y="3134136"/>
              <a:ext cx="402270"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Nurses</a:t>
              </a:r>
            </a:p>
          </p:txBody>
        </p:sp>
        <p:sp>
          <p:nvSpPr>
            <p:cNvPr id="66" name="tx65"/>
            <p:cNvSpPr/>
            <p:nvPr/>
          </p:nvSpPr>
          <p:spPr>
            <a:xfrm>
              <a:off x="3618919" y="2491741"/>
              <a:ext cx="1079872"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Physicians/Doctors</a:t>
              </a:r>
            </a:p>
          </p:txBody>
        </p:sp>
        <p:sp>
          <p:nvSpPr>
            <p:cNvPr id="67" name="rc66"/>
            <p:cNvSpPr/>
            <p:nvPr/>
          </p:nvSpPr>
          <p:spPr>
            <a:xfrm>
              <a:off x="4921505" y="1550917"/>
              <a:ext cx="6299686" cy="506102"/>
            </a:xfrm>
            <a:prstGeom prst="rect">
              <a:avLst/>
            </a:prstGeom>
            <a:solidFill>
              <a:srgbClr val="FFFFFF">
                <a:alpha val="100000"/>
              </a:srgbClr>
            </a:solidFill>
          </p:spPr>
          <p:txBody>
            <a:bodyPr/>
            <a:lstStyle/>
            <a:p>
              <a:endParaRPr/>
            </a:p>
          </p:txBody>
        </p:sp>
        <p:sp>
          <p:nvSpPr>
            <p:cNvPr id="68" name="rc67"/>
            <p:cNvSpPr/>
            <p:nvPr/>
          </p:nvSpPr>
          <p:spPr>
            <a:xfrm>
              <a:off x="4991094" y="1550917"/>
              <a:ext cx="219455" cy="632627"/>
            </a:xfrm>
            <a:prstGeom prst="rect">
              <a:avLst/>
            </a:prstGeom>
            <a:solidFill>
              <a:srgbClr val="FFFFFF">
                <a:alpha val="100000"/>
              </a:srgbClr>
            </a:solidFill>
          </p:spPr>
          <p:txBody>
            <a:bodyPr/>
            <a:lstStyle/>
            <a:p>
              <a:endParaRPr/>
            </a:p>
          </p:txBody>
        </p:sp>
        <p:sp>
          <p:nvSpPr>
            <p:cNvPr id="69" name="pt68"/>
            <p:cNvSpPr/>
            <p:nvPr/>
          </p:nvSpPr>
          <p:spPr>
            <a:xfrm>
              <a:off x="5028569" y="1794977"/>
              <a:ext cx="144506" cy="144506"/>
            </a:xfrm>
            <a:prstGeom prst="ellipse">
              <a:avLst/>
            </a:prstGeom>
            <a:solidFill>
              <a:srgbClr val="006161">
                <a:alpha val="100000"/>
              </a:srgbClr>
            </a:solidFill>
            <a:ln w="9000" cap="rnd">
              <a:solidFill>
                <a:srgbClr val="006161">
                  <a:alpha val="100000"/>
                </a:srgbClr>
              </a:solidFill>
              <a:prstDash val="solid"/>
              <a:round/>
            </a:ln>
          </p:spPr>
          <p:txBody>
            <a:bodyPr/>
            <a:lstStyle/>
            <a:p>
              <a:endParaRPr/>
            </a:p>
          </p:txBody>
        </p:sp>
        <p:sp>
          <p:nvSpPr>
            <p:cNvPr id="70" name="rc69"/>
            <p:cNvSpPr/>
            <p:nvPr/>
          </p:nvSpPr>
          <p:spPr>
            <a:xfrm>
              <a:off x="6309670" y="1550917"/>
              <a:ext cx="219455" cy="632627"/>
            </a:xfrm>
            <a:prstGeom prst="rect">
              <a:avLst/>
            </a:prstGeom>
            <a:solidFill>
              <a:srgbClr val="FFFFFF">
                <a:alpha val="100000"/>
              </a:srgbClr>
            </a:solidFill>
          </p:spPr>
          <p:txBody>
            <a:bodyPr/>
            <a:lstStyle/>
            <a:p>
              <a:endParaRPr/>
            </a:p>
          </p:txBody>
        </p:sp>
        <p:sp>
          <p:nvSpPr>
            <p:cNvPr id="71" name="pt70"/>
            <p:cNvSpPr/>
            <p:nvPr/>
          </p:nvSpPr>
          <p:spPr>
            <a:xfrm>
              <a:off x="6347145"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72" name="rc71"/>
            <p:cNvSpPr/>
            <p:nvPr/>
          </p:nvSpPr>
          <p:spPr>
            <a:xfrm>
              <a:off x="7656523" y="1550917"/>
              <a:ext cx="219455" cy="632627"/>
            </a:xfrm>
            <a:prstGeom prst="rect">
              <a:avLst/>
            </a:prstGeom>
            <a:solidFill>
              <a:srgbClr val="FFFFFF">
                <a:alpha val="100000"/>
              </a:srgbClr>
            </a:solidFill>
          </p:spPr>
          <p:txBody>
            <a:bodyPr/>
            <a:lstStyle/>
            <a:p>
              <a:endParaRPr/>
            </a:p>
          </p:txBody>
        </p:sp>
        <p:sp>
          <p:nvSpPr>
            <p:cNvPr id="73" name="pt72"/>
            <p:cNvSpPr/>
            <p:nvPr/>
          </p:nvSpPr>
          <p:spPr>
            <a:xfrm>
              <a:off x="7693997" y="1794977"/>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74" name="rc73"/>
            <p:cNvSpPr/>
            <p:nvPr/>
          </p:nvSpPr>
          <p:spPr>
            <a:xfrm>
              <a:off x="8872345" y="1550917"/>
              <a:ext cx="219455" cy="632627"/>
            </a:xfrm>
            <a:prstGeom prst="rect">
              <a:avLst/>
            </a:prstGeom>
            <a:solidFill>
              <a:srgbClr val="FFFFFF">
                <a:alpha val="100000"/>
              </a:srgbClr>
            </a:solidFill>
          </p:spPr>
          <p:txBody>
            <a:bodyPr/>
            <a:lstStyle/>
            <a:p>
              <a:endParaRPr/>
            </a:p>
          </p:txBody>
        </p:sp>
        <p:sp>
          <p:nvSpPr>
            <p:cNvPr id="75" name="pt74"/>
            <p:cNvSpPr/>
            <p:nvPr/>
          </p:nvSpPr>
          <p:spPr>
            <a:xfrm>
              <a:off x="8909820" y="1794977"/>
              <a:ext cx="144506" cy="144506"/>
            </a:xfrm>
            <a:prstGeom prst="ellipse">
              <a:avLst/>
            </a:prstGeom>
            <a:solidFill>
              <a:srgbClr val="F54644">
                <a:alpha val="100000"/>
              </a:srgbClr>
            </a:solidFill>
            <a:ln w="9000" cap="rnd">
              <a:solidFill>
                <a:srgbClr val="F54644">
                  <a:alpha val="100000"/>
                </a:srgbClr>
              </a:solidFill>
              <a:prstDash val="solid"/>
              <a:round/>
            </a:ln>
          </p:spPr>
          <p:txBody>
            <a:bodyPr/>
            <a:lstStyle/>
            <a:p>
              <a:endParaRPr/>
            </a:p>
          </p:txBody>
        </p:sp>
        <p:sp>
          <p:nvSpPr>
            <p:cNvPr id="76" name="rc75"/>
            <p:cNvSpPr/>
            <p:nvPr/>
          </p:nvSpPr>
          <p:spPr>
            <a:xfrm>
              <a:off x="10219198" y="1550917"/>
              <a:ext cx="219455" cy="632627"/>
            </a:xfrm>
            <a:prstGeom prst="rect">
              <a:avLst/>
            </a:prstGeom>
            <a:solidFill>
              <a:srgbClr val="FFFFFF">
                <a:alpha val="100000"/>
              </a:srgbClr>
            </a:solidFill>
          </p:spPr>
          <p:txBody>
            <a:bodyPr/>
            <a:lstStyle/>
            <a:p>
              <a:endParaRPr/>
            </a:p>
          </p:txBody>
        </p:sp>
        <p:sp>
          <p:nvSpPr>
            <p:cNvPr id="77" name="pt76"/>
            <p:cNvSpPr/>
            <p:nvPr/>
          </p:nvSpPr>
          <p:spPr>
            <a:xfrm>
              <a:off x="10256672" y="1794977"/>
              <a:ext cx="144506" cy="144506"/>
            </a:xfrm>
            <a:prstGeom prst="ellipse">
              <a:avLst/>
            </a:prstGeom>
            <a:solidFill>
              <a:srgbClr val="950A08">
                <a:alpha val="100000"/>
              </a:srgbClr>
            </a:solidFill>
            <a:ln w="9000" cap="rnd">
              <a:solidFill>
                <a:srgbClr val="950A08">
                  <a:alpha val="100000"/>
                </a:srgbClr>
              </a:solidFill>
              <a:prstDash val="solid"/>
              <a:round/>
            </a:ln>
          </p:spPr>
          <p:txBody>
            <a:bodyPr/>
            <a:lstStyle/>
            <a:p>
              <a:endParaRPr/>
            </a:p>
          </p:txBody>
        </p:sp>
        <p:sp>
          <p:nvSpPr>
            <p:cNvPr id="78" name="tx77"/>
            <p:cNvSpPr/>
            <p:nvPr/>
          </p:nvSpPr>
          <p:spPr>
            <a:xfrm>
              <a:off x="5280139" y="1810549"/>
              <a:ext cx="959941"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 very significant</a:t>
              </a:r>
            </a:p>
          </p:txBody>
        </p:sp>
        <p:sp>
          <p:nvSpPr>
            <p:cNvPr id="79" name="tx78"/>
            <p:cNvSpPr/>
            <p:nvPr/>
          </p:nvSpPr>
          <p:spPr>
            <a:xfrm>
              <a:off x="5280139" y="1967640"/>
              <a:ext cx="388193"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role     </a:t>
              </a:r>
            </a:p>
          </p:txBody>
        </p:sp>
        <p:sp>
          <p:nvSpPr>
            <p:cNvPr id="80" name="tx79"/>
            <p:cNvSpPr/>
            <p:nvPr/>
          </p:nvSpPr>
          <p:spPr>
            <a:xfrm>
              <a:off x="6598715" y="1837338"/>
              <a:ext cx="698810"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 somewhat</a:t>
              </a:r>
            </a:p>
          </p:txBody>
        </p:sp>
        <p:sp>
          <p:nvSpPr>
            <p:cNvPr id="81" name="tx80"/>
            <p:cNvSpPr/>
            <p:nvPr/>
          </p:nvSpPr>
          <p:spPr>
            <a:xfrm>
              <a:off x="6598715" y="1940851"/>
              <a:ext cx="988218"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significant role     </a:t>
              </a:r>
            </a:p>
          </p:txBody>
        </p:sp>
        <p:sp>
          <p:nvSpPr>
            <p:cNvPr id="82" name="tx81"/>
            <p:cNvSpPr/>
            <p:nvPr/>
          </p:nvSpPr>
          <p:spPr>
            <a:xfrm>
              <a:off x="7945568" y="1835750"/>
              <a:ext cx="857187" cy="94059"/>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 No</a:t>
              </a:r>
            </a:p>
          </p:txBody>
        </p:sp>
        <p:sp>
          <p:nvSpPr>
            <p:cNvPr id="83" name="tx82"/>
            <p:cNvSpPr/>
            <p:nvPr/>
          </p:nvSpPr>
          <p:spPr>
            <a:xfrm>
              <a:off x="7945568" y="1944026"/>
              <a:ext cx="586010"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opinion     </a:t>
              </a:r>
            </a:p>
          </p:txBody>
        </p:sp>
        <p:sp>
          <p:nvSpPr>
            <p:cNvPr id="84" name="tx83"/>
            <p:cNvSpPr/>
            <p:nvPr/>
          </p:nvSpPr>
          <p:spPr>
            <a:xfrm>
              <a:off x="9161390" y="1812136"/>
              <a:ext cx="578755"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a very</a:t>
              </a:r>
            </a:p>
          </p:txBody>
        </p:sp>
        <p:sp>
          <p:nvSpPr>
            <p:cNvPr id="85" name="tx84"/>
            <p:cNvSpPr/>
            <p:nvPr/>
          </p:nvSpPr>
          <p:spPr>
            <a:xfrm>
              <a:off x="9161390" y="1940851"/>
              <a:ext cx="988218"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significant role     </a:t>
              </a:r>
            </a:p>
          </p:txBody>
        </p:sp>
        <p:sp>
          <p:nvSpPr>
            <p:cNvPr id="86" name="tx85"/>
            <p:cNvSpPr/>
            <p:nvPr/>
          </p:nvSpPr>
          <p:spPr>
            <a:xfrm>
              <a:off x="10508243" y="1837338"/>
              <a:ext cx="712948"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 role at all</a:t>
              </a:r>
            </a:p>
          </p:txBody>
        </p:sp>
        <p:sp>
          <p:nvSpPr>
            <p:cNvPr id="87" name="tx86"/>
            <p:cNvSpPr/>
            <p:nvPr/>
          </p:nvSpPr>
          <p:spPr>
            <a:xfrm>
              <a:off x="10508243" y="2060112"/>
              <a:ext cx="176423" cy="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     </a:t>
              </a:r>
            </a:p>
          </p:txBody>
        </p:sp>
      </p:grpSp>
      <p:sp>
        <p:nvSpPr>
          <p:cNvPr id="88" name="black_box_title"/>
          <p:cNvSpPr>
            <a:spLocks noGrp="1"/>
          </p:cNvSpPr>
          <p:nvPr>
            <p:ph type="body" sz="quarter" idx="13"/>
          </p:nvPr>
        </p:nvSpPr>
        <p:spPr>
          <a:xfrm>
            <a:off x="420078" y="2066924"/>
            <a:ext cx="2103120" cy="2565400"/>
          </a:xfrm>
        </p:spPr>
        <p:txBody>
          <a:bodyPr/>
          <a:lstStyle/>
          <a:p>
            <a:r>
              <a:rPr lang="en-US" dirty="0"/>
              <a:t>The Role of Nurses </a:t>
            </a:r>
          </a:p>
        </p:txBody>
      </p:sp>
      <p:sp>
        <p:nvSpPr>
          <p:cNvPr id="89" name="sub_title"/>
          <p:cNvSpPr>
            <a:spLocks noGrp="1"/>
          </p:cNvSpPr>
          <p:nvPr>
            <p:ph type="body" sz="quarter" idx="17"/>
          </p:nvPr>
        </p:nvSpPr>
        <p:spPr>
          <a:xfrm>
            <a:off x="3333209" y="880874"/>
            <a:ext cx="8245072" cy="501359"/>
          </a:xfrm>
        </p:spPr>
        <p:txBody>
          <a:bodyPr/>
          <a:lstStyle/>
          <a:p>
            <a:r>
              <a:t>Thinking about when you visit a hospital, how much of a role do each of the following have in the medical care you receive?</a:t>
            </a:r>
          </a:p>
        </p:txBody>
      </p:sp>
      <p:sp>
        <p:nvSpPr>
          <p:cNvPr id="91" name="presentation_title"/>
          <p:cNvSpPr>
            <a:spLocks noGrp="1"/>
          </p:cNvSpPr>
          <p:nvPr>
            <p:ph type="body" sz="quarter" idx="14"/>
          </p:nvPr>
        </p:nvSpPr>
        <p:spPr>
          <a:xfrm>
            <a:off x="420078" y="433199"/>
            <a:ext cx="1570037" cy="447675"/>
          </a:xfrm>
        </p:spPr>
        <p:txBody>
          <a:bodyPr/>
          <a:lstStyle/>
          <a:p>
            <a:r>
              <a:t>Abns Polling Presentation</a:t>
            </a:r>
          </a:p>
        </p:txBody>
      </p:sp>
      <p:sp>
        <p:nvSpPr>
          <p:cNvPr id="92" name="qnum"/>
          <p:cNvSpPr>
            <a:spLocks noGrp="1"/>
          </p:cNvSpPr>
          <p:nvPr>
            <p:ph type="body" sz="quarter" idx="18"/>
          </p:nvPr>
        </p:nvSpPr>
        <p:spPr>
          <a:xfrm>
            <a:off x="-1080399" y="419188"/>
            <a:ext cx="970376" cy="369299"/>
          </a:xfrm>
        </p:spPr>
        <p:txBody>
          <a:bodyPr/>
          <a:lstStyle/>
          <a:p>
            <a:r>
              <a:t>ABNS6</a:t>
            </a:r>
          </a:p>
        </p:txBody>
      </p:sp>
      <p:sp>
        <p:nvSpPr>
          <p:cNvPr id="93" name="Slide Number Placeholder 92">
            <a:extLst>
              <a:ext uri="{FF2B5EF4-FFF2-40B4-BE49-F238E27FC236}">
                <a16:creationId xmlns:a16="http://schemas.microsoft.com/office/drawing/2014/main" xmlns="" id="{DBBD1803-079D-4A90-8276-24D4A7FC9AF1}"/>
              </a:ext>
            </a:extLst>
          </p:cNvPr>
          <p:cNvSpPr>
            <a:spLocks noGrp="1"/>
          </p:cNvSpPr>
          <p:nvPr>
            <p:ph type="sldNum" sz="quarter" idx="12"/>
          </p:nvPr>
        </p:nvSpPr>
        <p:spPr/>
        <p:txBody>
          <a:bodyPr/>
          <a:lstStyle/>
          <a:p>
            <a:fld id="{721B4A2B-C916-44BD-B828-1C8B638667EF}" type="slidenum">
              <a:rPr lang="en-US" smtClean="0"/>
              <a:pPr/>
              <a:t>6</a:t>
            </a:fld>
            <a:endParaRPr lang="en-US" dirty="0"/>
          </a:p>
        </p:txBody>
      </p:sp>
      <p:sp>
        <p:nvSpPr>
          <p:cNvPr id="90" name="Arrow: Right 89">
            <a:extLst>
              <a:ext uri="{FF2B5EF4-FFF2-40B4-BE49-F238E27FC236}">
                <a16:creationId xmlns:a16="http://schemas.microsoft.com/office/drawing/2014/main" xmlns="" id="{131F5F54-598F-494A-8BD7-D718C7699C81}"/>
              </a:ext>
            </a:extLst>
          </p:cNvPr>
          <p:cNvSpPr/>
          <p:nvPr/>
        </p:nvSpPr>
        <p:spPr>
          <a:xfrm>
            <a:off x="3873280" y="3107347"/>
            <a:ext cx="370216" cy="1546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7603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Similarly, 3 in 4 adults (74%) say nurses had a significant impact in the quality of care they received when they visited a hospital.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3876666" y="1745584"/>
              <a:ext cx="1027527" cy="3893346"/>
            </a:xfrm>
            <a:prstGeom prst="rect">
              <a:avLst/>
            </a:prstGeom>
            <a:solidFill>
              <a:srgbClr val="C44CD6">
                <a:alpha val="100000"/>
              </a:srgbClr>
            </a:solidFill>
          </p:spPr>
          <p:txBody>
            <a:bodyPr/>
            <a:lstStyle/>
            <a:p>
              <a:endParaRPr/>
            </a:p>
          </p:txBody>
        </p:sp>
        <p:sp>
          <p:nvSpPr>
            <p:cNvPr id="6" name="rc5"/>
            <p:cNvSpPr/>
            <p:nvPr/>
          </p:nvSpPr>
          <p:spPr>
            <a:xfrm>
              <a:off x="5457478" y="4691900"/>
              <a:ext cx="1027527" cy="947030"/>
            </a:xfrm>
            <a:prstGeom prst="rect">
              <a:avLst/>
            </a:prstGeom>
            <a:solidFill>
              <a:srgbClr val="0DD6CC">
                <a:alpha val="100000"/>
              </a:srgbClr>
            </a:solidFill>
          </p:spPr>
          <p:txBody>
            <a:bodyPr/>
            <a:lstStyle/>
            <a:p>
              <a:endParaRPr/>
            </a:p>
          </p:txBody>
        </p:sp>
        <p:sp>
          <p:nvSpPr>
            <p:cNvPr id="7" name="rc6"/>
            <p:cNvSpPr/>
            <p:nvPr/>
          </p:nvSpPr>
          <p:spPr>
            <a:xfrm>
              <a:off x="7038289" y="5481092"/>
              <a:ext cx="1027527" cy="157838"/>
            </a:xfrm>
            <a:prstGeom prst="rect">
              <a:avLst/>
            </a:prstGeom>
            <a:solidFill>
              <a:srgbClr val="2020A5">
                <a:alpha val="100000"/>
              </a:srgbClr>
            </a:solidFill>
          </p:spPr>
          <p:txBody>
            <a:bodyPr/>
            <a:lstStyle/>
            <a:p>
              <a:endParaRPr/>
            </a:p>
          </p:txBody>
        </p:sp>
        <p:sp>
          <p:nvSpPr>
            <p:cNvPr id="8" name="rc7"/>
            <p:cNvSpPr/>
            <p:nvPr/>
          </p:nvSpPr>
          <p:spPr>
            <a:xfrm>
              <a:off x="8619100" y="5586318"/>
              <a:ext cx="1027527" cy="52612"/>
            </a:xfrm>
            <a:prstGeom prst="rect">
              <a:avLst/>
            </a:prstGeom>
            <a:solidFill>
              <a:srgbClr val="6091F4">
                <a:alpha val="100000"/>
              </a:srgbClr>
            </a:solidFill>
          </p:spPr>
          <p:txBody>
            <a:bodyPr/>
            <a:lstStyle/>
            <a:p>
              <a:endParaRPr/>
            </a:p>
          </p:txBody>
        </p:sp>
        <p:sp>
          <p:nvSpPr>
            <p:cNvPr id="9" name="rc8"/>
            <p:cNvSpPr/>
            <p:nvPr/>
          </p:nvSpPr>
          <p:spPr>
            <a:xfrm>
              <a:off x="10199912" y="5428479"/>
              <a:ext cx="1027527" cy="210451"/>
            </a:xfrm>
            <a:prstGeom prst="rect">
              <a:avLst/>
            </a:prstGeom>
            <a:solidFill>
              <a:srgbClr val="CACACA">
                <a:alpha val="100000"/>
              </a:srgbClr>
            </a:solidFill>
          </p:spPr>
          <p:txBody>
            <a:bodyPr/>
            <a:lstStyle/>
            <a:p>
              <a:endParaRPr/>
            </a:p>
          </p:txBody>
        </p:sp>
        <p:sp>
          <p:nvSpPr>
            <p:cNvPr id="10" name="tx9"/>
            <p:cNvSpPr/>
            <p:nvPr/>
          </p:nvSpPr>
          <p:spPr>
            <a:xfrm>
              <a:off x="5678927" y="4951893"/>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18%</a:t>
              </a:r>
            </a:p>
          </p:txBody>
        </p:sp>
        <p:sp>
          <p:nvSpPr>
            <p:cNvPr id="11" name="tx10"/>
            <p:cNvSpPr/>
            <p:nvPr/>
          </p:nvSpPr>
          <p:spPr>
            <a:xfrm>
              <a:off x="7340965" y="5050880"/>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3%</a:t>
              </a:r>
            </a:p>
          </p:txBody>
        </p:sp>
        <p:sp>
          <p:nvSpPr>
            <p:cNvPr id="12" name="tx11"/>
            <p:cNvSpPr/>
            <p:nvPr/>
          </p:nvSpPr>
          <p:spPr>
            <a:xfrm>
              <a:off x="8921776" y="5156105"/>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1%</a:t>
              </a:r>
            </a:p>
          </p:txBody>
        </p:sp>
        <p:sp>
          <p:nvSpPr>
            <p:cNvPr id="13" name="tx12"/>
            <p:cNvSpPr/>
            <p:nvPr/>
          </p:nvSpPr>
          <p:spPr>
            <a:xfrm>
              <a:off x="10502588" y="4998267"/>
              <a:ext cx="422175"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2B2B2B">
                      <a:alpha val="100000"/>
                    </a:srgbClr>
                  </a:solidFill>
                  <a:latin typeface="Arial"/>
                  <a:cs typeface="Arial"/>
                </a:rPr>
                <a:t>4%</a:t>
              </a:r>
            </a:p>
          </p:txBody>
        </p:sp>
        <p:sp>
          <p:nvSpPr>
            <p:cNvPr id="14" name="tx13"/>
            <p:cNvSpPr/>
            <p:nvPr/>
          </p:nvSpPr>
          <p:spPr>
            <a:xfrm>
              <a:off x="4098116" y="2005577"/>
              <a:ext cx="584627" cy="221059"/>
            </a:xfrm>
            <a:prstGeom prst="rect">
              <a:avLst/>
            </a:prstGeom>
            <a:noFill/>
          </p:spPr>
          <p:txBody>
            <a:bodyPr wrap="none" lIns="0" tIns="0" rIns="0" bIns="0" anchor="ctr" anchorCtr="1"/>
            <a:lstStyle/>
            <a:p>
              <a:pPr marL="0" marR="0" indent="0" algn="l">
                <a:lnSpc>
                  <a:spcPts val="2276"/>
                </a:lnSpc>
                <a:spcBef>
                  <a:spcPts val="0"/>
                </a:spcBef>
                <a:spcAft>
                  <a:spcPts val="0"/>
                </a:spcAft>
              </a:pPr>
              <a:r>
                <a:rPr sz="2276" b="1">
                  <a:solidFill>
                    <a:srgbClr val="FFFFFF">
                      <a:alpha val="100000"/>
                    </a:srgbClr>
                  </a:solidFill>
                  <a:latin typeface="Arial"/>
                  <a:cs typeface="Arial"/>
                </a:rPr>
                <a:t>74%</a:t>
              </a:r>
            </a:p>
          </p:txBody>
        </p:sp>
        <p:sp>
          <p:nvSpPr>
            <p:cNvPr id="15" name="tx14"/>
            <p:cNvSpPr/>
            <p:nvPr/>
          </p:nvSpPr>
          <p:spPr>
            <a:xfrm>
              <a:off x="3733986" y="5707934"/>
              <a:ext cx="1312887" cy="14307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A significant impact</a:t>
              </a:r>
            </a:p>
          </p:txBody>
        </p:sp>
        <p:sp>
          <p:nvSpPr>
            <p:cNvPr id="16" name="tx15"/>
            <p:cNvSpPr/>
            <p:nvPr/>
          </p:nvSpPr>
          <p:spPr>
            <a:xfrm>
              <a:off x="4390430"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sp>
          <p:nvSpPr>
            <p:cNvPr id="17" name="tx16"/>
            <p:cNvSpPr/>
            <p:nvPr/>
          </p:nvSpPr>
          <p:spPr>
            <a:xfrm>
              <a:off x="5420577" y="5738295"/>
              <a:ext cx="1101328"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Somewhat of an</a:t>
              </a:r>
            </a:p>
          </p:txBody>
        </p:sp>
        <p:sp>
          <p:nvSpPr>
            <p:cNvPr id="18" name="tx17"/>
            <p:cNvSpPr/>
            <p:nvPr/>
          </p:nvSpPr>
          <p:spPr>
            <a:xfrm>
              <a:off x="5746809" y="5876098"/>
              <a:ext cx="448865" cy="13950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impact</a:t>
              </a:r>
            </a:p>
          </p:txBody>
        </p:sp>
        <p:sp>
          <p:nvSpPr>
            <p:cNvPr id="19" name="tx18"/>
            <p:cNvSpPr/>
            <p:nvPr/>
          </p:nvSpPr>
          <p:spPr>
            <a:xfrm>
              <a:off x="7035322" y="5738295"/>
              <a:ext cx="1033462"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Not much of an</a:t>
              </a:r>
            </a:p>
          </p:txBody>
        </p:sp>
        <p:sp>
          <p:nvSpPr>
            <p:cNvPr id="20" name="tx19"/>
            <p:cNvSpPr/>
            <p:nvPr/>
          </p:nvSpPr>
          <p:spPr>
            <a:xfrm>
              <a:off x="7327620" y="5876098"/>
              <a:ext cx="448865" cy="13950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impact</a:t>
              </a:r>
            </a:p>
          </p:txBody>
        </p:sp>
        <p:sp>
          <p:nvSpPr>
            <p:cNvPr id="21" name="tx20"/>
            <p:cNvSpPr/>
            <p:nvPr/>
          </p:nvSpPr>
          <p:spPr>
            <a:xfrm>
              <a:off x="8607724" y="5711506"/>
              <a:ext cx="1050280" cy="13950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No impact at all</a:t>
              </a:r>
            </a:p>
          </p:txBody>
        </p:sp>
        <p:sp>
          <p:nvSpPr>
            <p:cNvPr id="22" name="tx21"/>
            <p:cNvSpPr/>
            <p:nvPr/>
          </p:nvSpPr>
          <p:spPr>
            <a:xfrm>
              <a:off x="9132864" y="6015600"/>
              <a:ext cx="0" cy="0"/>
            </a:xfrm>
            <a:prstGeom prst="rect">
              <a:avLst/>
            </a:prstGeom>
            <a:noFill/>
          </p:spPr>
          <p:txBody>
            <a:bodyPr wrap="none" lIns="0" tIns="0" rIns="0" bIns="0" anchor="ctr" anchorCtr="1"/>
            <a:lstStyle/>
            <a:p>
              <a:pPr marL="0" marR="0" indent="0" algn="l">
                <a:lnSpc>
                  <a:spcPts val="1200"/>
                </a:lnSpc>
                <a:spcBef>
                  <a:spcPts val="0"/>
                </a:spcBef>
                <a:spcAft>
                  <a:spcPts val="0"/>
                </a:spcAft>
              </a:pPr>
              <a:endParaRPr/>
            </a:p>
          </p:txBody>
        </p:sp>
        <p:sp>
          <p:nvSpPr>
            <p:cNvPr id="23" name="tx22"/>
            <p:cNvSpPr/>
            <p:nvPr/>
          </p:nvSpPr>
          <p:spPr>
            <a:xfrm>
              <a:off x="10220534" y="5738295"/>
              <a:ext cx="986283" cy="11271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Don't know/No</a:t>
              </a:r>
            </a:p>
          </p:txBody>
        </p:sp>
        <p:sp>
          <p:nvSpPr>
            <p:cNvPr id="24" name="tx23"/>
            <p:cNvSpPr/>
            <p:nvPr/>
          </p:nvSpPr>
          <p:spPr>
            <a:xfrm>
              <a:off x="10467923" y="5876098"/>
              <a:ext cx="491504" cy="13950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2B2B2B">
                      <a:alpha val="100000"/>
                    </a:srgbClr>
                  </a:solidFill>
                  <a:latin typeface="Arial"/>
                  <a:cs typeface="Arial"/>
                </a:rPr>
                <a:t>opinion</a:t>
              </a:r>
            </a:p>
          </p:txBody>
        </p:sp>
      </p:grpSp>
      <p:sp>
        <p:nvSpPr>
          <p:cNvPr id="25" name="black_box_title"/>
          <p:cNvSpPr>
            <a:spLocks noGrp="1"/>
          </p:cNvSpPr>
          <p:nvPr>
            <p:ph type="body" sz="quarter" idx="13"/>
          </p:nvPr>
        </p:nvSpPr>
        <p:spPr>
          <a:xfrm>
            <a:off x="420078" y="2066924"/>
            <a:ext cx="2103120" cy="2565400"/>
          </a:xfrm>
        </p:spPr>
        <p:txBody>
          <a:bodyPr/>
          <a:lstStyle/>
          <a:p>
            <a:r>
              <a:rPr lang="en-US" dirty="0"/>
              <a:t>The Role of Nurses </a:t>
            </a:r>
          </a:p>
        </p:txBody>
      </p:sp>
      <p:sp>
        <p:nvSpPr>
          <p:cNvPr id="26" name="sub_title"/>
          <p:cNvSpPr>
            <a:spLocks noGrp="1"/>
          </p:cNvSpPr>
          <p:nvPr>
            <p:ph type="body" sz="quarter" idx="17"/>
          </p:nvPr>
        </p:nvSpPr>
        <p:spPr>
          <a:xfrm>
            <a:off x="3333209" y="880874"/>
            <a:ext cx="8245072" cy="501359"/>
          </a:xfrm>
        </p:spPr>
        <p:txBody>
          <a:bodyPr/>
          <a:lstStyle/>
          <a:p>
            <a:r>
              <a:t>Thinking about when you visit a hospital, how much of an impact do nurses have in the quality of medical care you receive?</a:t>
            </a:r>
          </a:p>
        </p:txBody>
      </p:sp>
      <p:sp>
        <p:nvSpPr>
          <p:cNvPr id="28" name="presentation_title"/>
          <p:cNvSpPr>
            <a:spLocks noGrp="1"/>
          </p:cNvSpPr>
          <p:nvPr>
            <p:ph type="body" sz="quarter" idx="14"/>
          </p:nvPr>
        </p:nvSpPr>
        <p:spPr>
          <a:xfrm>
            <a:off x="420078" y="433199"/>
            <a:ext cx="1570037" cy="447675"/>
          </a:xfrm>
        </p:spPr>
        <p:txBody>
          <a:bodyPr/>
          <a:lstStyle/>
          <a:p>
            <a:r>
              <a:t>Abns Polling Presentation</a:t>
            </a:r>
          </a:p>
        </p:txBody>
      </p:sp>
      <p:sp>
        <p:nvSpPr>
          <p:cNvPr id="29" name="qnum"/>
          <p:cNvSpPr>
            <a:spLocks noGrp="1"/>
          </p:cNvSpPr>
          <p:nvPr>
            <p:ph type="body" sz="quarter" idx="18"/>
          </p:nvPr>
        </p:nvSpPr>
        <p:spPr>
          <a:xfrm>
            <a:off x="-1080399" y="419188"/>
            <a:ext cx="970376" cy="369299"/>
          </a:xfrm>
        </p:spPr>
        <p:txBody>
          <a:bodyPr/>
          <a:lstStyle/>
          <a:p>
            <a:r>
              <a:t>ABNS7</a:t>
            </a:r>
          </a:p>
        </p:txBody>
      </p:sp>
      <p:sp>
        <p:nvSpPr>
          <p:cNvPr id="30" name="Slide Number Placeholder 29">
            <a:extLst>
              <a:ext uri="{FF2B5EF4-FFF2-40B4-BE49-F238E27FC236}">
                <a16:creationId xmlns:a16="http://schemas.microsoft.com/office/drawing/2014/main" xmlns="" id="{F6A4AF2B-E568-4F95-A7D4-574AE3405614}"/>
              </a:ext>
            </a:extLst>
          </p:cNvPr>
          <p:cNvSpPr>
            <a:spLocks noGrp="1"/>
          </p:cNvSpPr>
          <p:nvPr>
            <p:ph type="sldNum" sz="quarter" idx="12"/>
          </p:nvPr>
        </p:nvSpPr>
        <p:spPr/>
        <p:txBody>
          <a:bodyPr/>
          <a:lstStyle/>
          <a:p>
            <a:fld id="{721B4A2B-C916-44BD-B828-1C8B638667E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28073"/>
            <a:ext cx="8255150" cy="558354"/>
          </a:xfrm>
        </p:spPr>
        <p:txBody>
          <a:bodyPr/>
          <a:lstStyle/>
          <a:p>
            <a:r>
              <a:rPr lang="en-US" dirty="0"/>
              <a:t>Adults who have received care from a board certified specialty nurse are more likely to say nurses have a significant impact on the quality of medical care they receive when they visit a hospital. </a:t>
            </a:r>
            <a:endParaRPr dirty="0"/>
          </a:p>
        </p:txBody>
      </p:sp>
      <p:grpSp>
        <p:nvGrpSpPr>
          <p:cNvPr id="3" name="grp1"/>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5820788" y="5666825"/>
              <a:ext cx="3331663" cy="243224"/>
            </a:xfrm>
            <a:prstGeom prst="rect">
              <a:avLst/>
            </a:prstGeom>
            <a:solidFill>
              <a:srgbClr val="C44CD6">
                <a:alpha val="100000"/>
              </a:srgbClr>
            </a:solidFill>
          </p:spPr>
          <p:txBody>
            <a:bodyPr/>
            <a:lstStyle/>
            <a:p>
              <a:endParaRPr/>
            </a:p>
          </p:txBody>
        </p:sp>
        <p:sp>
          <p:nvSpPr>
            <p:cNvPr id="6" name="rc5"/>
            <p:cNvSpPr/>
            <p:nvPr/>
          </p:nvSpPr>
          <p:spPr>
            <a:xfrm>
              <a:off x="9152451" y="5666825"/>
              <a:ext cx="1687400" cy="243224"/>
            </a:xfrm>
            <a:prstGeom prst="rect">
              <a:avLst/>
            </a:prstGeom>
            <a:solidFill>
              <a:srgbClr val="0DD6CC">
                <a:alpha val="100000"/>
              </a:srgbClr>
            </a:solidFill>
          </p:spPr>
          <p:txBody>
            <a:bodyPr/>
            <a:lstStyle/>
            <a:p>
              <a:endParaRPr/>
            </a:p>
          </p:txBody>
        </p:sp>
        <p:sp>
          <p:nvSpPr>
            <p:cNvPr id="7" name="rc6"/>
            <p:cNvSpPr/>
            <p:nvPr/>
          </p:nvSpPr>
          <p:spPr>
            <a:xfrm>
              <a:off x="10839852" y="5666825"/>
              <a:ext cx="211464" cy="243224"/>
            </a:xfrm>
            <a:prstGeom prst="rect">
              <a:avLst/>
            </a:prstGeom>
            <a:solidFill>
              <a:srgbClr val="2020A5">
                <a:alpha val="100000"/>
              </a:srgbClr>
            </a:solidFill>
          </p:spPr>
          <p:txBody>
            <a:bodyPr/>
            <a:lstStyle/>
            <a:p>
              <a:endParaRPr/>
            </a:p>
          </p:txBody>
        </p:sp>
        <p:sp>
          <p:nvSpPr>
            <p:cNvPr id="8" name="rc7"/>
            <p:cNvSpPr/>
            <p:nvPr/>
          </p:nvSpPr>
          <p:spPr>
            <a:xfrm>
              <a:off x="11051317" y="5666825"/>
              <a:ext cx="298824" cy="243224"/>
            </a:xfrm>
            <a:prstGeom prst="rect">
              <a:avLst/>
            </a:prstGeom>
            <a:solidFill>
              <a:srgbClr val="6091F4">
                <a:alpha val="100000"/>
              </a:srgbClr>
            </a:solidFill>
          </p:spPr>
          <p:txBody>
            <a:bodyPr/>
            <a:lstStyle/>
            <a:p>
              <a:endParaRPr/>
            </a:p>
          </p:txBody>
        </p:sp>
        <p:sp>
          <p:nvSpPr>
            <p:cNvPr id="9" name="rc8"/>
            <p:cNvSpPr/>
            <p:nvPr/>
          </p:nvSpPr>
          <p:spPr>
            <a:xfrm>
              <a:off x="11350141" y="5666825"/>
              <a:ext cx="33860" cy="243224"/>
            </a:xfrm>
            <a:prstGeom prst="rect">
              <a:avLst/>
            </a:prstGeom>
            <a:solidFill>
              <a:srgbClr val="CACACA">
                <a:alpha val="100000"/>
              </a:srgbClr>
            </a:solidFill>
          </p:spPr>
          <p:txBody>
            <a:bodyPr/>
            <a:lstStyle/>
            <a:p>
              <a:endParaRPr/>
            </a:p>
          </p:txBody>
        </p:sp>
        <p:sp>
          <p:nvSpPr>
            <p:cNvPr id="10" name="rc9"/>
            <p:cNvSpPr/>
            <p:nvPr/>
          </p:nvSpPr>
          <p:spPr>
            <a:xfrm>
              <a:off x="5820788" y="5292633"/>
              <a:ext cx="4718978" cy="243224"/>
            </a:xfrm>
            <a:prstGeom prst="rect">
              <a:avLst/>
            </a:prstGeom>
            <a:solidFill>
              <a:srgbClr val="C44CD6">
                <a:alpha val="100000"/>
              </a:srgbClr>
            </a:solidFill>
          </p:spPr>
          <p:txBody>
            <a:bodyPr/>
            <a:lstStyle/>
            <a:p>
              <a:endParaRPr/>
            </a:p>
          </p:txBody>
        </p:sp>
        <p:sp>
          <p:nvSpPr>
            <p:cNvPr id="11" name="rc10"/>
            <p:cNvSpPr/>
            <p:nvPr/>
          </p:nvSpPr>
          <p:spPr>
            <a:xfrm>
              <a:off x="10539767" y="5292633"/>
              <a:ext cx="694470" cy="243224"/>
            </a:xfrm>
            <a:prstGeom prst="rect">
              <a:avLst/>
            </a:prstGeom>
            <a:solidFill>
              <a:srgbClr val="0DD6CC">
                <a:alpha val="100000"/>
              </a:srgbClr>
            </a:solidFill>
          </p:spPr>
          <p:txBody>
            <a:bodyPr/>
            <a:lstStyle/>
            <a:p>
              <a:endParaRPr/>
            </a:p>
          </p:txBody>
        </p:sp>
        <p:sp>
          <p:nvSpPr>
            <p:cNvPr id="12" name="rc11"/>
            <p:cNvSpPr/>
            <p:nvPr/>
          </p:nvSpPr>
          <p:spPr>
            <a:xfrm>
              <a:off x="11234237" y="5292633"/>
              <a:ext cx="112984" cy="243224"/>
            </a:xfrm>
            <a:prstGeom prst="rect">
              <a:avLst/>
            </a:prstGeom>
            <a:solidFill>
              <a:srgbClr val="2020A5">
                <a:alpha val="100000"/>
              </a:srgbClr>
            </a:solidFill>
          </p:spPr>
          <p:txBody>
            <a:bodyPr/>
            <a:lstStyle/>
            <a:p>
              <a:endParaRPr/>
            </a:p>
          </p:txBody>
        </p:sp>
        <p:sp>
          <p:nvSpPr>
            <p:cNvPr id="13" name="rc12"/>
            <p:cNvSpPr/>
            <p:nvPr/>
          </p:nvSpPr>
          <p:spPr>
            <a:xfrm>
              <a:off x="11347222" y="5292633"/>
              <a:ext cx="0" cy="243224"/>
            </a:xfrm>
            <a:prstGeom prst="rect">
              <a:avLst/>
            </a:prstGeom>
            <a:solidFill>
              <a:srgbClr val="6091F4">
                <a:alpha val="100000"/>
              </a:srgbClr>
            </a:solidFill>
          </p:spPr>
          <p:txBody>
            <a:bodyPr/>
            <a:lstStyle/>
            <a:p>
              <a:endParaRPr/>
            </a:p>
          </p:txBody>
        </p:sp>
        <p:sp>
          <p:nvSpPr>
            <p:cNvPr id="14" name="rc13"/>
            <p:cNvSpPr/>
            <p:nvPr/>
          </p:nvSpPr>
          <p:spPr>
            <a:xfrm>
              <a:off x="11347222" y="5292633"/>
              <a:ext cx="36779" cy="243224"/>
            </a:xfrm>
            <a:prstGeom prst="rect">
              <a:avLst/>
            </a:prstGeom>
            <a:solidFill>
              <a:srgbClr val="CACACA">
                <a:alpha val="100000"/>
              </a:srgbClr>
            </a:solidFill>
          </p:spPr>
          <p:txBody>
            <a:bodyPr/>
            <a:lstStyle/>
            <a:p>
              <a:endParaRPr/>
            </a:p>
          </p:txBody>
        </p:sp>
        <p:sp>
          <p:nvSpPr>
            <p:cNvPr id="15" name="rc14"/>
            <p:cNvSpPr/>
            <p:nvPr/>
          </p:nvSpPr>
          <p:spPr>
            <a:xfrm>
              <a:off x="5820788" y="4918441"/>
              <a:ext cx="4647874" cy="243224"/>
            </a:xfrm>
            <a:prstGeom prst="rect">
              <a:avLst/>
            </a:prstGeom>
            <a:solidFill>
              <a:srgbClr val="C44CD6">
                <a:alpha val="100000"/>
              </a:srgbClr>
            </a:solidFill>
          </p:spPr>
          <p:txBody>
            <a:bodyPr/>
            <a:lstStyle/>
            <a:p>
              <a:endParaRPr/>
            </a:p>
          </p:txBody>
        </p:sp>
        <p:sp>
          <p:nvSpPr>
            <p:cNvPr id="16" name="rc15"/>
            <p:cNvSpPr/>
            <p:nvPr/>
          </p:nvSpPr>
          <p:spPr>
            <a:xfrm>
              <a:off x="10468663" y="4918441"/>
              <a:ext cx="777387" cy="243224"/>
            </a:xfrm>
            <a:prstGeom prst="rect">
              <a:avLst/>
            </a:prstGeom>
            <a:solidFill>
              <a:srgbClr val="0DD6CC">
                <a:alpha val="100000"/>
              </a:srgbClr>
            </a:solidFill>
          </p:spPr>
          <p:txBody>
            <a:bodyPr/>
            <a:lstStyle/>
            <a:p>
              <a:endParaRPr/>
            </a:p>
          </p:txBody>
        </p:sp>
        <p:sp>
          <p:nvSpPr>
            <p:cNvPr id="17" name="rc16"/>
            <p:cNvSpPr/>
            <p:nvPr/>
          </p:nvSpPr>
          <p:spPr>
            <a:xfrm>
              <a:off x="11246050" y="4918441"/>
              <a:ext cx="118406" cy="243224"/>
            </a:xfrm>
            <a:prstGeom prst="rect">
              <a:avLst/>
            </a:prstGeom>
            <a:solidFill>
              <a:srgbClr val="2020A5">
                <a:alpha val="100000"/>
              </a:srgbClr>
            </a:solidFill>
          </p:spPr>
          <p:txBody>
            <a:bodyPr/>
            <a:lstStyle/>
            <a:p>
              <a:endParaRPr/>
            </a:p>
          </p:txBody>
        </p:sp>
        <p:sp>
          <p:nvSpPr>
            <p:cNvPr id="18" name="rc17"/>
            <p:cNvSpPr/>
            <p:nvPr/>
          </p:nvSpPr>
          <p:spPr>
            <a:xfrm>
              <a:off x="11364457" y="4918441"/>
              <a:ext cx="12410" cy="243224"/>
            </a:xfrm>
            <a:prstGeom prst="rect">
              <a:avLst/>
            </a:prstGeom>
            <a:solidFill>
              <a:srgbClr val="6091F4">
                <a:alpha val="100000"/>
              </a:srgbClr>
            </a:solidFill>
          </p:spPr>
          <p:txBody>
            <a:bodyPr/>
            <a:lstStyle/>
            <a:p>
              <a:endParaRPr/>
            </a:p>
          </p:txBody>
        </p:sp>
        <p:sp>
          <p:nvSpPr>
            <p:cNvPr id="19" name="rc18"/>
            <p:cNvSpPr/>
            <p:nvPr/>
          </p:nvSpPr>
          <p:spPr>
            <a:xfrm>
              <a:off x="11376868" y="4918441"/>
              <a:ext cx="7134" cy="243224"/>
            </a:xfrm>
            <a:prstGeom prst="rect">
              <a:avLst/>
            </a:prstGeom>
            <a:solidFill>
              <a:srgbClr val="CACACA">
                <a:alpha val="100000"/>
              </a:srgbClr>
            </a:solidFill>
          </p:spPr>
          <p:txBody>
            <a:bodyPr/>
            <a:lstStyle/>
            <a:p>
              <a:endParaRPr/>
            </a:p>
          </p:txBody>
        </p:sp>
        <p:sp>
          <p:nvSpPr>
            <p:cNvPr id="20" name="rc19"/>
            <p:cNvSpPr/>
            <p:nvPr/>
          </p:nvSpPr>
          <p:spPr>
            <a:xfrm>
              <a:off x="5820788" y="4544250"/>
              <a:ext cx="4292420" cy="243224"/>
            </a:xfrm>
            <a:prstGeom prst="rect">
              <a:avLst/>
            </a:prstGeom>
            <a:solidFill>
              <a:srgbClr val="C44CD6">
                <a:alpha val="100000"/>
              </a:srgbClr>
            </a:solidFill>
          </p:spPr>
          <p:txBody>
            <a:bodyPr/>
            <a:lstStyle/>
            <a:p>
              <a:endParaRPr/>
            </a:p>
          </p:txBody>
        </p:sp>
        <p:sp>
          <p:nvSpPr>
            <p:cNvPr id="21" name="rc20"/>
            <p:cNvSpPr/>
            <p:nvPr/>
          </p:nvSpPr>
          <p:spPr>
            <a:xfrm>
              <a:off x="10113209" y="4544250"/>
              <a:ext cx="1103313" cy="243224"/>
            </a:xfrm>
            <a:prstGeom prst="rect">
              <a:avLst/>
            </a:prstGeom>
            <a:solidFill>
              <a:srgbClr val="0DD6CC">
                <a:alpha val="100000"/>
              </a:srgbClr>
            </a:solidFill>
          </p:spPr>
          <p:txBody>
            <a:bodyPr/>
            <a:lstStyle/>
            <a:p>
              <a:endParaRPr/>
            </a:p>
          </p:txBody>
        </p:sp>
        <p:sp>
          <p:nvSpPr>
            <p:cNvPr id="22" name="rc21"/>
            <p:cNvSpPr/>
            <p:nvPr/>
          </p:nvSpPr>
          <p:spPr>
            <a:xfrm>
              <a:off x="11216522" y="4544250"/>
              <a:ext cx="120897" cy="243224"/>
            </a:xfrm>
            <a:prstGeom prst="rect">
              <a:avLst/>
            </a:prstGeom>
            <a:solidFill>
              <a:srgbClr val="2020A5">
                <a:alpha val="100000"/>
              </a:srgbClr>
            </a:solidFill>
          </p:spPr>
          <p:txBody>
            <a:bodyPr/>
            <a:lstStyle/>
            <a:p>
              <a:endParaRPr/>
            </a:p>
          </p:txBody>
        </p:sp>
        <p:sp>
          <p:nvSpPr>
            <p:cNvPr id="23" name="rc22"/>
            <p:cNvSpPr/>
            <p:nvPr/>
          </p:nvSpPr>
          <p:spPr>
            <a:xfrm>
              <a:off x="11337420" y="4544250"/>
              <a:ext cx="32584" cy="243224"/>
            </a:xfrm>
            <a:prstGeom prst="rect">
              <a:avLst/>
            </a:prstGeom>
            <a:solidFill>
              <a:srgbClr val="6091F4">
                <a:alpha val="100000"/>
              </a:srgbClr>
            </a:solidFill>
          </p:spPr>
          <p:txBody>
            <a:bodyPr/>
            <a:lstStyle/>
            <a:p>
              <a:endParaRPr/>
            </a:p>
          </p:txBody>
        </p:sp>
        <p:sp>
          <p:nvSpPr>
            <p:cNvPr id="24" name="rc23"/>
            <p:cNvSpPr/>
            <p:nvPr/>
          </p:nvSpPr>
          <p:spPr>
            <a:xfrm>
              <a:off x="11370004" y="4544250"/>
              <a:ext cx="13997" cy="243224"/>
            </a:xfrm>
            <a:prstGeom prst="rect">
              <a:avLst/>
            </a:prstGeom>
            <a:solidFill>
              <a:srgbClr val="CACACA">
                <a:alpha val="100000"/>
              </a:srgbClr>
            </a:solidFill>
          </p:spPr>
          <p:txBody>
            <a:bodyPr/>
            <a:lstStyle/>
            <a:p>
              <a:endParaRPr/>
            </a:p>
          </p:txBody>
        </p:sp>
        <p:sp>
          <p:nvSpPr>
            <p:cNvPr id="25" name="rc24"/>
            <p:cNvSpPr/>
            <p:nvPr/>
          </p:nvSpPr>
          <p:spPr>
            <a:xfrm>
              <a:off x="5820788" y="4170058"/>
              <a:ext cx="4689915" cy="243224"/>
            </a:xfrm>
            <a:prstGeom prst="rect">
              <a:avLst/>
            </a:prstGeom>
            <a:solidFill>
              <a:srgbClr val="C44CD6">
                <a:alpha val="100000"/>
              </a:srgbClr>
            </a:solidFill>
          </p:spPr>
          <p:txBody>
            <a:bodyPr/>
            <a:lstStyle/>
            <a:p>
              <a:endParaRPr/>
            </a:p>
          </p:txBody>
        </p:sp>
        <p:sp>
          <p:nvSpPr>
            <p:cNvPr id="26" name="rc25"/>
            <p:cNvSpPr/>
            <p:nvPr/>
          </p:nvSpPr>
          <p:spPr>
            <a:xfrm>
              <a:off x="10510703" y="4170058"/>
              <a:ext cx="739349" cy="243224"/>
            </a:xfrm>
            <a:prstGeom prst="rect">
              <a:avLst/>
            </a:prstGeom>
            <a:solidFill>
              <a:srgbClr val="0DD6CC">
                <a:alpha val="100000"/>
              </a:srgbClr>
            </a:solidFill>
          </p:spPr>
          <p:txBody>
            <a:bodyPr/>
            <a:lstStyle/>
            <a:p>
              <a:endParaRPr/>
            </a:p>
          </p:txBody>
        </p:sp>
        <p:sp>
          <p:nvSpPr>
            <p:cNvPr id="27" name="rc26"/>
            <p:cNvSpPr/>
            <p:nvPr/>
          </p:nvSpPr>
          <p:spPr>
            <a:xfrm>
              <a:off x="11250053" y="4170058"/>
              <a:ext cx="133949" cy="243224"/>
            </a:xfrm>
            <a:prstGeom prst="rect">
              <a:avLst/>
            </a:prstGeom>
            <a:solidFill>
              <a:srgbClr val="2020A5">
                <a:alpha val="100000"/>
              </a:srgbClr>
            </a:solidFill>
          </p:spPr>
          <p:txBody>
            <a:bodyPr/>
            <a:lstStyle/>
            <a:p>
              <a:endParaRPr/>
            </a:p>
          </p:txBody>
        </p:sp>
        <p:sp>
          <p:nvSpPr>
            <p:cNvPr id="28" name="rc27"/>
            <p:cNvSpPr/>
            <p:nvPr/>
          </p:nvSpPr>
          <p:spPr>
            <a:xfrm>
              <a:off x="11384002" y="4170058"/>
              <a:ext cx="0" cy="243224"/>
            </a:xfrm>
            <a:prstGeom prst="rect">
              <a:avLst/>
            </a:prstGeom>
            <a:solidFill>
              <a:srgbClr val="6091F4">
                <a:alpha val="100000"/>
              </a:srgbClr>
            </a:solidFill>
          </p:spPr>
          <p:txBody>
            <a:bodyPr/>
            <a:lstStyle/>
            <a:p>
              <a:endParaRPr/>
            </a:p>
          </p:txBody>
        </p:sp>
        <p:sp>
          <p:nvSpPr>
            <p:cNvPr id="29" name="rc28"/>
            <p:cNvSpPr/>
            <p:nvPr/>
          </p:nvSpPr>
          <p:spPr>
            <a:xfrm>
              <a:off x="11384002" y="4170058"/>
              <a:ext cx="0" cy="243224"/>
            </a:xfrm>
            <a:prstGeom prst="rect">
              <a:avLst/>
            </a:prstGeom>
            <a:solidFill>
              <a:srgbClr val="CACACA">
                <a:alpha val="100000"/>
              </a:srgbClr>
            </a:solidFill>
          </p:spPr>
          <p:txBody>
            <a:bodyPr/>
            <a:lstStyle/>
            <a:p>
              <a:endParaRPr/>
            </a:p>
          </p:txBody>
        </p:sp>
        <p:sp>
          <p:nvSpPr>
            <p:cNvPr id="30" name="rc29"/>
            <p:cNvSpPr/>
            <p:nvPr/>
          </p:nvSpPr>
          <p:spPr>
            <a:xfrm>
              <a:off x="5820788" y="3795866"/>
              <a:ext cx="4804432" cy="243224"/>
            </a:xfrm>
            <a:prstGeom prst="rect">
              <a:avLst/>
            </a:prstGeom>
            <a:solidFill>
              <a:srgbClr val="C44CD6">
                <a:alpha val="100000"/>
              </a:srgbClr>
            </a:solidFill>
          </p:spPr>
          <p:txBody>
            <a:bodyPr/>
            <a:lstStyle/>
            <a:p>
              <a:endParaRPr/>
            </a:p>
          </p:txBody>
        </p:sp>
        <p:sp>
          <p:nvSpPr>
            <p:cNvPr id="31" name="rc30"/>
            <p:cNvSpPr/>
            <p:nvPr/>
          </p:nvSpPr>
          <p:spPr>
            <a:xfrm>
              <a:off x="10625220" y="3795866"/>
              <a:ext cx="723690" cy="243224"/>
            </a:xfrm>
            <a:prstGeom prst="rect">
              <a:avLst/>
            </a:prstGeom>
            <a:solidFill>
              <a:srgbClr val="0DD6CC">
                <a:alpha val="100000"/>
              </a:srgbClr>
            </a:solidFill>
          </p:spPr>
          <p:txBody>
            <a:bodyPr/>
            <a:lstStyle/>
            <a:p>
              <a:endParaRPr/>
            </a:p>
          </p:txBody>
        </p:sp>
        <p:sp>
          <p:nvSpPr>
            <p:cNvPr id="32" name="rc31"/>
            <p:cNvSpPr/>
            <p:nvPr/>
          </p:nvSpPr>
          <p:spPr>
            <a:xfrm>
              <a:off x="11348911" y="3795866"/>
              <a:ext cx="35090" cy="243224"/>
            </a:xfrm>
            <a:prstGeom prst="rect">
              <a:avLst/>
            </a:prstGeom>
            <a:solidFill>
              <a:srgbClr val="2020A5">
                <a:alpha val="100000"/>
              </a:srgbClr>
            </a:solidFill>
          </p:spPr>
          <p:txBody>
            <a:bodyPr/>
            <a:lstStyle/>
            <a:p>
              <a:endParaRPr/>
            </a:p>
          </p:txBody>
        </p:sp>
        <p:sp>
          <p:nvSpPr>
            <p:cNvPr id="33" name="rc32"/>
            <p:cNvSpPr/>
            <p:nvPr/>
          </p:nvSpPr>
          <p:spPr>
            <a:xfrm>
              <a:off x="11384002" y="3795866"/>
              <a:ext cx="0" cy="243224"/>
            </a:xfrm>
            <a:prstGeom prst="rect">
              <a:avLst/>
            </a:prstGeom>
            <a:solidFill>
              <a:srgbClr val="6091F4">
                <a:alpha val="100000"/>
              </a:srgbClr>
            </a:solidFill>
          </p:spPr>
          <p:txBody>
            <a:bodyPr/>
            <a:lstStyle/>
            <a:p>
              <a:endParaRPr/>
            </a:p>
          </p:txBody>
        </p:sp>
        <p:sp>
          <p:nvSpPr>
            <p:cNvPr id="34" name="rc33"/>
            <p:cNvSpPr/>
            <p:nvPr/>
          </p:nvSpPr>
          <p:spPr>
            <a:xfrm>
              <a:off x="11384002" y="3795866"/>
              <a:ext cx="0" cy="243224"/>
            </a:xfrm>
            <a:prstGeom prst="rect">
              <a:avLst/>
            </a:prstGeom>
            <a:solidFill>
              <a:srgbClr val="CACACA">
                <a:alpha val="100000"/>
              </a:srgbClr>
            </a:solidFill>
          </p:spPr>
          <p:txBody>
            <a:bodyPr/>
            <a:lstStyle/>
            <a:p>
              <a:endParaRPr/>
            </a:p>
          </p:txBody>
        </p:sp>
        <p:sp>
          <p:nvSpPr>
            <p:cNvPr id="35" name="rc34"/>
            <p:cNvSpPr/>
            <p:nvPr/>
          </p:nvSpPr>
          <p:spPr>
            <a:xfrm>
              <a:off x="5820788" y="3421675"/>
              <a:ext cx="4472219" cy="243224"/>
            </a:xfrm>
            <a:prstGeom prst="rect">
              <a:avLst/>
            </a:prstGeom>
            <a:solidFill>
              <a:srgbClr val="C44CD6">
                <a:alpha val="100000"/>
              </a:srgbClr>
            </a:solidFill>
          </p:spPr>
          <p:txBody>
            <a:bodyPr/>
            <a:lstStyle/>
            <a:p>
              <a:endParaRPr/>
            </a:p>
          </p:txBody>
        </p:sp>
        <p:sp>
          <p:nvSpPr>
            <p:cNvPr id="36" name="rc35"/>
            <p:cNvSpPr/>
            <p:nvPr/>
          </p:nvSpPr>
          <p:spPr>
            <a:xfrm>
              <a:off x="10293008" y="3421675"/>
              <a:ext cx="895428" cy="243224"/>
            </a:xfrm>
            <a:prstGeom prst="rect">
              <a:avLst/>
            </a:prstGeom>
            <a:solidFill>
              <a:srgbClr val="0DD6CC">
                <a:alpha val="100000"/>
              </a:srgbClr>
            </a:solidFill>
          </p:spPr>
          <p:txBody>
            <a:bodyPr/>
            <a:lstStyle/>
            <a:p>
              <a:endParaRPr/>
            </a:p>
          </p:txBody>
        </p:sp>
        <p:sp>
          <p:nvSpPr>
            <p:cNvPr id="37" name="rc36"/>
            <p:cNvSpPr/>
            <p:nvPr/>
          </p:nvSpPr>
          <p:spPr>
            <a:xfrm>
              <a:off x="11188437" y="3421675"/>
              <a:ext cx="119824" cy="243224"/>
            </a:xfrm>
            <a:prstGeom prst="rect">
              <a:avLst/>
            </a:prstGeom>
            <a:solidFill>
              <a:srgbClr val="2020A5">
                <a:alpha val="100000"/>
              </a:srgbClr>
            </a:solidFill>
          </p:spPr>
          <p:txBody>
            <a:bodyPr/>
            <a:lstStyle/>
            <a:p>
              <a:endParaRPr/>
            </a:p>
          </p:txBody>
        </p:sp>
        <p:sp>
          <p:nvSpPr>
            <p:cNvPr id="38" name="rc37"/>
            <p:cNvSpPr/>
            <p:nvPr/>
          </p:nvSpPr>
          <p:spPr>
            <a:xfrm>
              <a:off x="11308261" y="3421675"/>
              <a:ext cx="31399" cy="243224"/>
            </a:xfrm>
            <a:prstGeom prst="rect">
              <a:avLst/>
            </a:prstGeom>
            <a:solidFill>
              <a:srgbClr val="6091F4">
                <a:alpha val="100000"/>
              </a:srgbClr>
            </a:solidFill>
          </p:spPr>
          <p:txBody>
            <a:bodyPr/>
            <a:lstStyle/>
            <a:p>
              <a:endParaRPr/>
            </a:p>
          </p:txBody>
        </p:sp>
        <p:sp>
          <p:nvSpPr>
            <p:cNvPr id="39" name="rc38"/>
            <p:cNvSpPr/>
            <p:nvPr/>
          </p:nvSpPr>
          <p:spPr>
            <a:xfrm>
              <a:off x="11339661" y="3421675"/>
              <a:ext cx="44340" cy="243224"/>
            </a:xfrm>
            <a:prstGeom prst="rect">
              <a:avLst/>
            </a:prstGeom>
            <a:solidFill>
              <a:srgbClr val="CACACA">
                <a:alpha val="100000"/>
              </a:srgbClr>
            </a:solidFill>
          </p:spPr>
          <p:txBody>
            <a:bodyPr/>
            <a:lstStyle/>
            <a:p>
              <a:endParaRPr/>
            </a:p>
          </p:txBody>
        </p:sp>
        <p:sp>
          <p:nvSpPr>
            <p:cNvPr id="40" name="rc39"/>
            <p:cNvSpPr/>
            <p:nvPr/>
          </p:nvSpPr>
          <p:spPr>
            <a:xfrm>
              <a:off x="5820788" y="3047483"/>
              <a:ext cx="4001918" cy="243224"/>
            </a:xfrm>
            <a:prstGeom prst="rect">
              <a:avLst/>
            </a:prstGeom>
            <a:solidFill>
              <a:srgbClr val="C44CD6">
                <a:alpha val="100000"/>
              </a:srgbClr>
            </a:solidFill>
          </p:spPr>
          <p:txBody>
            <a:bodyPr/>
            <a:lstStyle/>
            <a:p>
              <a:endParaRPr/>
            </a:p>
          </p:txBody>
        </p:sp>
        <p:sp>
          <p:nvSpPr>
            <p:cNvPr id="41" name="rc40"/>
            <p:cNvSpPr/>
            <p:nvPr/>
          </p:nvSpPr>
          <p:spPr>
            <a:xfrm>
              <a:off x="9822706" y="3047483"/>
              <a:ext cx="1071811" cy="243224"/>
            </a:xfrm>
            <a:prstGeom prst="rect">
              <a:avLst/>
            </a:prstGeom>
            <a:solidFill>
              <a:srgbClr val="0DD6CC">
                <a:alpha val="100000"/>
              </a:srgbClr>
            </a:solidFill>
          </p:spPr>
          <p:txBody>
            <a:bodyPr/>
            <a:lstStyle/>
            <a:p>
              <a:endParaRPr/>
            </a:p>
          </p:txBody>
        </p:sp>
        <p:sp>
          <p:nvSpPr>
            <p:cNvPr id="42" name="rc41"/>
            <p:cNvSpPr/>
            <p:nvPr/>
          </p:nvSpPr>
          <p:spPr>
            <a:xfrm>
              <a:off x="10894518" y="3047483"/>
              <a:ext cx="163139" cy="243224"/>
            </a:xfrm>
            <a:prstGeom prst="rect">
              <a:avLst/>
            </a:prstGeom>
            <a:solidFill>
              <a:srgbClr val="2020A5">
                <a:alpha val="100000"/>
              </a:srgbClr>
            </a:solidFill>
          </p:spPr>
          <p:txBody>
            <a:bodyPr/>
            <a:lstStyle/>
            <a:p>
              <a:endParaRPr/>
            </a:p>
          </p:txBody>
        </p:sp>
        <p:sp>
          <p:nvSpPr>
            <p:cNvPr id="43" name="rc42"/>
            <p:cNvSpPr/>
            <p:nvPr/>
          </p:nvSpPr>
          <p:spPr>
            <a:xfrm>
              <a:off x="11057658" y="3047483"/>
              <a:ext cx="43175" cy="243224"/>
            </a:xfrm>
            <a:prstGeom prst="rect">
              <a:avLst/>
            </a:prstGeom>
            <a:solidFill>
              <a:srgbClr val="6091F4">
                <a:alpha val="100000"/>
              </a:srgbClr>
            </a:solidFill>
          </p:spPr>
          <p:txBody>
            <a:bodyPr/>
            <a:lstStyle/>
            <a:p>
              <a:endParaRPr/>
            </a:p>
          </p:txBody>
        </p:sp>
        <p:sp>
          <p:nvSpPr>
            <p:cNvPr id="44" name="rc43"/>
            <p:cNvSpPr/>
            <p:nvPr/>
          </p:nvSpPr>
          <p:spPr>
            <a:xfrm>
              <a:off x="11100833" y="3047483"/>
              <a:ext cx="283168" cy="243224"/>
            </a:xfrm>
            <a:prstGeom prst="rect">
              <a:avLst/>
            </a:prstGeom>
            <a:solidFill>
              <a:srgbClr val="CACACA">
                <a:alpha val="100000"/>
              </a:srgbClr>
            </a:solidFill>
          </p:spPr>
          <p:txBody>
            <a:bodyPr/>
            <a:lstStyle/>
            <a:p>
              <a:endParaRPr/>
            </a:p>
          </p:txBody>
        </p:sp>
        <p:sp>
          <p:nvSpPr>
            <p:cNvPr id="45" name="rc44"/>
            <p:cNvSpPr/>
            <p:nvPr/>
          </p:nvSpPr>
          <p:spPr>
            <a:xfrm>
              <a:off x="5820788" y="2673291"/>
              <a:ext cx="4369994" cy="243224"/>
            </a:xfrm>
            <a:prstGeom prst="rect">
              <a:avLst/>
            </a:prstGeom>
            <a:solidFill>
              <a:srgbClr val="C44CD6">
                <a:alpha val="100000"/>
              </a:srgbClr>
            </a:solidFill>
          </p:spPr>
          <p:txBody>
            <a:bodyPr/>
            <a:lstStyle/>
            <a:p>
              <a:endParaRPr/>
            </a:p>
          </p:txBody>
        </p:sp>
        <p:sp>
          <p:nvSpPr>
            <p:cNvPr id="46" name="rc45"/>
            <p:cNvSpPr/>
            <p:nvPr/>
          </p:nvSpPr>
          <p:spPr>
            <a:xfrm>
              <a:off x="10190783" y="2673291"/>
              <a:ext cx="941499" cy="243224"/>
            </a:xfrm>
            <a:prstGeom prst="rect">
              <a:avLst/>
            </a:prstGeom>
            <a:solidFill>
              <a:srgbClr val="0DD6CC">
                <a:alpha val="100000"/>
              </a:srgbClr>
            </a:solidFill>
          </p:spPr>
          <p:txBody>
            <a:bodyPr/>
            <a:lstStyle/>
            <a:p>
              <a:endParaRPr/>
            </a:p>
          </p:txBody>
        </p:sp>
        <p:sp>
          <p:nvSpPr>
            <p:cNvPr id="47" name="rc46"/>
            <p:cNvSpPr/>
            <p:nvPr/>
          </p:nvSpPr>
          <p:spPr>
            <a:xfrm>
              <a:off x="11132283" y="2673291"/>
              <a:ext cx="125702" cy="243224"/>
            </a:xfrm>
            <a:prstGeom prst="rect">
              <a:avLst/>
            </a:prstGeom>
            <a:solidFill>
              <a:srgbClr val="2020A5">
                <a:alpha val="100000"/>
              </a:srgbClr>
            </a:solidFill>
          </p:spPr>
          <p:txBody>
            <a:bodyPr/>
            <a:lstStyle/>
            <a:p>
              <a:endParaRPr/>
            </a:p>
          </p:txBody>
        </p:sp>
        <p:sp>
          <p:nvSpPr>
            <p:cNvPr id="48" name="rc47"/>
            <p:cNvSpPr/>
            <p:nvPr/>
          </p:nvSpPr>
          <p:spPr>
            <a:xfrm>
              <a:off x="11257985" y="2673291"/>
              <a:ext cx="41910" cy="243224"/>
            </a:xfrm>
            <a:prstGeom prst="rect">
              <a:avLst/>
            </a:prstGeom>
            <a:solidFill>
              <a:srgbClr val="6091F4">
                <a:alpha val="100000"/>
              </a:srgbClr>
            </a:solidFill>
          </p:spPr>
          <p:txBody>
            <a:bodyPr/>
            <a:lstStyle/>
            <a:p>
              <a:endParaRPr/>
            </a:p>
          </p:txBody>
        </p:sp>
        <p:sp>
          <p:nvSpPr>
            <p:cNvPr id="49" name="rc48"/>
            <p:cNvSpPr/>
            <p:nvPr/>
          </p:nvSpPr>
          <p:spPr>
            <a:xfrm>
              <a:off x="11299896" y="2673291"/>
              <a:ext cx="84106" cy="243224"/>
            </a:xfrm>
            <a:prstGeom prst="rect">
              <a:avLst/>
            </a:prstGeom>
            <a:solidFill>
              <a:srgbClr val="CACACA">
                <a:alpha val="100000"/>
              </a:srgbClr>
            </a:solidFill>
          </p:spPr>
          <p:txBody>
            <a:bodyPr/>
            <a:lstStyle/>
            <a:p>
              <a:endParaRPr/>
            </a:p>
          </p:txBody>
        </p:sp>
        <p:sp>
          <p:nvSpPr>
            <p:cNvPr id="50" name="rc49"/>
            <p:cNvSpPr/>
            <p:nvPr/>
          </p:nvSpPr>
          <p:spPr>
            <a:xfrm>
              <a:off x="5820788" y="2299099"/>
              <a:ext cx="4128286" cy="243224"/>
            </a:xfrm>
            <a:prstGeom prst="rect">
              <a:avLst/>
            </a:prstGeom>
            <a:solidFill>
              <a:srgbClr val="C44CD6">
                <a:alpha val="100000"/>
              </a:srgbClr>
            </a:solidFill>
          </p:spPr>
          <p:txBody>
            <a:bodyPr/>
            <a:lstStyle/>
            <a:p>
              <a:endParaRPr/>
            </a:p>
          </p:txBody>
        </p:sp>
        <p:sp>
          <p:nvSpPr>
            <p:cNvPr id="51" name="rc50"/>
            <p:cNvSpPr/>
            <p:nvPr/>
          </p:nvSpPr>
          <p:spPr>
            <a:xfrm>
              <a:off x="9949075" y="2299099"/>
              <a:ext cx="1027072" cy="243224"/>
            </a:xfrm>
            <a:prstGeom prst="rect">
              <a:avLst/>
            </a:prstGeom>
            <a:solidFill>
              <a:srgbClr val="0DD6CC">
                <a:alpha val="100000"/>
              </a:srgbClr>
            </a:solidFill>
          </p:spPr>
          <p:txBody>
            <a:bodyPr/>
            <a:lstStyle/>
            <a:p>
              <a:endParaRPr/>
            </a:p>
          </p:txBody>
        </p:sp>
        <p:sp>
          <p:nvSpPr>
            <p:cNvPr id="52" name="rc51"/>
            <p:cNvSpPr/>
            <p:nvPr/>
          </p:nvSpPr>
          <p:spPr>
            <a:xfrm>
              <a:off x="10976147" y="2299099"/>
              <a:ext cx="150286" cy="243224"/>
            </a:xfrm>
            <a:prstGeom prst="rect">
              <a:avLst/>
            </a:prstGeom>
            <a:solidFill>
              <a:srgbClr val="2020A5">
                <a:alpha val="100000"/>
              </a:srgbClr>
            </a:solidFill>
          </p:spPr>
          <p:txBody>
            <a:bodyPr/>
            <a:lstStyle/>
            <a:p>
              <a:endParaRPr/>
            </a:p>
          </p:txBody>
        </p:sp>
        <p:sp>
          <p:nvSpPr>
            <p:cNvPr id="53" name="rc52"/>
            <p:cNvSpPr/>
            <p:nvPr/>
          </p:nvSpPr>
          <p:spPr>
            <a:xfrm>
              <a:off x="11126434" y="2299099"/>
              <a:ext cx="42741" cy="243224"/>
            </a:xfrm>
            <a:prstGeom prst="rect">
              <a:avLst/>
            </a:prstGeom>
            <a:solidFill>
              <a:srgbClr val="6091F4">
                <a:alpha val="100000"/>
              </a:srgbClr>
            </a:solidFill>
          </p:spPr>
          <p:txBody>
            <a:bodyPr/>
            <a:lstStyle/>
            <a:p>
              <a:endParaRPr/>
            </a:p>
          </p:txBody>
        </p:sp>
        <p:sp>
          <p:nvSpPr>
            <p:cNvPr id="54" name="rc53"/>
            <p:cNvSpPr/>
            <p:nvPr/>
          </p:nvSpPr>
          <p:spPr>
            <a:xfrm>
              <a:off x="11169176" y="2299099"/>
              <a:ext cx="214826" cy="243224"/>
            </a:xfrm>
            <a:prstGeom prst="rect">
              <a:avLst/>
            </a:prstGeom>
            <a:solidFill>
              <a:srgbClr val="CACACA">
                <a:alpha val="100000"/>
              </a:srgbClr>
            </a:solidFill>
          </p:spPr>
          <p:txBody>
            <a:bodyPr/>
            <a:lstStyle/>
            <a:p>
              <a:endParaRPr/>
            </a:p>
          </p:txBody>
        </p:sp>
        <p:sp>
          <p:nvSpPr>
            <p:cNvPr id="55" name="tx54"/>
            <p:cNvSpPr/>
            <p:nvPr/>
          </p:nvSpPr>
          <p:spPr>
            <a:xfrm>
              <a:off x="9833425" y="5729007"/>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30%</a:t>
              </a:r>
            </a:p>
          </p:txBody>
        </p:sp>
        <p:sp>
          <p:nvSpPr>
            <p:cNvPr id="56" name="tx55"/>
            <p:cNvSpPr/>
            <p:nvPr/>
          </p:nvSpPr>
          <p:spPr>
            <a:xfrm>
              <a:off x="11083219" y="5729643"/>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57" name="tx56"/>
            <p:cNvSpPr/>
            <p:nvPr/>
          </p:nvSpPr>
          <p:spPr>
            <a:xfrm>
              <a:off x="10724275" y="535537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12%</a:t>
              </a:r>
            </a:p>
          </p:txBody>
        </p:sp>
        <p:sp>
          <p:nvSpPr>
            <p:cNvPr id="58" name="tx57"/>
            <p:cNvSpPr/>
            <p:nvPr/>
          </p:nvSpPr>
          <p:spPr>
            <a:xfrm>
              <a:off x="10694630" y="4981577"/>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14%</a:t>
              </a:r>
            </a:p>
          </p:txBody>
        </p:sp>
        <p:sp>
          <p:nvSpPr>
            <p:cNvPr id="59" name="tx58"/>
            <p:cNvSpPr/>
            <p:nvPr/>
          </p:nvSpPr>
          <p:spPr>
            <a:xfrm>
              <a:off x="10502139" y="4606671"/>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20%</a:t>
              </a:r>
            </a:p>
          </p:txBody>
        </p:sp>
        <p:sp>
          <p:nvSpPr>
            <p:cNvPr id="60" name="tx59"/>
            <p:cNvSpPr/>
            <p:nvPr/>
          </p:nvSpPr>
          <p:spPr>
            <a:xfrm>
              <a:off x="10717651" y="4232241"/>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13%</a:t>
              </a:r>
            </a:p>
          </p:txBody>
        </p:sp>
        <p:sp>
          <p:nvSpPr>
            <p:cNvPr id="61" name="tx60"/>
            <p:cNvSpPr/>
            <p:nvPr/>
          </p:nvSpPr>
          <p:spPr>
            <a:xfrm>
              <a:off x="10824339" y="3858049"/>
              <a:ext cx="325453" cy="115365"/>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13%</a:t>
              </a:r>
            </a:p>
          </p:txBody>
        </p:sp>
        <p:sp>
          <p:nvSpPr>
            <p:cNvPr id="62" name="tx61"/>
            <p:cNvSpPr/>
            <p:nvPr/>
          </p:nvSpPr>
          <p:spPr>
            <a:xfrm>
              <a:off x="10577996" y="3484095"/>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16%</a:t>
              </a:r>
            </a:p>
          </p:txBody>
        </p:sp>
        <p:sp>
          <p:nvSpPr>
            <p:cNvPr id="63" name="tx62"/>
            <p:cNvSpPr/>
            <p:nvPr/>
          </p:nvSpPr>
          <p:spPr>
            <a:xfrm>
              <a:off x="10195885" y="310990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19%</a:t>
              </a:r>
            </a:p>
          </p:txBody>
        </p:sp>
        <p:sp>
          <p:nvSpPr>
            <p:cNvPr id="64" name="tx63"/>
            <p:cNvSpPr/>
            <p:nvPr/>
          </p:nvSpPr>
          <p:spPr>
            <a:xfrm>
              <a:off x="11124908" y="3110301"/>
              <a:ext cx="235018" cy="114730"/>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5%</a:t>
              </a:r>
            </a:p>
          </p:txBody>
        </p:sp>
        <p:sp>
          <p:nvSpPr>
            <p:cNvPr id="65" name="tx64"/>
            <p:cNvSpPr/>
            <p:nvPr/>
          </p:nvSpPr>
          <p:spPr>
            <a:xfrm>
              <a:off x="10498806" y="2736427"/>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17%</a:t>
              </a:r>
            </a:p>
          </p:txBody>
        </p:sp>
        <p:sp>
          <p:nvSpPr>
            <p:cNvPr id="66" name="tx65"/>
            <p:cNvSpPr/>
            <p:nvPr/>
          </p:nvSpPr>
          <p:spPr>
            <a:xfrm>
              <a:off x="10299885" y="2361520"/>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18%</a:t>
              </a:r>
            </a:p>
          </p:txBody>
        </p:sp>
        <p:sp>
          <p:nvSpPr>
            <p:cNvPr id="67" name="tx66"/>
            <p:cNvSpPr/>
            <p:nvPr/>
          </p:nvSpPr>
          <p:spPr>
            <a:xfrm>
              <a:off x="11159079" y="2362235"/>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2B2B2B">
                      <a:alpha val="100000"/>
                    </a:srgbClr>
                  </a:solidFill>
                  <a:latin typeface="Arial"/>
                  <a:cs typeface="Arial"/>
                </a:rPr>
                <a:t>4%</a:t>
              </a:r>
            </a:p>
          </p:txBody>
        </p:sp>
        <p:sp>
          <p:nvSpPr>
            <p:cNvPr id="68" name="tx67"/>
            <p:cNvSpPr/>
            <p:nvPr/>
          </p:nvSpPr>
          <p:spPr>
            <a:xfrm>
              <a:off x="7323893" y="5729246"/>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60%</a:t>
              </a:r>
            </a:p>
          </p:txBody>
        </p:sp>
        <p:sp>
          <p:nvSpPr>
            <p:cNvPr id="69" name="tx68"/>
            <p:cNvSpPr/>
            <p:nvPr/>
          </p:nvSpPr>
          <p:spPr>
            <a:xfrm>
              <a:off x="10828075" y="5729960"/>
              <a:ext cx="235018"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4%</a:t>
              </a:r>
            </a:p>
          </p:txBody>
        </p:sp>
        <p:sp>
          <p:nvSpPr>
            <p:cNvPr id="70" name="tx69"/>
            <p:cNvSpPr/>
            <p:nvPr/>
          </p:nvSpPr>
          <p:spPr>
            <a:xfrm>
              <a:off x="8017551" y="5355054"/>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85%</a:t>
              </a:r>
            </a:p>
          </p:txBody>
        </p:sp>
        <p:sp>
          <p:nvSpPr>
            <p:cNvPr id="71" name="tx70"/>
            <p:cNvSpPr/>
            <p:nvPr/>
          </p:nvSpPr>
          <p:spPr>
            <a:xfrm>
              <a:off x="7981999" y="498086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84%</a:t>
              </a:r>
            </a:p>
          </p:txBody>
        </p:sp>
        <p:sp>
          <p:nvSpPr>
            <p:cNvPr id="72" name="tx71"/>
            <p:cNvSpPr/>
            <p:nvPr/>
          </p:nvSpPr>
          <p:spPr>
            <a:xfrm>
              <a:off x="7804272" y="4607385"/>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77%</a:t>
              </a:r>
            </a:p>
          </p:txBody>
        </p:sp>
        <p:sp>
          <p:nvSpPr>
            <p:cNvPr id="73" name="tx72"/>
            <p:cNvSpPr/>
            <p:nvPr/>
          </p:nvSpPr>
          <p:spPr>
            <a:xfrm>
              <a:off x="8003019" y="4232479"/>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84%</a:t>
              </a:r>
            </a:p>
          </p:txBody>
        </p:sp>
        <p:sp>
          <p:nvSpPr>
            <p:cNvPr id="74" name="tx73"/>
            <p:cNvSpPr/>
            <p:nvPr/>
          </p:nvSpPr>
          <p:spPr>
            <a:xfrm>
              <a:off x="8060278" y="3858287"/>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86%</a:t>
              </a:r>
            </a:p>
          </p:txBody>
        </p:sp>
        <p:sp>
          <p:nvSpPr>
            <p:cNvPr id="75" name="tx74"/>
            <p:cNvSpPr/>
            <p:nvPr/>
          </p:nvSpPr>
          <p:spPr>
            <a:xfrm>
              <a:off x="7894171" y="3484095"/>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80%</a:t>
              </a:r>
            </a:p>
          </p:txBody>
        </p:sp>
        <p:sp>
          <p:nvSpPr>
            <p:cNvPr id="76" name="tx75"/>
            <p:cNvSpPr/>
            <p:nvPr/>
          </p:nvSpPr>
          <p:spPr>
            <a:xfrm>
              <a:off x="7659021" y="3110221"/>
              <a:ext cx="325453" cy="114809"/>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72%</a:t>
              </a:r>
            </a:p>
          </p:txBody>
        </p:sp>
        <p:sp>
          <p:nvSpPr>
            <p:cNvPr id="77" name="tx76"/>
            <p:cNvSpPr/>
            <p:nvPr/>
          </p:nvSpPr>
          <p:spPr>
            <a:xfrm>
              <a:off x="7843059" y="2735712"/>
              <a:ext cx="325453" cy="115127"/>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79%</a:t>
              </a:r>
            </a:p>
          </p:txBody>
        </p:sp>
        <p:sp>
          <p:nvSpPr>
            <p:cNvPr id="78" name="tx77"/>
            <p:cNvSpPr/>
            <p:nvPr/>
          </p:nvSpPr>
          <p:spPr>
            <a:xfrm>
              <a:off x="7722205" y="2362235"/>
              <a:ext cx="325453" cy="114412"/>
            </a:xfrm>
            <a:prstGeom prst="rect">
              <a:avLst/>
            </a:prstGeom>
            <a:noFill/>
          </p:spPr>
          <p:txBody>
            <a:bodyPr wrap="none" lIns="0" tIns="0" rIns="0" bIns="0" anchor="ctr" anchorCtr="1"/>
            <a:lstStyle/>
            <a:p>
              <a:pPr marL="0" marR="0" indent="0" algn="l">
                <a:lnSpc>
                  <a:spcPts val="1280"/>
                </a:lnSpc>
                <a:spcBef>
                  <a:spcPts val="0"/>
                </a:spcBef>
                <a:spcAft>
                  <a:spcPts val="0"/>
                </a:spcAft>
              </a:pPr>
              <a:r>
                <a:rPr sz="1280" b="1">
                  <a:solidFill>
                    <a:srgbClr val="FFFFFF">
                      <a:alpha val="100000"/>
                    </a:srgbClr>
                  </a:solidFill>
                  <a:latin typeface="Arial"/>
                  <a:cs typeface="Arial"/>
                </a:rPr>
                <a:t>74%</a:t>
              </a:r>
            </a:p>
          </p:txBody>
        </p:sp>
        <p:sp>
          <p:nvSpPr>
            <p:cNvPr id="79" name="tx78"/>
            <p:cNvSpPr/>
            <p:nvPr/>
          </p:nvSpPr>
          <p:spPr>
            <a:xfrm>
              <a:off x="3407149" y="5741337"/>
              <a:ext cx="2353735"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received care from board certified nurse</a:t>
              </a:r>
            </a:p>
          </p:txBody>
        </p:sp>
        <p:sp>
          <p:nvSpPr>
            <p:cNvPr id="80" name="tx79"/>
            <p:cNvSpPr/>
            <p:nvPr/>
          </p:nvSpPr>
          <p:spPr>
            <a:xfrm>
              <a:off x="3547946" y="5367146"/>
              <a:ext cx="2212937"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Received care from  board certified nurse</a:t>
              </a:r>
            </a:p>
          </p:txBody>
        </p:sp>
        <p:sp>
          <p:nvSpPr>
            <p:cNvPr id="81" name="tx80"/>
            <p:cNvSpPr/>
            <p:nvPr/>
          </p:nvSpPr>
          <p:spPr>
            <a:xfrm>
              <a:off x="4359506" y="4969095"/>
              <a:ext cx="140137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Med Spec</a:t>
              </a:r>
            </a:p>
          </p:txBody>
        </p:sp>
        <p:sp>
          <p:nvSpPr>
            <p:cNvPr id="82" name="tx81"/>
            <p:cNvSpPr/>
            <p:nvPr/>
          </p:nvSpPr>
          <p:spPr>
            <a:xfrm>
              <a:off x="4654651" y="4618880"/>
              <a:ext cx="1106233" cy="88484"/>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Treatment from PCP</a:t>
              </a:r>
            </a:p>
          </p:txBody>
        </p:sp>
        <p:sp>
          <p:nvSpPr>
            <p:cNvPr id="83" name="tx82"/>
            <p:cNvSpPr/>
            <p:nvPr/>
          </p:nvSpPr>
          <p:spPr>
            <a:xfrm>
              <a:off x="4768526" y="4220712"/>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minor surgery</a:t>
              </a:r>
            </a:p>
          </p:txBody>
        </p:sp>
        <p:sp>
          <p:nvSpPr>
            <p:cNvPr id="84" name="tx83"/>
            <p:cNvSpPr/>
            <p:nvPr/>
          </p:nvSpPr>
          <p:spPr>
            <a:xfrm>
              <a:off x="4768526" y="3846520"/>
              <a:ext cx="992358"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Had major surgery</a:t>
              </a:r>
            </a:p>
          </p:txBody>
        </p:sp>
        <p:sp>
          <p:nvSpPr>
            <p:cNvPr id="85" name="tx84"/>
            <p:cNvSpPr/>
            <p:nvPr/>
          </p:nvSpPr>
          <p:spPr>
            <a:xfrm>
              <a:off x="4573942" y="3472328"/>
              <a:ext cx="1186941"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Visited hospital for ER</a:t>
              </a:r>
            </a:p>
          </p:txBody>
        </p:sp>
        <p:sp>
          <p:nvSpPr>
            <p:cNvPr id="86" name="tx85"/>
            <p:cNvSpPr/>
            <p:nvPr/>
          </p:nvSpPr>
          <p:spPr>
            <a:xfrm>
              <a:off x="3836022" y="3098137"/>
              <a:ext cx="192486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been to hospital in past 12 mos.</a:t>
              </a:r>
            </a:p>
          </p:txBody>
        </p:sp>
        <p:sp>
          <p:nvSpPr>
            <p:cNvPr id="87" name="tx86"/>
            <p:cNvSpPr/>
            <p:nvPr/>
          </p:nvSpPr>
          <p:spPr>
            <a:xfrm>
              <a:off x="4043919" y="2723945"/>
              <a:ext cx="1716964"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Been to hospital in past 12 mos.</a:t>
              </a:r>
            </a:p>
          </p:txBody>
        </p:sp>
        <p:sp>
          <p:nvSpPr>
            <p:cNvPr id="88" name="tx87"/>
            <p:cNvSpPr/>
            <p:nvPr/>
          </p:nvSpPr>
          <p:spPr>
            <a:xfrm>
              <a:off x="5425562" y="2373612"/>
              <a:ext cx="335322" cy="88602"/>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Adults</a:t>
              </a:r>
            </a:p>
          </p:txBody>
        </p:sp>
        <p:sp>
          <p:nvSpPr>
            <p:cNvPr id="89" name="rc88"/>
            <p:cNvSpPr/>
            <p:nvPr/>
          </p:nvSpPr>
          <p:spPr>
            <a:xfrm>
              <a:off x="4850976" y="1550917"/>
              <a:ext cx="6880775" cy="506102"/>
            </a:xfrm>
            <a:prstGeom prst="rect">
              <a:avLst/>
            </a:prstGeom>
            <a:solidFill>
              <a:srgbClr val="FFFFFF">
                <a:alpha val="100000"/>
              </a:srgbClr>
            </a:solidFill>
          </p:spPr>
          <p:txBody>
            <a:bodyPr/>
            <a:lstStyle/>
            <a:p>
              <a:endParaRPr/>
            </a:p>
          </p:txBody>
        </p:sp>
        <p:sp>
          <p:nvSpPr>
            <p:cNvPr id="90" name="rc89"/>
            <p:cNvSpPr/>
            <p:nvPr/>
          </p:nvSpPr>
          <p:spPr>
            <a:xfrm>
              <a:off x="4920565" y="1550917"/>
              <a:ext cx="219455" cy="632627"/>
            </a:xfrm>
            <a:prstGeom prst="rect">
              <a:avLst/>
            </a:prstGeom>
            <a:solidFill>
              <a:srgbClr val="FFFFFF">
                <a:alpha val="100000"/>
              </a:srgbClr>
            </a:solidFill>
          </p:spPr>
          <p:txBody>
            <a:bodyPr/>
            <a:lstStyle/>
            <a:p>
              <a:endParaRPr/>
            </a:p>
          </p:txBody>
        </p:sp>
        <p:sp>
          <p:nvSpPr>
            <p:cNvPr id="91" name="pt90"/>
            <p:cNvSpPr/>
            <p:nvPr/>
          </p:nvSpPr>
          <p:spPr>
            <a:xfrm>
              <a:off x="4958040" y="1794977"/>
              <a:ext cx="144506" cy="144506"/>
            </a:xfrm>
            <a:prstGeom prst="ellipse">
              <a:avLst/>
            </a:prstGeom>
            <a:solidFill>
              <a:srgbClr val="C44CD6">
                <a:alpha val="100000"/>
              </a:srgbClr>
            </a:solidFill>
            <a:ln w="9000" cap="rnd">
              <a:solidFill>
                <a:srgbClr val="C44CD6">
                  <a:alpha val="100000"/>
                </a:srgbClr>
              </a:solidFill>
              <a:prstDash val="solid"/>
              <a:round/>
            </a:ln>
          </p:spPr>
          <p:txBody>
            <a:bodyPr/>
            <a:lstStyle/>
            <a:p>
              <a:endParaRPr/>
            </a:p>
          </p:txBody>
        </p:sp>
        <p:sp>
          <p:nvSpPr>
            <p:cNvPr id="92" name="rc91"/>
            <p:cNvSpPr/>
            <p:nvPr/>
          </p:nvSpPr>
          <p:spPr>
            <a:xfrm>
              <a:off x="6352089" y="1550917"/>
              <a:ext cx="219455" cy="632627"/>
            </a:xfrm>
            <a:prstGeom prst="rect">
              <a:avLst/>
            </a:prstGeom>
            <a:solidFill>
              <a:srgbClr val="FFFFFF">
                <a:alpha val="100000"/>
              </a:srgbClr>
            </a:solidFill>
          </p:spPr>
          <p:txBody>
            <a:bodyPr/>
            <a:lstStyle/>
            <a:p>
              <a:endParaRPr/>
            </a:p>
          </p:txBody>
        </p:sp>
        <p:sp>
          <p:nvSpPr>
            <p:cNvPr id="93" name="pt92"/>
            <p:cNvSpPr/>
            <p:nvPr/>
          </p:nvSpPr>
          <p:spPr>
            <a:xfrm>
              <a:off x="6389564" y="1794977"/>
              <a:ext cx="144506" cy="144506"/>
            </a:xfrm>
            <a:prstGeom prst="ellipse">
              <a:avLst/>
            </a:prstGeom>
            <a:solidFill>
              <a:srgbClr val="0DD6CC">
                <a:alpha val="100000"/>
              </a:srgbClr>
            </a:solidFill>
            <a:ln w="9000" cap="rnd">
              <a:solidFill>
                <a:srgbClr val="0DD6CC">
                  <a:alpha val="100000"/>
                </a:srgbClr>
              </a:solidFill>
              <a:prstDash val="solid"/>
              <a:round/>
            </a:ln>
          </p:spPr>
          <p:txBody>
            <a:bodyPr/>
            <a:lstStyle/>
            <a:p>
              <a:endParaRPr/>
            </a:p>
          </p:txBody>
        </p:sp>
        <p:sp>
          <p:nvSpPr>
            <p:cNvPr id="94" name="rc93"/>
            <p:cNvSpPr/>
            <p:nvPr/>
          </p:nvSpPr>
          <p:spPr>
            <a:xfrm>
              <a:off x="8005001" y="1550917"/>
              <a:ext cx="219455" cy="632627"/>
            </a:xfrm>
            <a:prstGeom prst="rect">
              <a:avLst/>
            </a:prstGeom>
            <a:solidFill>
              <a:srgbClr val="FFFFFF">
                <a:alpha val="100000"/>
              </a:srgbClr>
            </a:solidFill>
          </p:spPr>
          <p:txBody>
            <a:bodyPr/>
            <a:lstStyle/>
            <a:p>
              <a:endParaRPr/>
            </a:p>
          </p:txBody>
        </p:sp>
        <p:sp>
          <p:nvSpPr>
            <p:cNvPr id="95" name="pt94"/>
            <p:cNvSpPr/>
            <p:nvPr/>
          </p:nvSpPr>
          <p:spPr>
            <a:xfrm>
              <a:off x="8042475" y="1794977"/>
              <a:ext cx="144506" cy="144506"/>
            </a:xfrm>
            <a:prstGeom prst="ellipse">
              <a:avLst/>
            </a:prstGeom>
            <a:solidFill>
              <a:srgbClr val="2020A5">
                <a:alpha val="100000"/>
              </a:srgbClr>
            </a:solidFill>
            <a:ln w="9000" cap="rnd">
              <a:solidFill>
                <a:srgbClr val="2020A5">
                  <a:alpha val="100000"/>
                </a:srgbClr>
              </a:solidFill>
              <a:prstDash val="solid"/>
              <a:round/>
            </a:ln>
          </p:spPr>
          <p:txBody>
            <a:bodyPr/>
            <a:lstStyle/>
            <a:p>
              <a:endParaRPr/>
            </a:p>
          </p:txBody>
        </p:sp>
        <p:sp>
          <p:nvSpPr>
            <p:cNvPr id="96" name="rc95"/>
            <p:cNvSpPr/>
            <p:nvPr/>
          </p:nvSpPr>
          <p:spPr>
            <a:xfrm>
              <a:off x="9604185" y="1550917"/>
              <a:ext cx="219455" cy="632627"/>
            </a:xfrm>
            <a:prstGeom prst="rect">
              <a:avLst/>
            </a:prstGeom>
            <a:solidFill>
              <a:srgbClr val="FFFFFF">
                <a:alpha val="100000"/>
              </a:srgbClr>
            </a:solidFill>
          </p:spPr>
          <p:txBody>
            <a:bodyPr/>
            <a:lstStyle/>
            <a:p>
              <a:endParaRPr/>
            </a:p>
          </p:txBody>
        </p:sp>
        <p:sp>
          <p:nvSpPr>
            <p:cNvPr id="97" name="pt96"/>
            <p:cNvSpPr/>
            <p:nvPr/>
          </p:nvSpPr>
          <p:spPr>
            <a:xfrm>
              <a:off x="9641660" y="1794977"/>
              <a:ext cx="144506" cy="144506"/>
            </a:xfrm>
            <a:prstGeom prst="ellipse">
              <a:avLst/>
            </a:prstGeom>
            <a:solidFill>
              <a:srgbClr val="6091F4">
                <a:alpha val="100000"/>
              </a:srgbClr>
            </a:solidFill>
            <a:ln w="9000" cap="rnd">
              <a:solidFill>
                <a:srgbClr val="6091F4">
                  <a:alpha val="100000"/>
                </a:srgbClr>
              </a:solidFill>
              <a:prstDash val="solid"/>
              <a:round/>
            </a:ln>
          </p:spPr>
          <p:txBody>
            <a:bodyPr/>
            <a:lstStyle/>
            <a:p>
              <a:endParaRPr/>
            </a:p>
          </p:txBody>
        </p:sp>
        <p:sp>
          <p:nvSpPr>
            <p:cNvPr id="98" name="rc97"/>
            <p:cNvSpPr/>
            <p:nvPr/>
          </p:nvSpPr>
          <p:spPr>
            <a:xfrm>
              <a:off x="10827812" y="1550917"/>
              <a:ext cx="219455" cy="632627"/>
            </a:xfrm>
            <a:prstGeom prst="rect">
              <a:avLst/>
            </a:prstGeom>
            <a:solidFill>
              <a:srgbClr val="FFFFFF">
                <a:alpha val="100000"/>
              </a:srgbClr>
            </a:solidFill>
          </p:spPr>
          <p:txBody>
            <a:bodyPr/>
            <a:lstStyle/>
            <a:p>
              <a:endParaRPr/>
            </a:p>
          </p:txBody>
        </p:sp>
        <p:sp>
          <p:nvSpPr>
            <p:cNvPr id="99" name="pt98"/>
            <p:cNvSpPr/>
            <p:nvPr/>
          </p:nvSpPr>
          <p:spPr>
            <a:xfrm>
              <a:off x="10865286" y="1794977"/>
              <a:ext cx="144506" cy="144506"/>
            </a:xfrm>
            <a:prstGeom prst="ellipse">
              <a:avLst/>
            </a:prstGeom>
            <a:solidFill>
              <a:srgbClr val="CACACA">
                <a:alpha val="100000"/>
              </a:srgbClr>
            </a:solidFill>
            <a:ln w="9000" cap="rnd">
              <a:solidFill>
                <a:srgbClr val="CACACA">
                  <a:alpha val="100000"/>
                </a:srgbClr>
              </a:solidFill>
              <a:prstDash val="solid"/>
              <a:round/>
            </a:ln>
          </p:spPr>
          <p:txBody>
            <a:bodyPr/>
            <a:lstStyle/>
            <a:p>
              <a:endParaRPr/>
            </a:p>
          </p:txBody>
        </p:sp>
        <p:sp>
          <p:nvSpPr>
            <p:cNvPr id="100" name="tx99"/>
            <p:cNvSpPr/>
            <p:nvPr/>
          </p:nvSpPr>
          <p:spPr>
            <a:xfrm>
              <a:off x="5209610" y="1796272"/>
              <a:ext cx="1072889"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A significant impact </a:t>
              </a:r>
            </a:p>
          </p:txBody>
        </p:sp>
        <p:sp>
          <p:nvSpPr>
            <p:cNvPr id="101" name="tx100"/>
            <p:cNvSpPr/>
            <p:nvPr/>
          </p:nvSpPr>
          <p:spPr>
            <a:xfrm>
              <a:off x="6641134" y="1796272"/>
              <a:ext cx="1294277"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Somewhat of an impact </a:t>
              </a:r>
            </a:p>
          </p:txBody>
        </p:sp>
        <p:sp>
          <p:nvSpPr>
            <p:cNvPr id="102" name="tx101"/>
            <p:cNvSpPr/>
            <p:nvPr/>
          </p:nvSpPr>
          <p:spPr>
            <a:xfrm>
              <a:off x="8294046" y="1796272"/>
              <a:ext cx="1240550"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Not much of an impact </a:t>
              </a:r>
            </a:p>
          </p:txBody>
        </p:sp>
        <p:sp>
          <p:nvSpPr>
            <p:cNvPr id="103" name="tx102"/>
            <p:cNvSpPr/>
            <p:nvPr/>
          </p:nvSpPr>
          <p:spPr>
            <a:xfrm>
              <a:off x="9893230" y="1796272"/>
              <a:ext cx="864992"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No impact at all </a:t>
              </a:r>
            </a:p>
          </p:txBody>
        </p:sp>
        <p:sp>
          <p:nvSpPr>
            <p:cNvPr id="104" name="tx103"/>
            <p:cNvSpPr/>
            <p:nvPr/>
          </p:nvSpPr>
          <p:spPr>
            <a:xfrm>
              <a:off x="11116857" y="1796272"/>
              <a:ext cx="1236957" cy="11246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Don't know/No opinion </a:t>
              </a:r>
            </a:p>
          </p:txBody>
        </p:sp>
      </p:grpSp>
      <p:sp>
        <p:nvSpPr>
          <p:cNvPr id="105" name="black_box_title"/>
          <p:cNvSpPr>
            <a:spLocks noGrp="1"/>
          </p:cNvSpPr>
          <p:nvPr>
            <p:ph type="body" sz="quarter" idx="13"/>
          </p:nvPr>
        </p:nvSpPr>
        <p:spPr/>
        <p:txBody>
          <a:bodyPr/>
          <a:lstStyle/>
          <a:p>
            <a:r>
              <a:rPr lang="en-US" dirty="0"/>
              <a:t>The Role of Nurses </a:t>
            </a:r>
          </a:p>
        </p:txBody>
      </p:sp>
      <p:sp>
        <p:nvSpPr>
          <p:cNvPr id="106" name="sub_title"/>
          <p:cNvSpPr>
            <a:spLocks noGrp="1"/>
          </p:cNvSpPr>
          <p:nvPr>
            <p:ph type="body" sz="quarter" idx="17"/>
          </p:nvPr>
        </p:nvSpPr>
        <p:spPr/>
        <p:txBody>
          <a:bodyPr/>
          <a:lstStyle/>
          <a:p>
            <a:r>
              <a:t>Thinking about when you visit a hospital, how much of an impact do nurses have in the quality of medical care you receive?</a:t>
            </a:r>
          </a:p>
        </p:txBody>
      </p:sp>
      <p:sp>
        <p:nvSpPr>
          <p:cNvPr id="108" name="presentation_title"/>
          <p:cNvSpPr>
            <a:spLocks noGrp="1"/>
          </p:cNvSpPr>
          <p:nvPr>
            <p:ph type="body" sz="quarter" idx="14"/>
          </p:nvPr>
        </p:nvSpPr>
        <p:spPr/>
        <p:txBody>
          <a:bodyPr/>
          <a:lstStyle/>
          <a:p>
            <a:r>
              <a:t>Abns Polling Presentation</a:t>
            </a:r>
          </a:p>
        </p:txBody>
      </p:sp>
      <p:sp>
        <p:nvSpPr>
          <p:cNvPr id="109" name="qnum"/>
          <p:cNvSpPr>
            <a:spLocks noGrp="1"/>
          </p:cNvSpPr>
          <p:nvPr>
            <p:ph type="body" sz="quarter" idx="18"/>
          </p:nvPr>
        </p:nvSpPr>
        <p:spPr/>
        <p:txBody>
          <a:bodyPr/>
          <a:lstStyle/>
          <a:p>
            <a:r>
              <a:t>ABNS7</a:t>
            </a:r>
          </a:p>
        </p:txBody>
      </p:sp>
      <p:sp>
        <p:nvSpPr>
          <p:cNvPr id="110" name="Slide Number Placeholder 109">
            <a:extLst>
              <a:ext uri="{FF2B5EF4-FFF2-40B4-BE49-F238E27FC236}">
                <a16:creationId xmlns:a16="http://schemas.microsoft.com/office/drawing/2014/main" xmlns="" id="{7C87F64B-906A-479F-BB5E-C1CE2E852184}"/>
              </a:ext>
            </a:extLst>
          </p:cNvPr>
          <p:cNvSpPr>
            <a:spLocks noGrp="1"/>
          </p:cNvSpPr>
          <p:nvPr>
            <p:ph type="sldNum" sz="quarter" idx="12"/>
          </p:nvPr>
        </p:nvSpPr>
        <p:spPr/>
        <p:txBody>
          <a:bodyPr/>
          <a:lstStyle/>
          <a:p>
            <a:fld id="{721B4A2B-C916-44BD-B828-1C8B638667EF}" type="slidenum">
              <a:rPr lang="en-US" smtClean="0"/>
              <a:pPr/>
              <a:t>8</a:t>
            </a:fld>
            <a:endParaRPr lang="en-US" dirty="0"/>
          </a:p>
        </p:txBody>
      </p:sp>
      <p:sp>
        <p:nvSpPr>
          <p:cNvPr id="107" name="Arrow: Right 106">
            <a:extLst>
              <a:ext uri="{FF2B5EF4-FFF2-40B4-BE49-F238E27FC236}">
                <a16:creationId xmlns:a16="http://schemas.microsoft.com/office/drawing/2014/main" xmlns="" id="{BBF65443-DCDD-4D89-8818-35A5F661BF4F}"/>
              </a:ext>
            </a:extLst>
          </p:cNvPr>
          <p:cNvSpPr/>
          <p:nvPr/>
        </p:nvSpPr>
        <p:spPr>
          <a:xfrm>
            <a:off x="3178969" y="5367146"/>
            <a:ext cx="309072" cy="103034"/>
          </a:xfrm>
          <a:prstGeom prst="rightArrow">
            <a:avLst/>
          </a:prstGeom>
          <a:solidFill>
            <a:srgbClr val="C4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
          <p:cNvSpPr>
            <a:spLocks noGrp="1"/>
          </p:cNvSpPr>
          <p:nvPr>
            <p:ph type="title"/>
          </p:nvPr>
        </p:nvSpPr>
        <p:spPr>
          <a:xfrm>
            <a:off x="3323131" y="200365"/>
            <a:ext cx="8255150" cy="558354"/>
          </a:xfrm>
        </p:spPr>
        <p:txBody>
          <a:bodyPr/>
          <a:lstStyle/>
          <a:p>
            <a:r>
              <a:rPr lang="en-US" dirty="0"/>
              <a:t>Over half of adults (55%) say they primarily interacted with nurses at their last visit to a hospital. </a:t>
            </a:r>
            <a:endParaRPr dirty="0"/>
          </a:p>
        </p:txBody>
      </p:sp>
      <p:grpSp>
        <p:nvGrpSpPr>
          <p:cNvPr id="3" name="Group 2"/>
          <p:cNvGrpSpPr/>
          <p:nvPr/>
        </p:nvGrpSpPr>
        <p:grpSpPr>
          <a:xfrm>
            <a:off x="3337560" y="1481328"/>
            <a:ext cx="8394192" cy="4636008"/>
            <a:chOff x="3337560" y="1481328"/>
            <a:chExt cx="8394192" cy="4636008"/>
          </a:xfrm>
        </p:grpSpPr>
        <p:sp>
          <p:nvSpPr>
            <p:cNvPr id="4" name="rc3"/>
            <p:cNvSpPr/>
            <p:nvPr/>
          </p:nvSpPr>
          <p:spPr>
            <a:xfrm>
              <a:off x="3337560" y="1481328"/>
              <a:ext cx="8394192" cy="4636008"/>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4820409" y="4987098"/>
              <a:ext cx="118471" cy="353697"/>
            </a:xfrm>
            <a:prstGeom prst="rect">
              <a:avLst/>
            </a:prstGeom>
            <a:solidFill>
              <a:srgbClr val="006161">
                <a:alpha val="100000"/>
              </a:srgbClr>
            </a:solidFill>
          </p:spPr>
          <p:txBody>
            <a:bodyPr/>
            <a:lstStyle/>
            <a:p>
              <a:endParaRPr/>
            </a:p>
          </p:txBody>
        </p:sp>
        <p:sp>
          <p:nvSpPr>
            <p:cNvPr id="6" name="rc5"/>
            <p:cNvSpPr/>
            <p:nvPr/>
          </p:nvSpPr>
          <p:spPr>
            <a:xfrm>
              <a:off x="4820409" y="4442947"/>
              <a:ext cx="236943" cy="353697"/>
            </a:xfrm>
            <a:prstGeom prst="rect">
              <a:avLst/>
            </a:prstGeom>
            <a:solidFill>
              <a:srgbClr val="6091F4">
                <a:alpha val="100000"/>
              </a:srgbClr>
            </a:solidFill>
          </p:spPr>
          <p:txBody>
            <a:bodyPr/>
            <a:lstStyle/>
            <a:p>
              <a:endParaRPr/>
            </a:p>
          </p:txBody>
        </p:sp>
        <p:sp>
          <p:nvSpPr>
            <p:cNvPr id="7" name="rc6"/>
            <p:cNvSpPr/>
            <p:nvPr/>
          </p:nvSpPr>
          <p:spPr>
            <a:xfrm>
              <a:off x="4820409" y="3898796"/>
              <a:ext cx="236943" cy="353697"/>
            </a:xfrm>
            <a:prstGeom prst="rect">
              <a:avLst/>
            </a:prstGeom>
            <a:solidFill>
              <a:srgbClr val="F54644">
                <a:alpha val="100000"/>
              </a:srgbClr>
            </a:solidFill>
          </p:spPr>
          <p:txBody>
            <a:bodyPr/>
            <a:lstStyle/>
            <a:p>
              <a:endParaRPr/>
            </a:p>
          </p:txBody>
        </p:sp>
        <p:sp>
          <p:nvSpPr>
            <p:cNvPr id="8" name="rc7"/>
            <p:cNvSpPr/>
            <p:nvPr/>
          </p:nvSpPr>
          <p:spPr>
            <a:xfrm>
              <a:off x="4820409" y="3354646"/>
              <a:ext cx="592359" cy="353697"/>
            </a:xfrm>
            <a:prstGeom prst="rect">
              <a:avLst/>
            </a:prstGeom>
            <a:solidFill>
              <a:srgbClr val="2020A5">
                <a:alpha val="100000"/>
              </a:srgbClr>
            </a:solidFill>
          </p:spPr>
          <p:txBody>
            <a:bodyPr/>
            <a:lstStyle/>
            <a:p>
              <a:endParaRPr/>
            </a:p>
          </p:txBody>
        </p:sp>
        <p:sp>
          <p:nvSpPr>
            <p:cNvPr id="9" name="rc8"/>
            <p:cNvSpPr/>
            <p:nvPr/>
          </p:nvSpPr>
          <p:spPr>
            <a:xfrm>
              <a:off x="4820409" y="2810495"/>
              <a:ext cx="710831" cy="353697"/>
            </a:xfrm>
            <a:prstGeom prst="rect">
              <a:avLst/>
            </a:prstGeom>
            <a:solidFill>
              <a:srgbClr val="FCE033">
                <a:alpha val="100000"/>
              </a:srgbClr>
            </a:solidFill>
          </p:spPr>
          <p:txBody>
            <a:bodyPr/>
            <a:lstStyle/>
            <a:p>
              <a:endParaRPr/>
            </a:p>
          </p:txBody>
        </p:sp>
        <p:sp>
          <p:nvSpPr>
            <p:cNvPr id="10" name="rc9"/>
            <p:cNvSpPr/>
            <p:nvPr/>
          </p:nvSpPr>
          <p:spPr>
            <a:xfrm>
              <a:off x="4820409" y="5607691"/>
              <a:ext cx="1066247" cy="353697"/>
            </a:xfrm>
            <a:prstGeom prst="rect">
              <a:avLst/>
            </a:prstGeom>
            <a:solidFill>
              <a:srgbClr val="CACACA">
                <a:alpha val="100000"/>
              </a:srgbClr>
            </a:solidFill>
          </p:spPr>
          <p:txBody>
            <a:bodyPr/>
            <a:lstStyle/>
            <a:p>
              <a:endParaRPr/>
            </a:p>
          </p:txBody>
        </p:sp>
        <p:sp>
          <p:nvSpPr>
            <p:cNvPr id="11" name="rc10"/>
            <p:cNvSpPr/>
            <p:nvPr/>
          </p:nvSpPr>
          <p:spPr>
            <a:xfrm>
              <a:off x="4820409" y="2244709"/>
              <a:ext cx="2369438" cy="353697"/>
            </a:xfrm>
            <a:prstGeom prst="rect">
              <a:avLst/>
            </a:prstGeom>
            <a:solidFill>
              <a:srgbClr val="0DD6CC">
                <a:alpha val="100000"/>
              </a:srgbClr>
            </a:solidFill>
          </p:spPr>
          <p:txBody>
            <a:bodyPr/>
            <a:lstStyle/>
            <a:p>
              <a:endParaRPr/>
            </a:p>
          </p:txBody>
        </p:sp>
        <p:sp>
          <p:nvSpPr>
            <p:cNvPr id="12" name="rc11"/>
            <p:cNvSpPr/>
            <p:nvPr/>
          </p:nvSpPr>
          <p:spPr>
            <a:xfrm>
              <a:off x="4820409" y="1700558"/>
              <a:ext cx="6515956" cy="353697"/>
            </a:xfrm>
            <a:prstGeom prst="rect">
              <a:avLst/>
            </a:prstGeom>
            <a:solidFill>
              <a:srgbClr val="C44CD6">
                <a:alpha val="100000"/>
              </a:srgbClr>
            </a:solidFill>
          </p:spPr>
          <p:txBody>
            <a:bodyPr/>
            <a:lstStyle/>
            <a:p>
              <a:endParaRPr/>
            </a:p>
          </p:txBody>
        </p:sp>
        <p:sp>
          <p:nvSpPr>
            <p:cNvPr id="13" name="tx12"/>
            <p:cNvSpPr/>
            <p:nvPr/>
          </p:nvSpPr>
          <p:spPr>
            <a:xfrm>
              <a:off x="5015973" y="5093005"/>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1%</a:t>
              </a:r>
            </a:p>
          </p:txBody>
        </p:sp>
        <p:sp>
          <p:nvSpPr>
            <p:cNvPr id="14" name="tx13"/>
            <p:cNvSpPr/>
            <p:nvPr/>
          </p:nvSpPr>
          <p:spPr>
            <a:xfrm>
              <a:off x="5134445" y="4548854"/>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2%</a:t>
              </a:r>
            </a:p>
          </p:txBody>
        </p:sp>
        <p:sp>
          <p:nvSpPr>
            <p:cNvPr id="15" name="tx14"/>
            <p:cNvSpPr/>
            <p:nvPr/>
          </p:nvSpPr>
          <p:spPr>
            <a:xfrm>
              <a:off x="5134445" y="4004704"/>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2%</a:t>
              </a:r>
            </a:p>
          </p:txBody>
        </p:sp>
        <p:sp>
          <p:nvSpPr>
            <p:cNvPr id="16" name="tx15"/>
            <p:cNvSpPr/>
            <p:nvPr/>
          </p:nvSpPr>
          <p:spPr>
            <a:xfrm>
              <a:off x="5489861" y="3460553"/>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5%</a:t>
              </a:r>
            </a:p>
          </p:txBody>
        </p:sp>
        <p:sp>
          <p:nvSpPr>
            <p:cNvPr id="17" name="tx16"/>
            <p:cNvSpPr/>
            <p:nvPr/>
          </p:nvSpPr>
          <p:spPr>
            <a:xfrm>
              <a:off x="5608333" y="2916403"/>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6%</a:t>
              </a:r>
            </a:p>
          </p:txBody>
        </p:sp>
        <p:sp>
          <p:nvSpPr>
            <p:cNvPr id="18" name="tx17"/>
            <p:cNvSpPr/>
            <p:nvPr/>
          </p:nvSpPr>
          <p:spPr>
            <a:xfrm>
              <a:off x="5963749" y="5713599"/>
              <a:ext cx="256976"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9%</a:t>
              </a:r>
            </a:p>
          </p:txBody>
        </p:sp>
        <p:sp>
          <p:nvSpPr>
            <p:cNvPr id="19" name="tx18"/>
            <p:cNvSpPr/>
            <p:nvPr/>
          </p:nvSpPr>
          <p:spPr>
            <a:xfrm>
              <a:off x="6727229" y="2350616"/>
              <a:ext cx="355860"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2B2B2B">
                      <a:alpha val="100000"/>
                    </a:srgbClr>
                  </a:solidFill>
                  <a:latin typeface="Arial"/>
                  <a:cs typeface="Arial"/>
                </a:rPr>
                <a:t>20%</a:t>
              </a:r>
            </a:p>
          </p:txBody>
        </p:sp>
        <p:sp>
          <p:nvSpPr>
            <p:cNvPr id="20" name="tx19"/>
            <p:cNvSpPr/>
            <p:nvPr/>
          </p:nvSpPr>
          <p:spPr>
            <a:xfrm>
              <a:off x="10873746" y="1806466"/>
              <a:ext cx="355860" cy="134540"/>
            </a:xfrm>
            <a:prstGeom prst="rect">
              <a:avLst/>
            </a:prstGeom>
            <a:noFill/>
          </p:spPr>
          <p:txBody>
            <a:bodyPr wrap="none" lIns="0" tIns="0" rIns="0" bIns="0" anchor="ctr" anchorCtr="1"/>
            <a:lstStyle/>
            <a:p>
              <a:pPr marL="0" marR="0" indent="0" algn="l">
                <a:lnSpc>
                  <a:spcPts val="1422"/>
                </a:lnSpc>
                <a:spcBef>
                  <a:spcPts val="0"/>
                </a:spcBef>
                <a:spcAft>
                  <a:spcPts val="0"/>
                </a:spcAft>
              </a:pPr>
              <a:r>
                <a:rPr sz="1422" b="1">
                  <a:solidFill>
                    <a:srgbClr val="FFFFFF">
                      <a:alpha val="100000"/>
                    </a:srgbClr>
                  </a:solidFill>
                  <a:latin typeface="Arial"/>
                  <a:cs typeface="Arial"/>
                </a:rPr>
                <a:t>55%</a:t>
              </a:r>
            </a:p>
          </p:txBody>
        </p:sp>
        <p:sp>
          <p:nvSpPr>
            <p:cNvPr id="21" name="tx20"/>
            <p:cNvSpPr/>
            <p:nvPr/>
          </p:nvSpPr>
          <p:spPr>
            <a:xfrm>
              <a:off x="3519886" y="5090128"/>
              <a:ext cx="1192981"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Other, please specify</a:t>
              </a:r>
            </a:p>
          </p:txBody>
        </p:sp>
        <p:sp>
          <p:nvSpPr>
            <p:cNvPr id="22" name="tx21"/>
            <p:cNvSpPr/>
            <p:nvPr/>
          </p:nvSpPr>
          <p:spPr>
            <a:xfrm>
              <a:off x="4169211" y="4545977"/>
              <a:ext cx="543656"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Surgeons</a:t>
              </a:r>
            </a:p>
          </p:txBody>
        </p:sp>
        <p:sp>
          <p:nvSpPr>
            <p:cNvPr id="23" name="tx22"/>
            <p:cNvSpPr/>
            <p:nvPr/>
          </p:nvSpPr>
          <p:spPr>
            <a:xfrm>
              <a:off x="3407149" y="4005001"/>
              <a:ext cx="1305718" cy="116085"/>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Hospital Administrators</a:t>
              </a:r>
            </a:p>
          </p:txBody>
        </p:sp>
        <p:sp>
          <p:nvSpPr>
            <p:cNvPr id="24" name="tx23"/>
            <p:cNvSpPr/>
            <p:nvPr/>
          </p:nvSpPr>
          <p:spPr>
            <a:xfrm>
              <a:off x="3555295" y="3459263"/>
              <a:ext cx="1157572"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 Assistants</a:t>
              </a:r>
            </a:p>
          </p:txBody>
        </p:sp>
        <p:sp>
          <p:nvSpPr>
            <p:cNvPr id="25" name="tx24"/>
            <p:cNvSpPr/>
            <p:nvPr/>
          </p:nvSpPr>
          <p:spPr>
            <a:xfrm>
              <a:off x="3632995" y="2940314"/>
              <a:ext cx="1079872"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 Practitioners</a:t>
              </a:r>
            </a:p>
          </p:txBody>
        </p:sp>
        <p:sp>
          <p:nvSpPr>
            <p:cNvPr id="26" name="tx25"/>
            <p:cNvSpPr/>
            <p:nvPr/>
          </p:nvSpPr>
          <p:spPr>
            <a:xfrm>
              <a:off x="3446092" y="5712309"/>
              <a:ext cx="1266775" cy="117673"/>
            </a:xfrm>
            <a:prstGeom prst="rect">
              <a:avLst/>
            </a:prstGeom>
            <a:noFill/>
          </p:spPr>
          <p:txBody>
            <a:bodyPr wrap="none" lIns="0" tIns="0" rIns="0" bIns="0" anchor="ctr" anchorCtr="1"/>
            <a:lstStyle/>
            <a:p>
              <a:pPr marL="0" marR="0" indent="0" algn="l">
                <a:lnSpc>
                  <a:spcPts val="950"/>
                </a:lnSpc>
                <a:spcBef>
                  <a:spcPts val="0"/>
                </a:spcBef>
                <a:spcAft>
                  <a:spcPts val="0"/>
                </a:spcAft>
              </a:pPr>
              <a:r>
                <a:rPr sz="950" dirty="0">
                  <a:solidFill>
                    <a:srgbClr val="2B2B2B">
                      <a:alpha val="100000"/>
                    </a:srgbClr>
                  </a:solidFill>
                  <a:latin typeface="Arial"/>
                  <a:cs typeface="Arial"/>
                </a:rPr>
                <a:t>Don't know/No opinion</a:t>
              </a:r>
            </a:p>
          </p:txBody>
        </p:sp>
        <p:sp>
          <p:nvSpPr>
            <p:cNvPr id="27" name="tx26"/>
            <p:cNvSpPr/>
            <p:nvPr/>
          </p:nvSpPr>
          <p:spPr>
            <a:xfrm>
              <a:off x="3597711" y="2347739"/>
              <a:ext cx="1115156" cy="119260"/>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Physicians/ Doctors</a:t>
              </a:r>
            </a:p>
          </p:txBody>
        </p:sp>
        <p:sp>
          <p:nvSpPr>
            <p:cNvPr id="28" name="tx27"/>
            <p:cNvSpPr/>
            <p:nvPr/>
          </p:nvSpPr>
          <p:spPr>
            <a:xfrm>
              <a:off x="4310597" y="1830377"/>
              <a:ext cx="402270" cy="92471"/>
            </a:xfrm>
            <a:prstGeom prst="rect">
              <a:avLst/>
            </a:prstGeom>
            <a:noFill/>
          </p:spPr>
          <p:txBody>
            <a:bodyPr wrap="none" lIns="0" tIns="0" rIns="0" bIns="0" anchor="ctr" anchorCtr="1"/>
            <a:lstStyle/>
            <a:p>
              <a:pPr marL="0" marR="0" indent="0" algn="l">
                <a:lnSpc>
                  <a:spcPts val="950"/>
                </a:lnSpc>
                <a:spcBef>
                  <a:spcPts val="0"/>
                </a:spcBef>
                <a:spcAft>
                  <a:spcPts val="0"/>
                </a:spcAft>
              </a:pPr>
              <a:r>
                <a:rPr sz="950">
                  <a:solidFill>
                    <a:srgbClr val="2B2B2B">
                      <a:alpha val="100000"/>
                    </a:srgbClr>
                  </a:solidFill>
                  <a:latin typeface="Arial"/>
                  <a:cs typeface="Arial"/>
                </a:rPr>
                <a:t>Nurses</a:t>
              </a:r>
            </a:p>
          </p:txBody>
        </p:sp>
      </p:grpSp>
      <p:sp>
        <p:nvSpPr>
          <p:cNvPr id="29" name="black_box_title"/>
          <p:cNvSpPr>
            <a:spLocks noGrp="1"/>
          </p:cNvSpPr>
          <p:nvPr>
            <p:ph type="body" sz="quarter" idx="13"/>
          </p:nvPr>
        </p:nvSpPr>
        <p:spPr>
          <a:xfrm>
            <a:off x="420078" y="2066924"/>
            <a:ext cx="2103120" cy="2565400"/>
          </a:xfrm>
        </p:spPr>
        <p:txBody>
          <a:bodyPr/>
          <a:lstStyle/>
          <a:p>
            <a:r>
              <a:rPr lang="en-US" dirty="0"/>
              <a:t>The Role of Nurses </a:t>
            </a:r>
          </a:p>
        </p:txBody>
      </p:sp>
      <p:sp>
        <p:nvSpPr>
          <p:cNvPr id="30" name="sub_title"/>
          <p:cNvSpPr>
            <a:spLocks noGrp="1"/>
          </p:cNvSpPr>
          <p:nvPr>
            <p:ph type="body" sz="quarter" idx="17"/>
          </p:nvPr>
        </p:nvSpPr>
        <p:spPr>
          <a:xfrm>
            <a:off x="3333209" y="880874"/>
            <a:ext cx="8245072" cy="501359"/>
          </a:xfrm>
        </p:spPr>
        <p:txBody>
          <a:bodyPr/>
          <a:lstStyle/>
          <a:p>
            <a:r>
              <a:t>Thinking about your last visit to a hospital, of the following, who did you primarily interact with?</a:t>
            </a:r>
          </a:p>
        </p:txBody>
      </p:sp>
      <p:sp>
        <p:nvSpPr>
          <p:cNvPr id="32" name="presentation_title"/>
          <p:cNvSpPr>
            <a:spLocks noGrp="1"/>
          </p:cNvSpPr>
          <p:nvPr>
            <p:ph type="body" sz="quarter" idx="14"/>
          </p:nvPr>
        </p:nvSpPr>
        <p:spPr>
          <a:xfrm>
            <a:off x="420078" y="433199"/>
            <a:ext cx="1570037" cy="447675"/>
          </a:xfrm>
        </p:spPr>
        <p:txBody>
          <a:bodyPr/>
          <a:lstStyle/>
          <a:p>
            <a:r>
              <a:t>Abns Polling Presentation</a:t>
            </a:r>
          </a:p>
        </p:txBody>
      </p:sp>
      <p:sp>
        <p:nvSpPr>
          <p:cNvPr id="33" name="qnum"/>
          <p:cNvSpPr>
            <a:spLocks noGrp="1"/>
          </p:cNvSpPr>
          <p:nvPr>
            <p:ph type="body" sz="quarter" idx="18"/>
          </p:nvPr>
        </p:nvSpPr>
        <p:spPr>
          <a:xfrm>
            <a:off x="-1080399" y="419188"/>
            <a:ext cx="970376" cy="369299"/>
          </a:xfrm>
        </p:spPr>
        <p:txBody>
          <a:bodyPr/>
          <a:lstStyle/>
          <a:p>
            <a:r>
              <a:t>ABNS8</a:t>
            </a:r>
          </a:p>
        </p:txBody>
      </p:sp>
      <p:sp>
        <p:nvSpPr>
          <p:cNvPr id="34" name="Slide Number Placeholder 33">
            <a:extLst>
              <a:ext uri="{FF2B5EF4-FFF2-40B4-BE49-F238E27FC236}">
                <a16:creationId xmlns:a16="http://schemas.microsoft.com/office/drawing/2014/main" xmlns="" id="{6672A061-C536-4305-87F1-BFB48E09D5CA}"/>
              </a:ext>
            </a:extLst>
          </p:cNvPr>
          <p:cNvSpPr>
            <a:spLocks noGrp="1"/>
          </p:cNvSpPr>
          <p:nvPr>
            <p:ph type="sldNum" sz="quarter" idx="12"/>
          </p:nvPr>
        </p:nvSpPr>
        <p:spPr/>
        <p:txBody>
          <a:bodyPr/>
          <a:lstStyle/>
          <a:p>
            <a:fld id="{721B4A2B-C916-44BD-B828-1C8B638667EF}" type="slidenum">
              <a:rPr lang="en-US" smtClean="0"/>
              <a:pPr/>
              <a:t>9</a:t>
            </a:fld>
            <a:endParaRPr lang="en-US" dirty="0"/>
          </a:p>
        </p:txBody>
      </p:sp>
    </p:spTree>
  </p:cSld>
  <p:clrMapOvr>
    <a:masterClrMapping/>
  </p:clrMapOvr>
</p:sld>
</file>

<file path=ppt/theme/theme1.xml><?xml version="1.0" encoding="utf-8"?>
<a:theme xmlns:a="http://schemas.openxmlformats.org/drawingml/2006/main" name="MC-Theme2">
  <a:themeElements>
    <a:clrScheme name="Morning Consult FINAL">
      <a:dk1>
        <a:srgbClr val="2B2B2B"/>
      </a:dk1>
      <a:lt1>
        <a:srgbClr val="FFFFFF"/>
      </a:lt1>
      <a:dk2>
        <a:srgbClr val="00384D"/>
      </a:dk2>
      <a:lt2>
        <a:srgbClr val="BBEDEC"/>
      </a:lt2>
      <a:accent1>
        <a:srgbClr val="106373"/>
      </a:accent1>
      <a:accent2>
        <a:srgbClr val="00C2C2"/>
      </a:accent2>
      <a:accent3>
        <a:srgbClr val="3CF3EA"/>
      </a:accent3>
      <a:accent4>
        <a:srgbClr val="F54644"/>
      </a:accent4>
      <a:accent5>
        <a:srgbClr val="4141EB"/>
      </a:accent5>
      <a:accent6>
        <a:srgbClr val="C34CD6"/>
      </a:accent6>
      <a:hlink>
        <a:srgbClr val="4141EB"/>
      </a:hlink>
      <a:folHlink>
        <a:srgbClr val="C34CD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C-Theme2" id="{1D2CD952-0F65-724F-9D4B-1AA6E3350A87}" vid="{363C04EB-4B3B-4E47-9623-29149727D8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MC-Theme2</Template>
  <TotalTime>973</TotalTime>
  <Words>3419</Words>
  <Application>Microsoft Office PowerPoint</Application>
  <PresentationFormat>Custom</PresentationFormat>
  <Paragraphs>697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MC-Theme2</vt:lpstr>
      <vt:lpstr>Slide 1</vt:lpstr>
      <vt:lpstr>Slide 2</vt:lpstr>
      <vt:lpstr>Slide 3</vt:lpstr>
      <vt:lpstr>Adults use words like caring, great, professional, compassionate, and helpful to describe the medical care they have received from a nurse. </vt:lpstr>
      <vt:lpstr>When thinking about choosing a hospital, an equal percentage of adults say the quality of doctors (92%) and nurses (91%) are important factors. </vt:lpstr>
      <vt:lpstr>Over 2 in 3 adults (69%) say nurses had a very significant role in the medical care they received when they visited a hospital.  </vt:lpstr>
      <vt:lpstr>Similarly, 3 in 4 adults (74%) say nurses had a significant impact in the quality of care they received when they visited a hospital. </vt:lpstr>
      <vt:lpstr>Adults who have received care from a board certified specialty nurse are more likely to say nurses have a significant impact on the quality of medical care they receive when they visit a hospital. </vt:lpstr>
      <vt:lpstr>Over half of adults (55%) say they primarily interacted with nurses at their last visit to a hospital. </vt:lpstr>
      <vt:lpstr>Adults who have visited the hospital in the past 12 months to go to the ER or have major surgery are more likely to say they primarily interacted with nurses. </vt:lpstr>
      <vt:lpstr>Of the medical care providers tested, a plurality of adults (43%) say nurses impact how they evaluate their experience at a hospital the most. </vt:lpstr>
      <vt:lpstr>Similarly, adults who have visited the hospital in the past 12 months to go to the ER or have major surgery are more likely to say nurses impact how they evaluate their experience at the hospital the most. </vt:lpstr>
      <vt:lpstr>Slide 13</vt:lpstr>
      <vt:lpstr>A third of adults who have been to a hospital in the past 12 months say they have received care from a board certified specialty nurse. </vt:lpstr>
      <vt:lpstr>Adults who have visited the hospital in the past 12 months to have major or minor surgery are most likely to say they have received care from a board certified specialty nurse. </vt:lpstr>
      <vt:lpstr>Among adults who have received care from a board certified specialty nurse, 83% were very satisfied with the care they received. </vt:lpstr>
      <vt:lpstr>Slide 17</vt:lpstr>
      <vt:lpstr>71% of adults would be more likely to recommend a hospital that had a higher percentage of nurses with a specialty board certification. </vt:lpstr>
      <vt:lpstr>Receiving care from a board certified specialty nurse has a positive impact on the likelihood to recommend a hospital with a higher percentage of nurses with a specialty board certification.  </vt:lpstr>
      <vt:lpstr>68% of adults who have visited a hospital in the past year would be more likely to seek care from a hospital with a high percentage of specialty board certified nurses over the hospital they most recently visited. </vt:lpstr>
      <vt:lpstr>Over half of adults who have received care from a specialty board certified nurse (53%) say they are much more likely to seek medical care from a hospital with a higher percentage of specialty board certified nurses. </vt:lpstr>
      <vt:lpstr>Nearly a third of adults (30%) would switch to receive medical care at a hospital with a higher percentage of specialty board certified nurses than continuing to receive care at their current hospital. </vt:lpstr>
      <vt:lpstr>Adults who have had minor surgery at a hospital in the past 12 months are more likely to say they would switch to receive care at a hospital with a higher percentage of specialty board certified nurses.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 Consult - 2</dc:creator>
  <cp:lastModifiedBy>Robert</cp:lastModifiedBy>
  <cp:revision>102</cp:revision>
  <dcterms:created xsi:type="dcterms:W3CDTF">2018-07-19T18:52:24Z</dcterms:created>
  <dcterms:modified xsi:type="dcterms:W3CDTF">2020-03-04T15:18:33Z</dcterms:modified>
</cp:coreProperties>
</file>