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59" r:id="rId9"/>
    <p:sldId id="261" r:id="rId10"/>
    <p:sldId id="262" r:id="rId11"/>
    <p:sldId id="263" r:id="rId12"/>
    <p:sldId id="265" r:id="rId13"/>
    <p:sldId id="267" r:id="rId14"/>
    <p:sldId id="271" r:id="rId15"/>
    <p:sldId id="264" r:id="rId16"/>
    <p:sldId id="269" r:id="rId17"/>
    <p:sldId id="272" r:id="rId18"/>
    <p:sldId id="274" r:id="rId19"/>
    <p:sldId id="266" r:id="rId20"/>
    <p:sldId id="268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4" r:id="rId30"/>
    <p:sldId id="285" r:id="rId31"/>
    <p:sldId id="286" r:id="rId32"/>
    <p:sldId id="283" r:id="rId33"/>
    <p:sldId id="287" r:id="rId34"/>
    <p:sldId id="289" r:id="rId35"/>
    <p:sldId id="288" r:id="rId36"/>
    <p:sldId id="290" r:id="rId37"/>
    <p:sldId id="291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1A08D6-5417-4C04-8939-B5B7054A380E}" v="40" dt="2020-03-03T16:05:25.3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1" y="3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microsoft.com/office/2015/10/relationships/revisionInfo" Target="revisionInfo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Member Responses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470225189242649E-2"/>
          <c:y val="0.1256038947100869"/>
          <c:w val="0.95080499448438516"/>
          <c:h val="0.710453887976525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Complete Responses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83-4379-ABF6-4E5460F548F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Complete Responses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83-4379-ABF6-4E5460F548F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97611951"/>
        <c:axId val="1265374223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1"/>
                      <c:pt idx="0">
                        <c:v>Complete Responses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Sheet1!$D$2:$D$5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6983-4379-ABF6-4E5460F548F7}"/>
                  </c:ext>
                </c:extLst>
              </c15:ser>
            </c15:filteredBarSeries>
          </c:ext>
        </c:extLst>
      </c:barChart>
      <c:catAx>
        <c:axId val="8976119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5374223"/>
        <c:crosses val="autoZero"/>
        <c:auto val="1"/>
        <c:lblAlgn val="ctr"/>
        <c:lblOffset val="100"/>
        <c:noMultiLvlLbl val="0"/>
      </c:catAx>
      <c:valAx>
        <c:axId val="12653742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76119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Credentials Offered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3228230945459443E-2"/>
          <c:y val="0.10977726527037383"/>
          <c:w val="0.93240020792022005"/>
          <c:h val="0.69933743809982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Non RN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Credentials offered 2019</c:v>
                </c:pt>
                <c:pt idx="1">
                  <c:v>Credentials offered 2018</c:v>
                </c:pt>
                <c:pt idx="2">
                  <c:v>Average # Credentials offered 2018</c:v>
                </c:pt>
                <c:pt idx="3">
                  <c:v>Average # Credentials offered 2019</c:v>
                </c:pt>
                <c:pt idx="4">
                  <c:v>Least # Offered 2019</c:v>
                </c:pt>
                <c:pt idx="5">
                  <c:v>Most Offered 2019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1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80-49AE-B2C3-A764AB48B8F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Basic RN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Credentials offered 2019</c:v>
                </c:pt>
                <c:pt idx="1">
                  <c:v>Credentials offered 2018</c:v>
                </c:pt>
                <c:pt idx="2">
                  <c:v>Average # Credentials offered 2018</c:v>
                </c:pt>
                <c:pt idx="3">
                  <c:v>Average # Credentials offered 2019</c:v>
                </c:pt>
                <c:pt idx="4">
                  <c:v>Least # Offered 2019</c:v>
                </c:pt>
                <c:pt idx="5">
                  <c:v>Most Offered 2019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19</c:v>
                </c:pt>
                <c:pt idx="1">
                  <c:v>17</c:v>
                </c:pt>
                <c:pt idx="2">
                  <c:v>4</c:v>
                </c:pt>
                <c:pt idx="3">
                  <c:v>3</c:v>
                </c:pt>
                <c:pt idx="4">
                  <c:v>1</c:v>
                </c:pt>
                <c:pt idx="5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80-49AE-B2C3-A764AB48B8F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Advanced Practice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Credentials offered 2019</c:v>
                </c:pt>
                <c:pt idx="1">
                  <c:v>Credentials offered 2018</c:v>
                </c:pt>
                <c:pt idx="2">
                  <c:v>Average # Credentials offered 2018</c:v>
                </c:pt>
                <c:pt idx="3">
                  <c:v>Average # Credentials offered 2019</c:v>
                </c:pt>
                <c:pt idx="4">
                  <c:v>Least # Offered 2019</c:v>
                </c:pt>
                <c:pt idx="5">
                  <c:v>Most Offered 2019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15</c:v>
                </c:pt>
                <c:pt idx="1">
                  <c:v>13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80-49AE-B2C3-A764AB48B8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1710095"/>
        <c:axId val="1278734623"/>
      </c:barChart>
      <c:catAx>
        <c:axId val="841710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8734623"/>
        <c:crosses val="autoZero"/>
        <c:auto val="1"/>
        <c:lblAlgn val="ctr"/>
        <c:lblOffset val="100"/>
        <c:noMultiLvlLbl val="0"/>
      </c:catAx>
      <c:valAx>
        <c:axId val="12787346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1710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617954296055292"/>
          <c:y val="0.9378241946043584"/>
          <c:w val="0.4880808578634272"/>
          <c:h val="6.21758053956415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2ED998-8344-4F4F-9778-2F18FCEAA45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900FE32-5BBA-4EB6-B6B2-FDD346027C5C}">
      <dgm:prSet/>
      <dgm:spPr/>
      <dgm:t>
        <a:bodyPr/>
        <a:lstStyle/>
        <a:p>
          <a:r>
            <a:rPr lang="en-US"/>
            <a:t>None – 13</a:t>
          </a:r>
        </a:p>
      </dgm:t>
    </dgm:pt>
    <dgm:pt modelId="{92B6647D-74A0-4F60-802F-C32DB0911C0C}" type="parTrans" cxnId="{62B6416D-69C9-4471-A872-1CAF9E9B6E8A}">
      <dgm:prSet/>
      <dgm:spPr/>
      <dgm:t>
        <a:bodyPr/>
        <a:lstStyle/>
        <a:p>
          <a:endParaRPr lang="en-US"/>
        </a:p>
      </dgm:t>
    </dgm:pt>
    <dgm:pt modelId="{85A6CA12-2609-4C57-B8A5-BEBF77C851E1}" type="sibTrans" cxnId="{62B6416D-69C9-4471-A872-1CAF9E9B6E8A}">
      <dgm:prSet/>
      <dgm:spPr/>
      <dgm:t>
        <a:bodyPr/>
        <a:lstStyle/>
        <a:p>
          <a:endParaRPr lang="en-US"/>
        </a:p>
      </dgm:t>
    </dgm:pt>
    <dgm:pt modelId="{F354A7B9-0A94-4E2B-9742-90381E0B1342}">
      <dgm:prSet/>
      <dgm:spPr/>
      <dgm:t>
        <a:bodyPr/>
        <a:lstStyle/>
        <a:p>
          <a:r>
            <a:rPr lang="en-US"/>
            <a:t>1x per 6 months - 1</a:t>
          </a:r>
        </a:p>
      </dgm:t>
    </dgm:pt>
    <dgm:pt modelId="{37E3FC12-1B8A-4CE7-8E8A-503463276D8F}" type="parTrans" cxnId="{17B8437E-0A72-4065-8948-8A0DE36FBC53}">
      <dgm:prSet/>
      <dgm:spPr/>
      <dgm:t>
        <a:bodyPr/>
        <a:lstStyle/>
        <a:p>
          <a:endParaRPr lang="en-US"/>
        </a:p>
      </dgm:t>
    </dgm:pt>
    <dgm:pt modelId="{C48A2598-F096-428B-83DB-A59004C88B13}" type="sibTrans" cxnId="{17B8437E-0A72-4065-8948-8A0DE36FBC53}">
      <dgm:prSet/>
      <dgm:spPr/>
      <dgm:t>
        <a:bodyPr/>
        <a:lstStyle/>
        <a:p>
          <a:endParaRPr lang="en-US"/>
        </a:p>
      </dgm:t>
    </dgm:pt>
    <dgm:pt modelId="{F3AD08D1-FF1D-44C2-A1AB-E0CCE1BD0B11}">
      <dgm:prSet/>
      <dgm:spPr/>
      <dgm:t>
        <a:bodyPr/>
        <a:lstStyle/>
        <a:p>
          <a:r>
            <a:rPr lang="en-US"/>
            <a:t>3x in 12 months. Must wait 60 days between - 1</a:t>
          </a:r>
        </a:p>
      </dgm:t>
    </dgm:pt>
    <dgm:pt modelId="{B05302B4-B05B-4A01-B8D0-82DBA0721137}" type="parTrans" cxnId="{3C6A86FE-42FD-4C27-8ED7-94EB15100D75}">
      <dgm:prSet/>
      <dgm:spPr/>
      <dgm:t>
        <a:bodyPr/>
        <a:lstStyle/>
        <a:p>
          <a:endParaRPr lang="en-US"/>
        </a:p>
      </dgm:t>
    </dgm:pt>
    <dgm:pt modelId="{20C9BA25-3998-476C-8DB5-A093BFE15AA0}" type="sibTrans" cxnId="{3C6A86FE-42FD-4C27-8ED7-94EB15100D75}">
      <dgm:prSet/>
      <dgm:spPr/>
      <dgm:t>
        <a:bodyPr/>
        <a:lstStyle/>
        <a:p>
          <a:endParaRPr lang="en-US"/>
        </a:p>
      </dgm:t>
    </dgm:pt>
    <dgm:pt modelId="{95CCBE41-9785-4A3A-B78A-BBF420BF33D6}">
      <dgm:prSet/>
      <dgm:spPr/>
      <dgm:t>
        <a:bodyPr/>
        <a:lstStyle/>
        <a:p>
          <a:r>
            <a:rPr lang="en-US"/>
            <a:t>3x in 12 months - 2</a:t>
          </a:r>
        </a:p>
      </dgm:t>
    </dgm:pt>
    <dgm:pt modelId="{7D32466E-FA11-4C42-8E10-9D966E601DA3}" type="parTrans" cxnId="{70B59ACF-8882-4798-AD9A-173A2300CEE1}">
      <dgm:prSet/>
      <dgm:spPr/>
      <dgm:t>
        <a:bodyPr/>
        <a:lstStyle/>
        <a:p>
          <a:endParaRPr lang="en-US"/>
        </a:p>
      </dgm:t>
    </dgm:pt>
    <dgm:pt modelId="{10B3007E-AD4C-41A0-A580-35AD015B7441}" type="sibTrans" cxnId="{70B59ACF-8882-4798-AD9A-173A2300CEE1}">
      <dgm:prSet/>
      <dgm:spPr/>
      <dgm:t>
        <a:bodyPr/>
        <a:lstStyle/>
        <a:p>
          <a:endParaRPr lang="en-US"/>
        </a:p>
      </dgm:t>
    </dgm:pt>
    <dgm:pt modelId="{CF3DC698-E9F8-4F1A-B0F8-DB779FA980BE}">
      <dgm:prSet/>
      <dgm:spPr/>
      <dgm:t>
        <a:bodyPr/>
        <a:lstStyle/>
        <a:p>
          <a:r>
            <a:rPr lang="en-US"/>
            <a:t>2x per 12 months - 1</a:t>
          </a:r>
        </a:p>
      </dgm:t>
    </dgm:pt>
    <dgm:pt modelId="{EDC9217D-B2B7-4B6E-87DA-2DA2C6252CF4}" type="parTrans" cxnId="{60C68F79-1763-46B6-8DE6-9EF5081C2BAC}">
      <dgm:prSet/>
      <dgm:spPr/>
      <dgm:t>
        <a:bodyPr/>
        <a:lstStyle/>
        <a:p>
          <a:endParaRPr lang="en-US"/>
        </a:p>
      </dgm:t>
    </dgm:pt>
    <dgm:pt modelId="{93EC80BB-7B47-4B4B-B909-19CBC1F65FEC}" type="sibTrans" cxnId="{60C68F79-1763-46B6-8DE6-9EF5081C2BAC}">
      <dgm:prSet/>
      <dgm:spPr/>
      <dgm:t>
        <a:bodyPr/>
        <a:lstStyle/>
        <a:p>
          <a:endParaRPr lang="en-US"/>
        </a:p>
      </dgm:t>
    </dgm:pt>
    <dgm:pt modelId="{27F1A865-7341-4F3D-A5CE-7AB1006A68EA}">
      <dgm:prSet/>
      <dgm:spPr/>
      <dgm:t>
        <a:bodyPr/>
        <a:lstStyle/>
        <a:p>
          <a:r>
            <a:rPr lang="en-US"/>
            <a:t>2x per 12 months – 90 day waiting period between - 1</a:t>
          </a:r>
        </a:p>
      </dgm:t>
    </dgm:pt>
    <dgm:pt modelId="{1F8999AE-B2C4-4ACB-9E03-6BF6EB0F4B24}" type="parTrans" cxnId="{80DFA953-0BA6-4CDE-AC12-6595132B3933}">
      <dgm:prSet/>
      <dgm:spPr/>
      <dgm:t>
        <a:bodyPr/>
        <a:lstStyle/>
        <a:p>
          <a:endParaRPr lang="en-US"/>
        </a:p>
      </dgm:t>
    </dgm:pt>
    <dgm:pt modelId="{AC9279B0-49C7-4282-9FD0-4AA5CFF7CBA7}" type="sibTrans" cxnId="{80DFA953-0BA6-4CDE-AC12-6595132B3933}">
      <dgm:prSet/>
      <dgm:spPr/>
      <dgm:t>
        <a:bodyPr/>
        <a:lstStyle/>
        <a:p>
          <a:endParaRPr lang="en-US"/>
        </a:p>
      </dgm:t>
    </dgm:pt>
    <dgm:pt modelId="{DBB92996-B569-4A92-88B2-3C2CC1A97ED0}">
      <dgm:prSet/>
      <dgm:spPr/>
      <dgm:t>
        <a:bodyPr/>
        <a:lstStyle/>
        <a:p>
          <a:r>
            <a:rPr lang="en-US" dirty="0"/>
            <a:t>4x per 12 months - 1</a:t>
          </a:r>
        </a:p>
      </dgm:t>
    </dgm:pt>
    <dgm:pt modelId="{087FC9DA-7662-4675-9328-BEAF2C7C37F1}" type="parTrans" cxnId="{366718A8-D756-496C-B103-C173D645C708}">
      <dgm:prSet/>
      <dgm:spPr/>
      <dgm:t>
        <a:bodyPr/>
        <a:lstStyle/>
        <a:p>
          <a:endParaRPr lang="en-US"/>
        </a:p>
      </dgm:t>
    </dgm:pt>
    <dgm:pt modelId="{02DCFE05-4215-49CF-BD01-2953C9091B4F}" type="sibTrans" cxnId="{366718A8-D756-496C-B103-C173D645C708}">
      <dgm:prSet/>
      <dgm:spPr/>
      <dgm:t>
        <a:bodyPr/>
        <a:lstStyle/>
        <a:p>
          <a:endParaRPr lang="en-US"/>
        </a:p>
      </dgm:t>
    </dgm:pt>
    <dgm:pt modelId="{6DCAFC13-2199-4492-ACEC-F073715045FE}" type="pres">
      <dgm:prSet presAssocID="{252ED998-8344-4F4F-9778-2F18FCEAA45D}" presName="linear" presStyleCnt="0">
        <dgm:presLayoutVars>
          <dgm:animLvl val="lvl"/>
          <dgm:resizeHandles val="exact"/>
        </dgm:presLayoutVars>
      </dgm:prSet>
      <dgm:spPr/>
    </dgm:pt>
    <dgm:pt modelId="{118A31B6-5861-4045-8FF0-A08AF3864FFD}" type="pres">
      <dgm:prSet presAssocID="{B900FE32-5BBA-4EB6-B6B2-FDD346027C5C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F9774762-20EB-4CD1-ADFF-07F78D8D7269}" type="pres">
      <dgm:prSet presAssocID="{85A6CA12-2609-4C57-B8A5-BEBF77C851E1}" presName="spacer" presStyleCnt="0"/>
      <dgm:spPr/>
    </dgm:pt>
    <dgm:pt modelId="{C5A72570-3E79-4682-ACA4-0572AFCF181E}" type="pres">
      <dgm:prSet presAssocID="{F354A7B9-0A94-4E2B-9742-90381E0B1342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55C08CE4-53ED-4A82-A080-CFB33F80ABFD}" type="pres">
      <dgm:prSet presAssocID="{C48A2598-F096-428B-83DB-A59004C88B13}" presName="spacer" presStyleCnt="0"/>
      <dgm:spPr/>
    </dgm:pt>
    <dgm:pt modelId="{C23315BD-1BF1-4D37-8043-0432E167C06C}" type="pres">
      <dgm:prSet presAssocID="{F3AD08D1-FF1D-44C2-A1AB-E0CCE1BD0B11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B3B31E04-8061-4462-8911-1C11D8958B09}" type="pres">
      <dgm:prSet presAssocID="{20C9BA25-3998-476C-8DB5-A093BFE15AA0}" presName="spacer" presStyleCnt="0"/>
      <dgm:spPr/>
    </dgm:pt>
    <dgm:pt modelId="{ED0C7E16-2FFF-4B30-BF59-4A39877722CC}" type="pres">
      <dgm:prSet presAssocID="{95CCBE41-9785-4A3A-B78A-BBF420BF33D6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9BC388DC-6478-4140-916F-EDF18C09F691}" type="pres">
      <dgm:prSet presAssocID="{10B3007E-AD4C-41A0-A580-35AD015B7441}" presName="spacer" presStyleCnt="0"/>
      <dgm:spPr/>
    </dgm:pt>
    <dgm:pt modelId="{AD7264D2-9679-406F-BF32-65262BE2C3A3}" type="pres">
      <dgm:prSet presAssocID="{CF3DC698-E9F8-4F1A-B0F8-DB779FA980BE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5725EC6B-6935-41C3-8EC2-6DBF75393345}" type="pres">
      <dgm:prSet presAssocID="{93EC80BB-7B47-4B4B-B909-19CBC1F65FEC}" presName="spacer" presStyleCnt="0"/>
      <dgm:spPr/>
    </dgm:pt>
    <dgm:pt modelId="{A8E0A2D1-35D0-47DB-A5E3-D42F5E214581}" type="pres">
      <dgm:prSet presAssocID="{27F1A865-7341-4F3D-A5CE-7AB1006A68EA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C03E1E0E-1784-4EC6-9F1E-95513C9079E8}" type="pres">
      <dgm:prSet presAssocID="{AC9279B0-49C7-4282-9FD0-4AA5CFF7CBA7}" presName="spacer" presStyleCnt="0"/>
      <dgm:spPr/>
    </dgm:pt>
    <dgm:pt modelId="{BE6B2E55-DAE5-4BD7-9913-759942F71BF5}" type="pres">
      <dgm:prSet presAssocID="{DBB92996-B569-4A92-88B2-3C2CC1A97ED0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4C1ED00E-1AB5-4790-A9BA-151D9004C4E7}" type="presOf" srcId="{B900FE32-5BBA-4EB6-B6B2-FDD346027C5C}" destId="{118A31B6-5861-4045-8FF0-A08AF3864FFD}" srcOrd="0" destOrd="0" presId="urn:microsoft.com/office/officeart/2005/8/layout/vList2"/>
    <dgm:cxn modelId="{92936236-8B7E-4CE4-B674-B8D2CB50318E}" type="presOf" srcId="{95CCBE41-9785-4A3A-B78A-BBF420BF33D6}" destId="{ED0C7E16-2FFF-4B30-BF59-4A39877722CC}" srcOrd="0" destOrd="0" presId="urn:microsoft.com/office/officeart/2005/8/layout/vList2"/>
    <dgm:cxn modelId="{1776873B-9A79-431E-9ACB-848E4CBEEA1E}" type="presOf" srcId="{DBB92996-B569-4A92-88B2-3C2CC1A97ED0}" destId="{BE6B2E55-DAE5-4BD7-9913-759942F71BF5}" srcOrd="0" destOrd="0" presId="urn:microsoft.com/office/officeart/2005/8/layout/vList2"/>
    <dgm:cxn modelId="{A5FAA46A-D951-4F1E-A8FE-04612D17A90E}" type="presOf" srcId="{252ED998-8344-4F4F-9778-2F18FCEAA45D}" destId="{6DCAFC13-2199-4492-ACEC-F073715045FE}" srcOrd="0" destOrd="0" presId="urn:microsoft.com/office/officeart/2005/8/layout/vList2"/>
    <dgm:cxn modelId="{3D36FD4A-5967-48CE-8886-CC739CE2D6C1}" type="presOf" srcId="{F3AD08D1-FF1D-44C2-A1AB-E0CCE1BD0B11}" destId="{C23315BD-1BF1-4D37-8043-0432E167C06C}" srcOrd="0" destOrd="0" presId="urn:microsoft.com/office/officeart/2005/8/layout/vList2"/>
    <dgm:cxn modelId="{62B6416D-69C9-4471-A872-1CAF9E9B6E8A}" srcId="{252ED998-8344-4F4F-9778-2F18FCEAA45D}" destId="{B900FE32-5BBA-4EB6-B6B2-FDD346027C5C}" srcOrd="0" destOrd="0" parTransId="{92B6647D-74A0-4F60-802F-C32DB0911C0C}" sibTransId="{85A6CA12-2609-4C57-B8A5-BEBF77C851E1}"/>
    <dgm:cxn modelId="{80DFA953-0BA6-4CDE-AC12-6595132B3933}" srcId="{252ED998-8344-4F4F-9778-2F18FCEAA45D}" destId="{27F1A865-7341-4F3D-A5CE-7AB1006A68EA}" srcOrd="5" destOrd="0" parTransId="{1F8999AE-B2C4-4ACB-9E03-6BF6EB0F4B24}" sibTransId="{AC9279B0-49C7-4282-9FD0-4AA5CFF7CBA7}"/>
    <dgm:cxn modelId="{60C68F79-1763-46B6-8DE6-9EF5081C2BAC}" srcId="{252ED998-8344-4F4F-9778-2F18FCEAA45D}" destId="{CF3DC698-E9F8-4F1A-B0F8-DB779FA980BE}" srcOrd="4" destOrd="0" parTransId="{EDC9217D-B2B7-4B6E-87DA-2DA2C6252CF4}" sibTransId="{93EC80BB-7B47-4B4B-B909-19CBC1F65FEC}"/>
    <dgm:cxn modelId="{17B8437E-0A72-4065-8948-8A0DE36FBC53}" srcId="{252ED998-8344-4F4F-9778-2F18FCEAA45D}" destId="{F354A7B9-0A94-4E2B-9742-90381E0B1342}" srcOrd="1" destOrd="0" parTransId="{37E3FC12-1B8A-4CE7-8E8A-503463276D8F}" sibTransId="{C48A2598-F096-428B-83DB-A59004C88B13}"/>
    <dgm:cxn modelId="{520B4483-D501-4B05-BE1C-DCB51162CCAC}" type="presOf" srcId="{CF3DC698-E9F8-4F1A-B0F8-DB779FA980BE}" destId="{AD7264D2-9679-406F-BF32-65262BE2C3A3}" srcOrd="0" destOrd="0" presId="urn:microsoft.com/office/officeart/2005/8/layout/vList2"/>
    <dgm:cxn modelId="{366718A8-D756-496C-B103-C173D645C708}" srcId="{252ED998-8344-4F4F-9778-2F18FCEAA45D}" destId="{DBB92996-B569-4A92-88B2-3C2CC1A97ED0}" srcOrd="6" destOrd="0" parTransId="{087FC9DA-7662-4675-9328-BEAF2C7C37F1}" sibTransId="{02DCFE05-4215-49CF-BD01-2953C9091B4F}"/>
    <dgm:cxn modelId="{70B59ACF-8882-4798-AD9A-173A2300CEE1}" srcId="{252ED998-8344-4F4F-9778-2F18FCEAA45D}" destId="{95CCBE41-9785-4A3A-B78A-BBF420BF33D6}" srcOrd="3" destOrd="0" parTransId="{7D32466E-FA11-4C42-8E10-9D966E601DA3}" sibTransId="{10B3007E-AD4C-41A0-A580-35AD015B7441}"/>
    <dgm:cxn modelId="{9B5F17D3-7F14-4DAA-8841-733FA72029A9}" type="presOf" srcId="{F354A7B9-0A94-4E2B-9742-90381E0B1342}" destId="{C5A72570-3E79-4682-ACA4-0572AFCF181E}" srcOrd="0" destOrd="0" presId="urn:microsoft.com/office/officeart/2005/8/layout/vList2"/>
    <dgm:cxn modelId="{BC39ADE6-1AC0-44C3-BB2F-DB9B49B399F6}" type="presOf" srcId="{27F1A865-7341-4F3D-A5CE-7AB1006A68EA}" destId="{A8E0A2D1-35D0-47DB-A5E3-D42F5E214581}" srcOrd="0" destOrd="0" presId="urn:microsoft.com/office/officeart/2005/8/layout/vList2"/>
    <dgm:cxn modelId="{3C6A86FE-42FD-4C27-8ED7-94EB15100D75}" srcId="{252ED998-8344-4F4F-9778-2F18FCEAA45D}" destId="{F3AD08D1-FF1D-44C2-A1AB-E0CCE1BD0B11}" srcOrd="2" destOrd="0" parTransId="{B05302B4-B05B-4A01-B8D0-82DBA0721137}" sibTransId="{20C9BA25-3998-476C-8DB5-A093BFE15AA0}"/>
    <dgm:cxn modelId="{B81FC842-80B2-4A73-A237-06E37577C919}" type="presParOf" srcId="{6DCAFC13-2199-4492-ACEC-F073715045FE}" destId="{118A31B6-5861-4045-8FF0-A08AF3864FFD}" srcOrd="0" destOrd="0" presId="urn:microsoft.com/office/officeart/2005/8/layout/vList2"/>
    <dgm:cxn modelId="{DE4CD392-B057-4077-BA46-60B17CFC8C75}" type="presParOf" srcId="{6DCAFC13-2199-4492-ACEC-F073715045FE}" destId="{F9774762-20EB-4CD1-ADFF-07F78D8D7269}" srcOrd="1" destOrd="0" presId="urn:microsoft.com/office/officeart/2005/8/layout/vList2"/>
    <dgm:cxn modelId="{87D33846-160E-43F0-A11B-47A7FB1526E2}" type="presParOf" srcId="{6DCAFC13-2199-4492-ACEC-F073715045FE}" destId="{C5A72570-3E79-4682-ACA4-0572AFCF181E}" srcOrd="2" destOrd="0" presId="urn:microsoft.com/office/officeart/2005/8/layout/vList2"/>
    <dgm:cxn modelId="{B6D49A31-C309-4905-ACBD-90EC25BFBB24}" type="presParOf" srcId="{6DCAFC13-2199-4492-ACEC-F073715045FE}" destId="{55C08CE4-53ED-4A82-A080-CFB33F80ABFD}" srcOrd="3" destOrd="0" presId="urn:microsoft.com/office/officeart/2005/8/layout/vList2"/>
    <dgm:cxn modelId="{775B6D45-B722-4C27-AACA-5F70141DA2E6}" type="presParOf" srcId="{6DCAFC13-2199-4492-ACEC-F073715045FE}" destId="{C23315BD-1BF1-4D37-8043-0432E167C06C}" srcOrd="4" destOrd="0" presId="urn:microsoft.com/office/officeart/2005/8/layout/vList2"/>
    <dgm:cxn modelId="{41063D73-709B-472D-9FAF-0A08BFD7B1F7}" type="presParOf" srcId="{6DCAFC13-2199-4492-ACEC-F073715045FE}" destId="{B3B31E04-8061-4462-8911-1C11D8958B09}" srcOrd="5" destOrd="0" presId="urn:microsoft.com/office/officeart/2005/8/layout/vList2"/>
    <dgm:cxn modelId="{81BF086A-AE07-45C6-83C1-6943845E09C7}" type="presParOf" srcId="{6DCAFC13-2199-4492-ACEC-F073715045FE}" destId="{ED0C7E16-2FFF-4B30-BF59-4A39877722CC}" srcOrd="6" destOrd="0" presId="urn:microsoft.com/office/officeart/2005/8/layout/vList2"/>
    <dgm:cxn modelId="{D5C47F32-E6D3-45DF-8718-F2E8304C61FA}" type="presParOf" srcId="{6DCAFC13-2199-4492-ACEC-F073715045FE}" destId="{9BC388DC-6478-4140-916F-EDF18C09F691}" srcOrd="7" destOrd="0" presId="urn:microsoft.com/office/officeart/2005/8/layout/vList2"/>
    <dgm:cxn modelId="{9E03E468-A5D7-438B-ADCB-D57A943CB4BA}" type="presParOf" srcId="{6DCAFC13-2199-4492-ACEC-F073715045FE}" destId="{AD7264D2-9679-406F-BF32-65262BE2C3A3}" srcOrd="8" destOrd="0" presId="urn:microsoft.com/office/officeart/2005/8/layout/vList2"/>
    <dgm:cxn modelId="{1ABCD184-DA59-42F7-B7BA-C543EAA87988}" type="presParOf" srcId="{6DCAFC13-2199-4492-ACEC-F073715045FE}" destId="{5725EC6B-6935-41C3-8EC2-6DBF75393345}" srcOrd="9" destOrd="0" presId="urn:microsoft.com/office/officeart/2005/8/layout/vList2"/>
    <dgm:cxn modelId="{39A82FB9-8CF6-4F01-A3E7-E781E9B51413}" type="presParOf" srcId="{6DCAFC13-2199-4492-ACEC-F073715045FE}" destId="{A8E0A2D1-35D0-47DB-A5E3-D42F5E214581}" srcOrd="10" destOrd="0" presId="urn:microsoft.com/office/officeart/2005/8/layout/vList2"/>
    <dgm:cxn modelId="{02A0BFAF-FF79-4703-84B3-A8DEED33F507}" type="presParOf" srcId="{6DCAFC13-2199-4492-ACEC-F073715045FE}" destId="{C03E1E0E-1784-4EC6-9F1E-95513C9079E8}" srcOrd="11" destOrd="0" presId="urn:microsoft.com/office/officeart/2005/8/layout/vList2"/>
    <dgm:cxn modelId="{646F019A-553B-4383-814E-88ABE63B34FE}" type="presParOf" srcId="{6DCAFC13-2199-4492-ACEC-F073715045FE}" destId="{BE6B2E55-DAE5-4BD7-9913-759942F71BF5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8A1EA8-8910-4CAF-AF7F-348BC34720C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025ADF7-8628-4E21-A853-10CA1F2C12FF}">
      <dgm:prSet/>
      <dgm:spPr/>
      <dgm:t>
        <a:bodyPr/>
        <a:lstStyle/>
        <a:p>
          <a:r>
            <a:rPr lang="en-US" dirty="0"/>
            <a:t>Non-RN – None</a:t>
          </a:r>
        </a:p>
      </dgm:t>
    </dgm:pt>
    <dgm:pt modelId="{6C20C898-84AA-4BFF-B315-38F67ABE760C}" type="parTrans" cxnId="{B74DB979-3E3A-4449-A4AE-817D80CEA7A4}">
      <dgm:prSet/>
      <dgm:spPr/>
      <dgm:t>
        <a:bodyPr/>
        <a:lstStyle/>
        <a:p>
          <a:endParaRPr lang="en-US"/>
        </a:p>
      </dgm:t>
    </dgm:pt>
    <dgm:pt modelId="{E01A8271-0938-4490-9F3E-9EB7026A2EE0}" type="sibTrans" cxnId="{B74DB979-3E3A-4449-A4AE-817D80CEA7A4}">
      <dgm:prSet/>
      <dgm:spPr/>
      <dgm:t>
        <a:bodyPr/>
        <a:lstStyle/>
        <a:p>
          <a:endParaRPr lang="en-US"/>
        </a:p>
      </dgm:t>
    </dgm:pt>
    <dgm:pt modelId="{2F1DEA94-B26F-41BB-A40B-68B09820C888}">
      <dgm:prSet/>
      <dgm:spPr/>
      <dgm:t>
        <a:bodyPr/>
        <a:lstStyle/>
        <a:p>
          <a:r>
            <a:rPr lang="en-US"/>
            <a:t>Basic RN – 0-100 Hours</a:t>
          </a:r>
        </a:p>
      </dgm:t>
    </dgm:pt>
    <dgm:pt modelId="{B98F2A70-0808-4C01-A326-3C1070892BF4}" type="parTrans" cxnId="{40F695C9-72D6-4490-8FFF-98200B8550EB}">
      <dgm:prSet/>
      <dgm:spPr/>
      <dgm:t>
        <a:bodyPr/>
        <a:lstStyle/>
        <a:p>
          <a:endParaRPr lang="en-US"/>
        </a:p>
      </dgm:t>
    </dgm:pt>
    <dgm:pt modelId="{C8CE8390-44CB-4CED-9313-7D1A033311A9}" type="sibTrans" cxnId="{40F695C9-72D6-4490-8FFF-98200B8550EB}">
      <dgm:prSet/>
      <dgm:spPr/>
      <dgm:t>
        <a:bodyPr/>
        <a:lstStyle/>
        <a:p>
          <a:endParaRPr lang="en-US"/>
        </a:p>
      </dgm:t>
    </dgm:pt>
    <dgm:pt modelId="{509BC95E-0D85-4973-ADD5-45D78CD57D49}">
      <dgm:prSet/>
      <dgm:spPr/>
      <dgm:t>
        <a:bodyPr/>
        <a:lstStyle/>
        <a:p>
          <a:r>
            <a:rPr lang="en-US"/>
            <a:t>Advanced – 0-100 Hours</a:t>
          </a:r>
        </a:p>
      </dgm:t>
    </dgm:pt>
    <dgm:pt modelId="{857E568C-36AA-4C2F-ADCD-779BFC9A01BF}" type="parTrans" cxnId="{71709F6E-D953-4DD0-ABE2-24C57EF7C259}">
      <dgm:prSet/>
      <dgm:spPr/>
      <dgm:t>
        <a:bodyPr/>
        <a:lstStyle/>
        <a:p>
          <a:endParaRPr lang="en-US"/>
        </a:p>
      </dgm:t>
    </dgm:pt>
    <dgm:pt modelId="{F7924F44-7CD1-4D89-87C5-7B28567B2CFA}" type="sibTrans" cxnId="{71709F6E-D953-4DD0-ABE2-24C57EF7C259}">
      <dgm:prSet/>
      <dgm:spPr/>
      <dgm:t>
        <a:bodyPr/>
        <a:lstStyle/>
        <a:p>
          <a:endParaRPr lang="en-US"/>
        </a:p>
      </dgm:t>
    </dgm:pt>
    <dgm:pt modelId="{E92CF19A-0797-452C-8D5D-0A270DC62451}" type="pres">
      <dgm:prSet presAssocID="{558A1EA8-8910-4CAF-AF7F-348BC34720C1}" presName="linear" presStyleCnt="0">
        <dgm:presLayoutVars>
          <dgm:animLvl val="lvl"/>
          <dgm:resizeHandles val="exact"/>
        </dgm:presLayoutVars>
      </dgm:prSet>
      <dgm:spPr/>
    </dgm:pt>
    <dgm:pt modelId="{3F8BD83A-AE49-41AE-849C-15EE659C03B3}" type="pres">
      <dgm:prSet presAssocID="{1025ADF7-8628-4E21-A853-10CA1F2C12F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B699FAB-5316-40E8-9B06-6256DD6E145B}" type="pres">
      <dgm:prSet presAssocID="{E01A8271-0938-4490-9F3E-9EB7026A2EE0}" presName="spacer" presStyleCnt="0"/>
      <dgm:spPr/>
    </dgm:pt>
    <dgm:pt modelId="{CD4FF6EC-A999-4EB7-B7E3-9F18D9532CAB}" type="pres">
      <dgm:prSet presAssocID="{2F1DEA94-B26F-41BB-A40B-68B09820C88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6AF830E-9CC2-4A8E-809B-48C197567742}" type="pres">
      <dgm:prSet presAssocID="{C8CE8390-44CB-4CED-9313-7D1A033311A9}" presName="spacer" presStyleCnt="0"/>
      <dgm:spPr/>
    </dgm:pt>
    <dgm:pt modelId="{DAB267FE-7E8B-4CC4-8019-81CFDB405F6A}" type="pres">
      <dgm:prSet presAssocID="{509BC95E-0D85-4973-ADD5-45D78CD57D4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A762218-7471-4F79-B68A-41520DDAD8E8}" type="presOf" srcId="{2F1DEA94-B26F-41BB-A40B-68B09820C888}" destId="{CD4FF6EC-A999-4EB7-B7E3-9F18D9532CAB}" srcOrd="0" destOrd="0" presId="urn:microsoft.com/office/officeart/2005/8/layout/vList2"/>
    <dgm:cxn modelId="{39CF2230-E448-418D-931E-1D9BFD84448D}" type="presOf" srcId="{509BC95E-0D85-4973-ADD5-45D78CD57D49}" destId="{DAB267FE-7E8B-4CC4-8019-81CFDB405F6A}" srcOrd="0" destOrd="0" presId="urn:microsoft.com/office/officeart/2005/8/layout/vList2"/>
    <dgm:cxn modelId="{71709F6E-D953-4DD0-ABE2-24C57EF7C259}" srcId="{558A1EA8-8910-4CAF-AF7F-348BC34720C1}" destId="{509BC95E-0D85-4973-ADD5-45D78CD57D49}" srcOrd="2" destOrd="0" parTransId="{857E568C-36AA-4C2F-ADCD-779BFC9A01BF}" sibTransId="{F7924F44-7CD1-4D89-87C5-7B28567B2CFA}"/>
    <dgm:cxn modelId="{B74DB979-3E3A-4449-A4AE-817D80CEA7A4}" srcId="{558A1EA8-8910-4CAF-AF7F-348BC34720C1}" destId="{1025ADF7-8628-4E21-A853-10CA1F2C12FF}" srcOrd="0" destOrd="0" parTransId="{6C20C898-84AA-4BFF-B315-38F67ABE760C}" sibTransId="{E01A8271-0938-4490-9F3E-9EB7026A2EE0}"/>
    <dgm:cxn modelId="{9CC44CA7-76D6-4400-83EB-BD65B60E6B36}" type="presOf" srcId="{558A1EA8-8910-4CAF-AF7F-348BC34720C1}" destId="{E92CF19A-0797-452C-8D5D-0A270DC62451}" srcOrd="0" destOrd="0" presId="urn:microsoft.com/office/officeart/2005/8/layout/vList2"/>
    <dgm:cxn modelId="{40F695C9-72D6-4490-8FFF-98200B8550EB}" srcId="{558A1EA8-8910-4CAF-AF7F-348BC34720C1}" destId="{2F1DEA94-B26F-41BB-A40B-68B09820C888}" srcOrd="1" destOrd="0" parTransId="{B98F2A70-0808-4C01-A326-3C1070892BF4}" sibTransId="{C8CE8390-44CB-4CED-9313-7D1A033311A9}"/>
    <dgm:cxn modelId="{4E861AE6-74F9-40C5-BAF6-69D866ABD640}" type="presOf" srcId="{1025ADF7-8628-4E21-A853-10CA1F2C12FF}" destId="{3F8BD83A-AE49-41AE-849C-15EE659C03B3}" srcOrd="0" destOrd="0" presId="urn:microsoft.com/office/officeart/2005/8/layout/vList2"/>
    <dgm:cxn modelId="{9EA2F969-1F98-4FF5-BC7B-110674BF16B3}" type="presParOf" srcId="{E92CF19A-0797-452C-8D5D-0A270DC62451}" destId="{3F8BD83A-AE49-41AE-849C-15EE659C03B3}" srcOrd="0" destOrd="0" presId="urn:microsoft.com/office/officeart/2005/8/layout/vList2"/>
    <dgm:cxn modelId="{38476B70-F714-4F73-B931-0ED7FBDF7E92}" type="presParOf" srcId="{E92CF19A-0797-452C-8D5D-0A270DC62451}" destId="{9B699FAB-5316-40E8-9B06-6256DD6E145B}" srcOrd="1" destOrd="0" presId="urn:microsoft.com/office/officeart/2005/8/layout/vList2"/>
    <dgm:cxn modelId="{C35CD173-4208-4562-8E46-20D089077700}" type="presParOf" srcId="{E92CF19A-0797-452C-8D5D-0A270DC62451}" destId="{CD4FF6EC-A999-4EB7-B7E3-9F18D9532CAB}" srcOrd="2" destOrd="0" presId="urn:microsoft.com/office/officeart/2005/8/layout/vList2"/>
    <dgm:cxn modelId="{7F561623-6305-400C-AEF6-106A2F166440}" type="presParOf" srcId="{E92CF19A-0797-452C-8D5D-0A270DC62451}" destId="{46AF830E-9CC2-4A8E-809B-48C197567742}" srcOrd="3" destOrd="0" presId="urn:microsoft.com/office/officeart/2005/8/layout/vList2"/>
    <dgm:cxn modelId="{9C6EAF69-D2EC-4EDE-AA35-E3284D4C9880}" type="presParOf" srcId="{E92CF19A-0797-452C-8D5D-0A270DC62451}" destId="{DAB267FE-7E8B-4CC4-8019-81CFDB405F6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4629B2-30BC-4191-B7C6-645AEA393D8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539C7C8-D132-4ECB-9527-D2DB36A96DC1}">
      <dgm:prSet/>
      <dgm:spPr/>
      <dgm:t>
        <a:bodyPr/>
        <a:lstStyle/>
        <a:p>
          <a:r>
            <a:rPr lang="en-US" dirty="0">
              <a:latin typeface="+mj-lt"/>
            </a:rPr>
            <a:t>23/24 do a role delineation study every 5 years</a:t>
          </a:r>
        </a:p>
      </dgm:t>
    </dgm:pt>
    <dgm:pt modelId="{E49A32A7-4E2B-4DC2-A513-B8DD15649693}" type="parTrans" cxnId="{ADA2EFD9-82B3-4674-B8AE-59F529CE4E15}">
      <dgm:prSet/>
      <dgm:spPr/>
      <dgm:t>
        <a:bodyPr/>
        <a:lstStyle/>
        <a:p>
          <a:endParaRPr lang="en-US"/>
        </a:p>
      </dgm:t>
    </dgm:pt>
    <dgm:pt modelId="{B0A3F04B-2C1D-43C7-A40F-93EB23FCAB86}" type="sibTrans" cxnId="{ADA2EFD9-82B3-4674-B8AE-59F529CE4E15}">
      <dgm:prSet/>
      <dgm:spPr/>
      <dgm:t>
        <a:bodyPr/>
        <a:lstStyle/>
        <a:p>
          <a:endParaRPr lang="en-US"/>
        </a:p>
      </dgm:t>
    </dgm:pt>
    <dgm:pt modelId="{7E1CB0B8-4AB5-476B-82CD-F28FF9B87801}">
      <dgm:prSet/>
      <dgm:spPr/>
      <dgm:t>
        <a:bodyPr/>
        <a:lstStyle/>
        <a:p>
          <a:r>
            <a:rPr lang="en-US" dirty="0">
              <a:latin typeface="+mj-lt"/>
            </a:rPr>
            <a:t>2/24 plan to add a new certification program in the next 12 months</a:t>
          </a:r>
        </a:p>
      </dgm:t>
    </dgm:pt>
    <dgm:pt modelId="{B3E3AE8F-D5AC-4AE5-89ED-C1836F57B88E}" type="parTrans" cxnId="{68EE6D3C-042B-4B22-97D5-226D3589F8A4}">
      <dgm:prSet/>
      <dgm:spPr/>
      <dgm:t>
        <a:bodyPr/>
        <a:lstStyle/>
        <a:p>
          <a:endParaRPr lang="en-US"/>
        </a:p>
      </dgm:t>
    </dgm:pt>
    <dgm:pt modelId="{564602A3-3C1D-434D-82D2-DD0DC9E1C0A1}" type="sibTrans" cxnId="{68EE6D3C-042B-4B22-97D5-226D3589F8A4}">
      <dgm:prSet/>
      <dgm:spPr/>
      <dgm:t>
        <a:bodyPr/>
        <a:lstStyle/>
        <a:p>
          <a:endParaRPr lang="en-US"/>
        </a:p>
      </dgm:t>
    </dgm:pt>
    <dgm:pt modelId="{9415F121-824F-4F8B-ABC2-216F74ACAC49}">
      <dgm:prSet/>
      <dgm:spPr/>
      <dgm:t>
        <a:bodyPr/>
        <a:lstStyle/>
        <a:p>
          <a:r>
            <a:rPr lang="en-US" dirty="0">
              <a:latin typeface="+mj-lt"/>
            </a:rPr>
            <a:t>7/24 offer, or are planning to offer, a certificate program</a:t>
          </a:r>
        </a:p>
      </dgm:t>
    </dgm:pt>
    <dgm:pt modelId="{67E3F764-115D-4C39-8B03-1D3B0C5A5BEF}" type="parTrans" cxnId="{C7C42D25-D87D-4314-981E-097991C4F560}">
      <dgm:prSet/>
      <dgm:spPr/>
      <dgm:t>
        <a:bodyPr/>
        <a:lstStyle/>
        <a:p>
          <a:endParaRPr lang="en-US"/>
        </a:p>
      </dgm:t>
    </dgm:pt>
    <dgm:pt modelId="{970579A2-9C50-4CC8-9574-874E7D8554D4}" type="sibTrans" cxnId="{C7C42D25-D87D-4314-981E-097991C4F560}">
      <dgm:prSet/>
      <dgm:spPr/>
      <dgm:t>
        <a:bodyPr/>
        <a:lstStyle/>
        <a:p>
          <a:endParaRPr lang="en-US"/>
        </a:p>
      </dgm:t>
    </dgm:pt>
    <dgm:pt modelId="{F5F5A216-5B3E-4525-B619-F79FFA8A4B8B}">
      <dgm:prSet/>
      <dgm:spPr/>
      <dgm:t>
        <a:bodyPr/>
        <a:lstStyle/>
        <a:p>
          <a:r>
            <a:rPr lang="en-US" dirty="0">
              <a:latin typeface="+mj-lt"/>
            </a:rPr>
            <a:t>6/24 offer inactive status for RN credential holders</a:t>
          </a:r>
        </a:p>
      </dgm:t>
    </dgm:pt>
    <dgm:pt modelId="{112BB03F-B877-4B9A-9897-3C9586E6ABA2}" type="parTrans" cxnId="{DE207F21-AE2A-49AC-8C87-74684079D4CD}">
      <dgm:prSet/>
      <dgm:spPr/>
      <dgm:t>
        <a:bodyPr/>
        <a:lstStyle/>
        <a:p>
          <a:endParaRPr lang="en-US"/>
        </a:p>
      </dgm:t>
    </dgm:pt>
    <dgm:pt modelId="{C8E1D67B-946A-41DD-8D70-287156234161}" type="sibTrans" cxnId="{DE207F21-AE2A-49AC-8C87-74684079D4CD}">
      <dgm:prSet/>
      <dgm:spPr/>
      <dgm:t>
        <a:bodyPr/>
        <a:lstStyle/>
        <a:p>
          <a:endParaRPr lang="en-US"/>
        </a:p>
      </dgm:t>
    </dgm:pt>
    <dgm:pt modelId="{D91F5FC1-F597-4055-ADEF-27315B60B6F6}">
      <dgm:prSet/>
      <dgm:spPr/>
      <dgm:t>
        <a:bodyPr/>
        <a:lstStyle/>
        <a:p>
          <a:r>
            <a:rPr lang="en-US" dirty="0">
              <a:latin typeface="+mj-lt"/>
            </a:rPr>
            <a:t>3/24 offer certification credentialing through a portfolio (no exam)</a:t>
          </a:r>
        </a:p>
      </dgm:t>
    </dgm:pt>
    <dgm:pt modelId="{E087EF8D-C720-457F-B70A-CEE65A1C265F}" type="parTrans" cxnId="{C6CCD718-437D-4D41-99A6-BC5B833892F3}">
      <dgm:prSet/>
      <dgm:spPr/>
      <dgm:t>
        <a:bodyPr/>
        <a:lstStyle/>
        <a:p>
          <a:endParaRPr lang="en-US"/>
        </a:p>
      </dgm:t>
    </dgm:pt>
    <dgm:pt modelId="{94F655AF-92AA-45E9-9B91-C59326B79A85}" type="sibTrans" cxnId="{C6CCD718-437D-4D41-99A6-BC5B833892F3}">
      <dgm:prSet/>
      <dgm:spPr/>
      <dgm:t>
        <a:bodyPr/>
        <a:lstStyle/>
        <a:p>
          <a:endParaRPr lang="en-US"/>
        </a:p>
      </dgm:t>
    </dgm:pt>
    <dgm:pt modelId="{08C3D0E4-F48A-400B-8162-4DBB993E6529}" type="pres">
      <dgm:prSet presAssocID="{AE4629B2-30BC-4191-B7C6-645AEA393D80}" presName="linear" presStyleCnt="0">
        <dgm:presLayoutVars>
          <dgm:animLvl val="lvl"/>
          <dgm:resizeHandles val="exact"/>
        </dgm:presLayoutVars>
      </dgm:prSet>
      <dgm:spPr/>
    </dgm:pt>
    <dgm:pt modelId="{A92C0815-C38E-46E1-A2E6-1918BB1B42D5}" type="pres">
      <dgm:prSet presAssocID="{0539C7C8-D132-4ECB-9527-D2DB36A96DC1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EE05C71-CD49-4661-88BB-E17A2F02F7B0}" type="pres">
      <dgm:prSet presAssocID="{B0A3F04B-2C1D-43C7-A40F-93EB23FCAB86}" presName="spacer" presStyleCnt="0"/>
      <dgm:spPr/>
    </dgm:pt>
    <dgm:pt modelId="{13091EEB-3B75-4837-BB41-BA2EE752E07D}" type="pres">
      <dgm:prSet presAssocID="{7E1CB0B8-4AB5-476B-82CD-F28FF9B87801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76F5999-064C-4B8B-ACC3-F95E05F36DEB}" type="pres">
      <dgm:prSet presAssocID="{564602A3-3C1D-434D-82D2-DD0DC9E1C0A1}" presName="spacer" presStyleCnt="0"/>
      <dgm:spPr/>
    </dgm:pt>
    <dgm:pt modelId="{783449E0-D681-45BD-A99A-624C326B13D7}" type="pres">
      <dgm:prSet presAssocID="{9415F121-824F-4F8B-ABC2-216F74ACAC49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AB2B5F8A-D298-4DD2-9E9A-95C3DE8948FF}" type="pres">
      <dgm:prSet presAssocID="{970579A2-9C50-4CC8-9574-874E7D8554D4}" presName="spacer" presStyleCnt="0"/>
      <dgm:spPr/>
    </dgm:pt>
    <dgm:pt modelId="{0DBB9D68-3203-4ED3-A03A-0C0BA14A5A6D}" type="pres">
      <dgm:prSet presAssocID="{F5F5A216-5B3E-4525-B619-F79FFA8A4B8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61DD3DE-DC55-400F-8997-EAEDD8DD9835}" type="pres">
      <dgm:prSet presAssocID="{C8E1D67B-946A-41DD-8D70-287156234161}" presName="spacer" presStyleCnt="0"/>
      <dgm:spPr/>
    </dgm:pt>
    <dgm:pt modelId="{E246A760-466E-473C-B6EF-C12B7809FEE3}" type="pres">
      <dgm:prSet presAssocID="{D91F5FC1-F597-4055-ADEF-27315B60B6F6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C6CCD718-437D-4D41-99A6-BC5B833892F3}" srcId="{AE4629B2-30BC-4191-B7C6-645AEA393D80}" destId="{D91F5FC1-F597-4055-ADEF-27315B60B6F6}" srcOrd="4" destOrd="0" parTransId="{E087EF8D-C720-457F-B70A-CEE65A1C265F}" sibTransId="{94F655AF-92AA-45E9-9B91-C59326B79A85}"/>
    <dgm:cxn modelId="{DE207F21-AE2A-49AC-8C87-74684079D4CD}" srcId="{AE4629B2-30BC-4191-B7C6-645AEA393D80}" destId="{F5F5A216-5B3E-4525-B619-F79FFA8A4B8B}" srcOrd="3" destOrd="0" parTransId="{112BB03F-B877-4B9A-9897-3C9586E6ABA2}" sibTransId="{C8E1D67B-946A-41DD-8D70-287156234161}"/>
    <dgm:cxn modelId="{C7C42D25-D87D-4314-981E-097991C4F560}" srcId="{AE4629B2-30BC-4191-B7C6-645AEA393D80}" destId="{9415F121-824F-4F8B-ABC2-216F74ACAC49}" srcOrd="2" destOrd="0" parTransId="{67E3F764-115D-4C39-8B03-1D3B0C5A5BEF}" sibTransId="{970579A2-9C50-4CC8-9574-874E7D8554D4}"/>
    <dgm:cxn modelId="{68EE6D3C-042B-4B22-97D5-226D3589F8A4}" srcId="{AE4629B2-30BC-4191-B7C6-645AEA393D80}" destId="{7E1CB0B8-4AB5-476B-82CD-F28FF9B87801}" srcOrd="1" destOrd="0" parTransId="{B3E3AE8F-D5AC-4AE5-89ED-C1836F57B88E}" sibTransId="{564602A3-3C1D-434D-82D2-DD0DC9E1C0A1}"/>
    <dgm:cxn modelId="{8721743C-A46C-4CFC-9D3A-E5B5CB440793}" type="presOf" srcId="{AE4629B2-30BC-4191-B7C6-645AEA393D80}" destId="{08C3D0E4-F48A-400B-8162-4DBB993E6529}" srcOrd="0" destOrd="0" presId="urn:microsoft.com/office/officeart/2005/8/layout/vList2"/>
    <dgm:cxn modelId="{64039B6D-3BB9-4F23-83D8-0110784E08F5}" type="presOf" srcId="{7E1CB0B8-4AB5-476B-82CD-F28FF9B87801}" destId="{13091EEB-3B75-4837-BB41-BA2EE752E07D}" srcOrd="0" destOrd="0" presId="urn:microsoft.com/office/officeart/2005/8/layout/vList2"/>
    <dgm:cxn modelId="{4695A973-93D0-4CDA-81B4-61ED6EAF106D}" type="presOf" srcId="{D91F5FC1-F597-4055-ADEF-27315B60B6F6}" destId="{E246A760-466E-473C-B6EF-C12B7809FEE3}" srcOrd="0" destOrd="0" presId="urn:microsoft.com/office/officeart/2005/8/layout/vList2"/>
    <dgm:cxn modelId="{DFA61BBF-26CD-4EE7-A09A-664E26F1C6A2}" type="presOf" srcId="{F5F5A216-5B3E-4525-B619-F79FFA8A4B8B}" destId="{0DBB9D68-3203-4ED3-A03A-0C0BA14A5A6D}" srcOrd="0" destOrd="0" presId="urn:microsoft.com/office/officeart/2005/8/layout/vList2"/>
    <dgm:cxn modelId="{ADA2EFD9-82B3-4674-B8AE-59F529CE4E15}" srcId="{AE4629B2-30BC-4191-B7C6-645AEA393D80}" destId="{0539C7C8-D132-4ECB-9527-D2DB36A96DC1}" srcOrd="0" destOrd="0" parTransId="{E49A32A7-4E2B-4DC2-A513-B8DD15649693}" sibTransId="{B0A3F04B-2C1D-43C7-A40F-93EB23FCAB86}"/>
    <dgm:cxn modelId="{5CD8A1DA-56F3-4C03-BE90-B07226B89418}" type="presOf" srcId="{9415F121-824F-4F8B-ABC2-216F74ACAC49}" destId="{783449E0-D681-45BD-A99A-624C326B13D7}" srcOrd="0" destOrd="0" presId="urn:microsoft.com/office/officeart/2005/8/layout/vList2"/>
    <dgm:cxn modelId="{D28810F0-A0AC-4D0B-BED0-4B8F46D10EE6}" type="presOf" srcId="{0539C7C8-D132-4ECB-9527-D2DB36A96DC1}" destId="{A92C0815-C38E-46E1-A2E6-1918BB1B42D5}" srcOrd="0" destOrd="0" presId="urn:microsoft.com/office/officeart/2005/8/layout/vList2"/>
    <dgm:cxn modelId="{2CCDA79A-3D87-4235-8A5C-7E6DB99500D4}" type="presParOf" srcId="{08C3D0E4-F48A-400B-8162-4DBB993E6529}" destId="{A92C0815-C38E-46E1-A2E6-1918BB1B42D5}" srcOrd="0" destOrd="0" presId="urn:microsoft.com/office/officeart/2005/8/layout/vList2"/>
    <dgm:cxn modelId="{D3D403C4-D5CA-47CD-B983-42B5A458F15C}" type="presParOf" srcId="{08C3D0E4-F48A-400B-8162-4DBB993E6529}" destId="{3EE05C71-CD49-4661-88BB-E17A2F02F7B0}" srcOrd="1" destOrd="0" presId="urn:microsoft.com/office/officeart/2005/8/layout/vList2"/>
    <dgm:cxn modelId="{2FEBE5BA-9A25-414A-805A-46A56CCDFB2F}" type="presParOf" srcId="{08C3D0E4-F48A-400B-8162-4DBB993E6529}" destId="{13091EEB-3B75-4837-BB41-BA2EE752E07D}" srcOrd="2" destOrd="0" presId="urn:microsoft.com/office/officeart/2005/8/layout/vList2"/>
    <dgm:cxn modelId="{4F3A2372-3E00-4B35-A304-C5E3BB3CB859}" type="presParOf" srcId="{08C3D0E4-F48A-400B-8162-4DBB993E6529}" destId="{D76F5999-064C-4B8B-ACC3-F95E05F36DEB}" srcOrd="3" destOrd="0" presId="urn:microsoft.com/office/officeart/2005/8/layout/vList2"/>
    <dgm:cxn modelId="{100BC480-2694-42C0-BD24-6A60722DC0EE}" type="presParOf" srcId="{08C3D0E4-F48A-400B-8162-4DBB993E6529}" destId="{783449E0-D681-45BD-A99A-624C326B13D7}" srcOrd="4" destOrd="0" presId="urn:microsoft.com/office/officeart/2005/8/layout/vList2"/>
    <dgm:cxn modelId="{31838081-D451-42BF-8D82-A0591EFF71D8}" type="presParOf" srcId="{08C3D0E4-F48A-400B-8162-4DBB993E6529}" destId="{AB2B5F8A-D298-4DD2-9E9A-95C3DE8948FF}" srcOrd="5" destOrd="0" presId="urn:microsoft.com/office/officeart/2005/8/layout/vList2"/>
    <dgm:cxn modelId="{7E8C38C3-4D44-4D18-A7A5-D83EB16A9412}" type="presParOf" srcId="{08C3D0E4-F48A-400B-8162-4DBB993E6529}" destId="{0DBB9D68-3203-4ED3-A03A-0C0BA14A5A6D}" srcOrd="6" destOrd="0" presId="urn:microsoft.com/office/officeart/2005/8/layout/vList2"/>
    <dgm:cxn modelId="{BBEB2644-741A-41CA-9C2B-9F67B655CA04}" type="presParOf" srcId="{08C3D0E4-F48A-400B-8162-4DBB993E6529}" destId="{361DD3DE-DC55-400F-8997-EAEDD8DD9835}" srcOrd="7" destOrd="0" presId="urn:microsoft.com/office/officeart/2005/8/layout/vList2"/>
    <dgm:cxn modelId="{184532DE-6AD1-47F2-8B79-220A77DCE1E3}" type="presParOf" srcId="{08C3D0E4-F48A-400B-8162-4DBB993E6529}" destId="{E246A760-466E-473C-B6EF-C12B7809FEE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3785543-301E-4BC1-91A0-B60E00579E0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14D2846-FE79-4B7A-82DA-FB4678A21F41}">
      <dgm:prSet/>
      <dgm:spPr/>
      <dgm:t>
        <a:bodyPr/>
        <a:lstStyle/>
        <a:p>
          <a:r>
            <a:rPr lang="en-US" dirty="0"/>
            <a:t>Non-RN (N = 4) </a:t>
          </a:r>
        </a:p>
      </dgm:t>
    </dgm:pt>
    <dgm:pt modelId="{8637E40C-96B8-4114-A0C4-BA18AB738C01}" type="parTrans" cxnId="{B987418C-D9FC-40E4-8832-DF63B33A76F0}">
      <dgm:prSet/>
      <dgm:spPr/>
      <dgm:t>
        <a:bodyPr/>
        <a:lstStyle/>
        <a:p>
          <a:endParaRPr lang="en-US"/>
        </a:p>
      </dgm:t>
    </dgm:pt>
    <dgm:pt modelId="{8EBD9FA8-BB02-4439-9AA5-9D8FA073B302}" type="sibTrans" cxnId="{B987418C-D9FC-40E4-8832-DF63B33A76F0}">
      <dgm:prSet/>
      <dgm:spPr/>
      <dgm:t>
        <a:bodyPr/>
        <a:lstStyle/>
        <a:p>
          <a:endParaRPr lang="en-US"/>
        </a:p>
      </dgm:t>
    </dgm:pt>
    <dgm:pt modelId="{8CE6C7EA-2BEE-4B6F-803A-8DFA3843D3F0}">
      <dgm:prSet/>
      <dgm:spPr/>
      <dgm:t>
        <a:bodyPr/>
        <a:lstStyle/>
        <a:p>
          <a:r>
            <a:rPr lang="en-US"/>
            <a:t>122, 260, 300, 360 (in days per year) </a:t>
          </a:r>
        </a:p>
      </dgm:t>
    </dgm:pt>
    <dgm:pt modelId="{54A35E88-28BF-44FC-8751-0B0F210D3925}" type="parTrans" cxnId="{6E44DC0D-B8CA-459D-B553-FDA54EE5314F}">
      <dgm:prSet/>
      <dgm:spPr/>
      <dgm:t>
        <a:bodyPr/>
        <a:lstStyle/>
        <a:p>
          <a:endParaRPr lang="en-US"/>
        </a:p>
      </dgm:t>
    </dgm:pt>
    <dgm:pt modelId="{01FD0549-5C42-4F49-B98A-FE3924BC7D48}" type="sibTrans" cxnId="{6E44DC0D-B8CA-459D-B553-FDA54EE5314F}">
      <dgm:prSet/>
      <dgm:spPr/>
      <dgm:t>
        <a:bodyPr/>
        <a:lstStyle/>
        <a:p>
          <a:endParaRPr lang="en-US"/>
        </a:p>
      </dgm:t>
    </dgm:pt>
    <dgm:pt modelId="{3F20A956-2B24-457D-BAC4-2E288F20F01A}">
      <dgm:prSet/>
      <dgm:spPr/>
      <dgm:t>
        <a:bodyPr/>
        <a:lstStyle/>
        <a:p>
          <a:r>
            <a:rPr lang="en-US" dirty="0"/>
            <a:t>Basic RN (N = 18)</a:t>
          </a:r>
        </a:p>
      </dgm:t>
    </dgm:pt>
    <dgm:pt modelId="{EF8D3E24-8D04-4C8D-97C9-BBD1B2AE376F}" type="parTrans" cxnId="{24C62B49-B20C-4626-917F-07234612CAD0}">
      <dgm:prSet/>
      <dgm:spPr/>
      <dgm:t>
        <a:bodyPr/>
        <a:lstStyle/>
        <a:p>
          <a:endParaRPr lang="en-US"/>
        </a:p>
      </dgm:t>
    </dgm:pt>
    <dgm:pt modelId="{FC8A23F3-EAFD-4756-ABF4-6266E7EFD71A}" type="sibTrans" cxnId="{24C62B49-B20C-4626-917F-07234612CAD0}">
      <dgm:prSet/>
      <dgm:spPr/>
      <dgm:t>
        <a:bodyPr/>
        <a:lstStyle/>
        <a:p>
          <a:endParaRPr lang="en-US"/>
        </a:p>
      </dgm:t>
    </dgm:pt>
    <dgm:pt modelId="{D8AD520C-E73F-4CC1-B218-0802C8408867}">
      <dgm:prSet/>
      <dgm:spPr/>
      <dgm:t>
        <a:bodyPr/>
        <a:lstStyle/>
        <a:p>
          <a:r>
            <a:rPr lang="en-US" dirty="0"/>
            <a:t>Year around = (6)</a:t>
          </a:r>
        </a:p>
      </dgm:t>
    </dgm:pt>
    <dgm:pt modelId="{9836EA1C-6FEE-472F-BC9D-CEBE8B121639}" type="parTrans" cxnId="{AFA8CC54-42CC-463F-A5D1-ADB69409441C}">
      <dgm:prSet/>
      <dgm:spPr/>
      <dgm:t>
        <a:bodyPr/>
        <a:lstStyle/>
        <a:p>
          <a:endParaRPr lang="en-US"/>
        </a:p>
      </dgm:t>
    </dgm:pt>
    <dgm:pt modelId="{8538B92F-D57A-4171-B841-98342480D1E0}" type="sibTrans" cxnId="{AFA8CC54-42CC-463F-A5D1-ADB69409441C}">
      <dgm:prSet/>
      <dgm:spPr/>
      <dgm:t>
        <a:bodyPr/>
        <a:lstStyle/>
        <a:p>
          <a:endParaRPr lang="en-US"/>
        </a:p>
      </dgm:t>
    </dgm:pt>
    <dgm:pt modelId="{683A607A-3E9D-4B38-9D90-FDEFDA09D79B}">
      <dgm:prSet/>
      <dgm:spPr/>
      <dgm:t>
        <a:bodyPr/>
        <a:lstStyle/>
        <a:p>
          <a:r>
            <a:rPr lang="en-US" dirty="0"/>
            <a:t>Mon – Sat = (1)</a:t>
          </a:r>
        </a:p>
      </dgm:t>
    </dgm:pt>
    <dgm:pt modelId="{26248FBA-9757-4759-A64B-DD07258C7BE5}" type="parTrans" cxnId="{80E1A474-4CEC-4BED-B9F4-CE5EF3EA4305}">
      <dgm:prSet/>
      <dgm:spPr/>
      <dgm:t>
        <a:bodyPr/>
        <a:lstStyle/>
        <a:p>
          <a:endParaRPr lang="en-US"/>
        </a:p>
      </dgm:t>
    </dgm:pt>
    <dgm:pt modelId="{637C83B3-82AF-4C3B-A66E-003F7814EAC0}" type="sibTrans" cxnId="{80E1A474-4CEC-4BED-B9F4-CE5EF3EA4305}">
      <dgm:prSet/>
      <dgm:spPr/>
      <dgm:t>
        <a:bodyPr/>
        <a:lstStyle/>
        <a:p>
          <a:endParaRPr lang="en-US"/>
        </a:p>
      </dgm:t>
    </dgm:pt>
    <dgm:pt modelId="{8F988694-0532-47C7-AFDC-9C4A20D90481}">
      <dgm:prSet/>
      <dgm:spPr/>
      <dgm:t>
        <a:bodyPr/>
        <a:lstStyle/>
        <a:p>
          <a:r>
            <a:rPr lang="en-US"/>
            <a:t>57, 60, 83, 93, 122, 300 (in days per year)</a:t>
          </a:r>
        </a:p>
      </dgm:t>
    </dgm:pt>
    <dgm:pt modelId="{A8ACC4AC-9723-4E2D-8FD5-C9442E9F2A94}" type="parTrans" cxnId="{1C83FA79-46EC-41A4-A95F-C6CD6E06139E}">
      <dgm:prSet/>
      <dgm:spPr/>
      <dgm:t>
        <a:bodyPr/>
        <a:lstStyle/>
        <a:p>
          <a:endParaRPr lang="en-US"/>
        </a:p>
      </dgm:t>
    </dgm:pt>
    <dgm:pt modelId="{DEA33276-0665-4EC7-884D-CA8AFEC2DC70}" type="sibTrans" cxnId="{1C83FA79-46EC-41A4-A95F-C6CD6E06139E}">
      <dgm:prSet/>
      <dgm:spPr/>
      <dgm:t>
        <a:bodyPr/>
        <a:lstStyle/>
        <a:p>
          <a:endParaRPr lang="en-US"/>
        </a:p>
      </dgm:t>
    </dgm:pt>
    <dgm:pt modelId="{152559BA-EB87-4793-9406-3B524192B5FA}">
      <dgm:prSet/>
      <dgm:spPr/>
      <dgm:t>
        <a:bodyPr/>
        <a:lstStyle/>
        <a:p>
          <a:r>
            <a:rPr lang="en-US" dirty="0"/>
            <a:t>Advanced (N = 15)</a:t>
          </a:r>
        </a:p>
      </dgm:t>
    </dgm:pt>
    <dgm:pt modelId="{1C9A2FC6-4BD7-4948-B26C-2FD38B5ECF44}" type="parTrans" cxnId="{9A74E95C-BF63-43E1-A2BA-CD107A8BAEB3}">
      <dgm:prSet/>
      <dgm:spPr/>
      <dgm:t>
        <a:bodyPr/>
        <a:lstStyle/>
        <a:p>
          <a:endParaRPr lang="en-US"/>
        </a:p>
      </dgm:t>
    </dgm:pt>
    <dgm:pt modelId="{D776C896-2388-46E5-A320-1B44DD9DBA08}" type="sibTrans" cxnId="{9A74E95C-BF63-43E1-A2BA-CD107A8BAEB3}">
      <dgm:prSet/>
      <dgm:spPr/>
      <dgm:t>
        <a:bodyPr/>
        <a:lstStyle/>
        <a:p>
          <a:endParaRPr lang="en-US"/>
        </a:p>
      </dgm:t>
    </dgm:pt>
    <dgm:pt modelId="{74FBD826-2575-4EAE-BFE7-703E74C61708}">
      <dgm:prSet/>
      <dgm:spPr/>
      <dgm:t>
        <a:bodyPr/>
        <a:lstStyle/>
        <a:p>
          <a:r>
            <a:rPr lang="en-US"/>
            <a:t>Year around = (7)</a:t>
          </a:r>
        </a:p>
      </dgm:t>
    </dgm:pt>
    <dgm:pt modelId="{31326A0F-819C-4FB3-9235-272D193AD09E}" type="parTrans" cxnId="{3C4A94B6-E839-4A51-8E4D-CE57F8D623DC}">
      <dgm:prSet/>
      <dgm:spPr/>
      <dgm:t>
        <a:bodyPr/>
        <a:lstStyle/>
        <a:p>
          <a:endParaRPr lang="en-US"/>
        </a:p>
      </dgm:t>
    </dgm:pt>
    <dgm:pt modelId="{9FD0CF05-AA0A-4CAA-8455-AB9FE3496BAD}" type="sibTrans" cxnId="{3C4A94B6-E839-4A51-8E4D-CE57F8D623DC}">
      <dgm:prSet/>
      <dgm:spPr/>
      <dgm:t>
        <a:bodyPr/>
        <a:lstStyle/>
        <a:p>
          <a:endParaRPr lang="en-US"/>
        </a:p>
      </dgm:t>
    </dgm:pt>
    <dgm:pt modelId="{F73099A2-B0AB-48AF-8127-3E3C0205BC4B}">
      <dgm:prSet/>
      <dgm:spPr/>
      <dgm:t>
        <a:bodyPr/>
        <a:lstStyle/>
        <a:p>
          <a:r>
            <a:rPr lang="en-US" dirty="0"/>
            <a:t>Mon – Sat = (1)</a:t>
          </a:r>
        </a:p>
      </dgm:t>
    </dgm:pt>
    <dgm:pt modelId="{E79F455C-F712-4039-AC97-A499EC8EFAA8}" type="parTrans" cxnId="{6CE351B9-9275-4513-BBCD-DE66874FC3EE}">
      <dgm:prSet/>
      <dgm:spPr/>
      <dgm:t>
        <a:bodyPr/>
        <a:lstStyle/>
        <a:p>
          <a:endParaRPr lang="en-US"/>
        </a:p>
      </dgm:t>
    </dgm:pt>
    <dgm:pt modelId="{BE32183E-20FE-4E52-A6C4-85FD5BEF158F}" type="sibTrans" cxnId="{6CE351B9-9275-4513-BBCD-DE66874FC3EE}">
      <dgm:prSet/>
      <dgm:spPr/>
      <dgm:t>
        <a:bodyPr/>
        <a:lstStyle/>
        <a:p>
          <a:endParaRPr lang="en-US"/>
        </a:p>
      </dgm:t>
    </dgm:pt>
    <dgm:pt modelId="{4A4B9ED2-C5F2-4958-B132-7A75EE793D8A}">
      <dgm:prSet/>
      <dgm:spPr/>
      <dgm:t>
        <a:bodyPr/>
        <a:lstStyle/>
        <a:p>
          <a:r>
            <a:rPr lang="en-US"/>
            <a:t>60, 122, 260, 300, 308 (in days per year)</a:t>
          </a:r>
        </a:p>
      </dgm:t>
    </dgm:pt>
    <dgm:pt modelId="{547C3CB0-9A27-4E91-9C54-41F07B4AE88B}" type="parTrans" cxnId="{E15FE095-9DD5-40E0-866C-5F08A0123387}">
      <dgm:prSet/>
      <dgm:spPr/>
      <dgm:t>
        <a:bodyPr/>
        <a:lstStyle/>
        <a:p>
          <a:endParaRPr lang="en-US"/>
        </a:p>
      </dgm:t>
    </dgm:pt>
    <dgm:pt modelId="{5E2C0F3F-EFB7-4538-89F7-0F8CF1A33BAD}" type="sibTrans" cxnId="{E15FE095-9DD5-40E0-866C-5F08A0123387}">
      <dgm:prSet/>
      <dgm:spPr/>
      <dgm:t>
        <a:bodyPr/>
        <a:lstStyle/>
        <a:p>
          <a:endParaRPr lang="en-US"/>
        </a:p>
      </dgm:t>
    </dgm:pt>
    <dgm:pt modelId="{46016A66-E8F7-4B14-9E26-2B60E04E95F3}" type="pres">
      <dgm:prSet presAssocID="{33785543-301E-4BC1-91A0-B60E00579E03}" presName="linear" presStyleCnt="0">
        <dgm:presLayoutVars>
          <dgm:animLvl val="lvl"/>
          <dgm:resizeHandles val="exact"/>
        </dgm:presLayoutVars>
      </dgm:prSet>
      <dgm:spPr/>
    </dgm:pt>
    <dgm:pt modelId="{80C2BD5E-DB49-4386-A7C9-6F4A74A2AE0A}" type="pres">
      <dgm:prSet presAssocID="{714D2846-FE79-4B7A-82DA-FB4678A21F4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885EBE1-1632-4A29-B51C-0CE09BEE8818}" type="pres">
      <dgm:prSet presAssocID="{714D2846-FE79-4B7A-82DA-FB4678A21F41}" presName="childText" presStyleLbl="revTx" presStyleIdx="0" presStyleCnt="3">
        <dgm:presLayoutVars>
          <dgm:bulletEnabled val="1"/>
        </dgm:presLayoutVars>
      </dgm:prSet>
      <dgm:spPr/>
    </dgm:pt>
    <dgm:pt modelId="{8D72539F-911D-4C7D-A536-4307A7C80A61}" type="pres">
      <dgm:prSet presAssocID="{3F20A956-2B24-457D-BAC4-2E288F20F01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F82C634-A33E-42BE-8DA8-76B6046F2390}" type="pres">
      <dgm:prSet presAssocID="{3F20A956-2B24-457D-BAC4-2E288F20F01A}" presName="childText" presStyleLbl="revTx" presStyleIdx="1" presStyleCnt="3">
        <dgm:presLayoutVars>
          <dgm:bulletEnabled val="1"/>
        </dgm:presLayoutVars>
      </dgm:prSet>
      <dgm:spPr/>
    </dgm:pt>
    <dgm:pt modelId="{67B36C3A-B100-47B6-B10D-2F9E5F2B201F}" type="pres">
      <dgm:prSet presAssocID="{152559BA-EB87-4793-9406-3B524192B5F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EB4ADDDC-B3B3-4D2B-803C-B6477D7ACD0A}" type="pres">
      <dgm:prSet presAssocID="{152559BA-EB87-4793-9406-3B524192B5FA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6E44DC0D-B8CA-459D-B553-FDA54EE5314F}" srcId="{714D2846-FE79-4B7A-82DA-FB4678A21F41}" destId="{8CE6C7EA-2BEE-4B6F-803A-8DFA3843D3F0}" srcOrd="0" destOrd="0" parTransId="{54A35E88-28BF-44FC-8751-0B0F210D3925}" sibTransId="{01FD0549-5C42-4F49-B98A-FE3924BC7D48}"/>
    <dgm:cxn modelId="{9C86712C-975D-4223-BE56-ADFB9C5CD870}" type="presOf" srcId="{F73099A2-B0AB-48AF-8127-3E3C0205BC4B}" destId="{EB4ADDDC-B3B3-4D2B-803C-B6477D7ACD0A}" srcOrd="0" destOrd="1" presId="urn:microsoft.com/office/officeart/2005/8/layout/vList2"/>
    <dgm:cxn modelId="{9A74E95C-BF63-43E1-A2BA-CD107A8BAEB3}" srcId="{33785543-301E-4BC1-91A0-B60E00579E03}" destId="{152559BA-EB87-4793-9406-3B524192B5FA}" srcOrd="2" destOrd="0" parTransId="{1C9A2FC6-4BD7-4948-B26C-2FD38B5ECF44}" sibTransId="{D776C896-2388-46E5-A320-1B44DD9DBA08}"/>
    <dgm:cxn modelId="{24C62B49-B20C-4626-917F-07234612CAD0}" srcId="{33785543-301E-4BC1-91A0-B60E00579E03}" destId="{3F20A956-2B24-457D-BAC4-2E288F20F01A}" srcOrd="1" destOrd="0" parTransId="{EF8D3E24-8D04-4C8D-97C9-BBD1B2AE376F}" sibTransId="{FC8A23F3-EAFD-4756-ABF4-6266E7EFD71A}"/>
    <dgm:cxn modelId="{813C4471-70F6-495D-BEF0-7BF45438FCF2}" type="presOf" srcId="{8CE6C7EA-2BEE-4B6F-803A-8DFA3843D3F0}" destId="{D885EBE1-1632-4A29-B51C-0CE09BEE8818}" srcOrd="0" destOrd="0" presId="urn:microsoft.com/office/officeart/2005/8/layout/vList2"/>
    <dgm:cxn modelId="{49CCEC73-E786-49C3-9A22-BF23F2EAA5D7}" type="presOf" srcId="{714D2846-FE79-4B7A-82DA-FB4678A21F41}" destId="{80C2BD5E-DB49-4386-A7C9-6F4A74A2AE0A}" srcOrd="0" destOrd="0" presId="urn:microsoft.com/office/officeart/2005/8/layout/vList2"/>
    <dgm:cxn modelId="{80E1A474-4CEC-4BED-B9F4-CE5EF3EA4305}" srcId="{3F20A956-2B24-457D-BAC4-2E288F20F01A}" destId="{683A607A-3E9D-4B38-9D90-FDEFDA09D79B}" srcOrd="1" destOrd="0" parTransId="{26248FBA-9757-4759-A64B-DD07258C7BE5}" sibTransId="{637C83B3-82AF-4C3B-A66E-003F7814EAC0}"/>
    <dgm:cxn modelId="{AFA8CC54-42CC-463F-A5D1-ADB69409441C}" srcId="{3F20A956-2B24-457D-BAC4-2E288F20F01A}" destId="{D8AD520C-E73F-4CC1-B218-0802C8408867}" srcOrd="0" destOrd="0" parTransId="{9836EA1C-6FEE-472F-BC9D-CEBE8B121639}" sibTransId="{8538B92F-D57A-4171-B841-98342480D1E0}"/>
    <dgm:cxn modelId="{CE755876-F667-47DC-AA96-B9745A946684}" type="presOf" srcId="{683A607A-3E9D-4B38-9D90-FDEFDA09D79B}" destId="{BF82C634-A33E-42BE-8DA8-76B6046F2390}" srcOrd="0" destOrd="1" presId="urn:microsoft.com/office/officeart/2005/8/layout/vList2"/>
    <dgm:cxn modelId="{1C83FA79-46EC-41A4-A95F-C6CD6E06139E}" srcId="{3F20A956-2B24-457D-BAC4-2E288F20F01A}" destId="{8F988694-0532-47C7-AFDC-9C4A20D90481}" srcOrd="2" destOrd="0" parTransId="{A8ACC4AC-9723-4E2D-8FD5-C9442E9F2A94}" sibTransId="{DEA33276-0665-4EC7-884D-CA8AFEC2DC70}"/>
    <dgm:cxn modelId="{B987418C-D9FC-40E4-8832-DF63B33A76F0}" srcId="{33785543-301E-4BC1-91A0-B60E00579E03}" destId="{714D2846-FE79-4B7A-82DA-FB4678A21F41}" srcOrd="0" destOrd="0" parTransId="{8637E40C-96B8-4114-A0C4-BA18AB738C01}" sibTransId="{8EBD9FA8-BB02-4439-9AA5-9D8FA073B302}"/>
    <dgm:cxn modelId="{0B66048E-0ABA-4CF5-AF4B-99D2B0CE3CB5}" type="presOf" srcId="{152559BA-EB87-4793-9406-3B524192B5FA}" destId="{67B36C3A-B100-47B6-B10D-2F9E5F2B201F}" srcOrd="0" destOrd="0" presId="urn:microsoft.com/office/officeart/2005/8/layout/vList2"/>
    <dgm:cxn modelId="{CCA69195-E7C5-4908-A82C-CCC049027E31}" type="presOf" srcId="{33785543-301E-4BC1-91A0-B60E00579E03}" destId="{46016A66-E8F7-4B14-9E26-2B60E04E95F3}" srcOrd="0" destOrd="0" presId="urn:microsoft.com/office/officeart/2005/8/layout/vList2"/>
    <dgm:cxn modelId="{E15FE095-9DD5-40E0-866C-5F08A0123387}" srcId="{152559BA-EB87-4793-9406-3B524192B5FA}" destId="{4A4B9ED2-C5F2-4958-B132-7A75EE793D8A}" srcOrd="2" destOrd="0" parTransId="{547C3CB0-9A27-4E91-9C54-41F07B4AE88B}" sibTransId="{5E2C0F3F-EFB7-4538-89F7-0F8CF1A33BAD}"/>
    <dgm:cxn modelId="{AAB80C9E-42C9-4E1E-A767-251DFB623ED4}" type="presOf" srcId="{8F988694-0532-47C7-AFDC-9C4A20D90481}" destId="{BF82C634-A33E-42BE-8DA8-76B6046F2390}" srcOrd="0" destOrd="2" presId="urn:microsoft.com/office/officeart/2005/8/layout/vList2"/>
    <dgm:cxn modelId="{3C4A94B6-E839-4A51-8E4D-CE57F8D623DC}" srcId="{152559BA-EB87-4793-9406-3B524192B5FA}" destId="{74FBD826-2575-4EAE-BFE7-703E74C61708}" srcOrd="0" destOrd="0" parTransId="{31326A0F-819C-4FB3-9235-272D193AD09E}" sibTransId="{9FD0CF05-AA0A-4CAA-8455-AB9FE3496BAD}"/>
    <dgm:cxn modelId="{6CE351B9-9275-4513-BBCD-DE66874FC3EE}" srcId="{152559BA-EB87-4793-9406-3B524192B5FA}" destId="{F73099A2-B0AB-48AF-8127-3E3C0205BC4B}" srcOrd="1" destOrd="0" parTransId="{E79F455C-F712-4039-AC97-A499EC8EFAA8}" sibTransId="{BE32183E-20FE-4E52-A6C4-85FD5BEF158F}"/>
    <dgm:cxn modelId="{E0A369C9-A2CA-4F3B-A3EF-66E2A58544C0}" type="presOf" srcId="{D8AD520C-E73F-4CC1-B218-0802C8408867}" destId="{BF82C634-A33E-42BE-8DA8-76B6046F2390}" srcOrd="0" destOrd="0" presId="urn:microsoft.com/office/officeart/2005/8/layout/vList2"/>
    <dgm:cxn modelId="{B07D40CD-6C63-4251-8AD2-812ED55B1A3B}" type="presOf" srcId="{4A4B9ED2-C5F2-4958-B132-7A75EE793D8A}" destId="{EB4ADDDC-B3B3-4D2B-803C-B6477D7ACD0A}" srcOrd="0" destOrd="2" presId="urn:microsoft.com/office/officeart/2005/8/layout/vList2"/>
    <dgm:cxn modelId="{BF8BDECF-BE9F-406E-AD37-B6B943BA096D}" type="presOf" srcId="{74FBD826-2575-4EAE-BFE7-703E74C61708}" destId="{EB4ADDDC-B3B3-4D2B-803C-B6477D7ACD0A}" srcOrd="0" destOrd="0" presId="urn:microsoft.com/office/officeart/2005/8/layout/vList2"/>
    <dgm:cxn modelId="{6D7937EE-1F72-4F5E-8337-A811A078554A}" type="presOf" srcId="{3F20A956-2B24-457D-BAC4-2E288F20F01A}" destId="{8D72539F-911D-4C7D-A536-4307A7C80A61}" srcOrd="0" destOrd="0" presId="urn:microsoft.com/office/officeart/2005/8/layout/vList2"/>
    <dgm:cxn modelId="{60155F57-9DAB-4CB8-BEA5-26DCE5461FB3}" type="presParOf" srcId="{46016A66-E8F7-4B14-9E26-2B60E04E95F3}" destId="{80C2BD5E-DB49-4386-A7C9-6F4A74A2AE0A}" srcOrd="0" destOrd="0" presId="urn:microsoft.com/office/officeart/2005/8/layout/vList2"/>
    <dgm:cxn modelId="{7A1C3B20-6FCF-48CD-A406-0161C5039A71}" type="presParOf" srcId="{46016A66-E8F7-4B14-9E26-2B60E04E95F3}" destId="{D885EBE1-1632-4A29-B51C-0CE09BEE8818}" srcOrd="1" destOrd="0" presId="urn:microsoft.com/office/officeart/2005/8/layout/vList2"/>
    <dgm:cxn modelId="{16DD6A5D-3FF8-408F-A1EB-BD57DF885167}" type="presParOf" srcId="{46016A66-E8F7-4B14-9E26-2B60E04E95F3}" destId="{8D72539F-911D-4C7D-A536-4307A7C80A61}" srcOrd="2" destOrd="0" presId="urn:microsoft.com/office/officeart/2005/8/layout/vList2"/>
    <dgm:cxn modelId="{967BD004-22CB-4927-B01C-3EE51DBA1B6C}" type="presParOf" srcId="{46016A66-E8F7-4B14-9E26-2B60E04E95F3}" destId="{BF82C634-A33E-42BE-8DA8-76B6046F2390}" srcOrd="3" destOrd="0" presId="urn:microsoft.com/office/officeart/2005/8/layout/vList2"/>
    <dgm:cxn modelId="{56C51201-8428-495A-B216-6DD48DF9AAC0}" type="presParOf" srcId="{46016A66-E8F7-4B14-9E26-2B60E04E95F3}" destId="{67B36C3A-B100-47B6-B10D-2F9E5F2B201F}" srcOrd="4" destOrd="0" presId="urn:microsoft.com/office/officeart/2005/8/layout/vList2"/>
    <dgm:cxn modelId="{DEB63F83-BFE3-4332-8EBA-97BD5EB90B6C}" type="presParOf" srcId="{46016A66-E8F7-4B14-9E26-2B60E04E95F3}" destId="{EB4ADDDC-B3B3-4D2B-803C-B6477D7ACD0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5CEC3F9-F922-486B-AF09-50CF80DADF5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ABAF77F-05CE-400C-A78B-19FE7D92E299}">
      <dgm:prSet custT="1"/>
      <dgm:spPr/>
      <dgm:t>
        <a:bodyPr/>
        <a:lstStyle/>
        <a:p>
          <a:r>
            <a:rPr lang="en-US" sz="3000" dirty="0">
              <a:latin typeface="+mj-lt"/>
            </a:rPr>
            <a:t>9/23 have board representation from the membership organization</a:t>
          </a:r>
        </a:p>
      </dgm:t>
    </dgm:pt>
    <dgm:pt modelId="{D1979B6D-2B19-4A2A-8B1D-D05396183C10}" type="parTrans" cxnId="{679092B0-E384-47FC-A19E-A189F685855A}">
      <dgm:prSet/>
      <dgm:spPr/>
      <dgm:t>
        <a:bodyPr/>
        <a:lstStyle/>
        <a:p>
          <a:endParaRPr lang="en-US"/>
        </a:p>
      </dgm:t>
    </dgm:pt>
    <dgm:pt modelId="{6AC6807D-2159-4D8A-8189-77B0F005873A}" type="sibTrans" cxnId="{679092B0-E384-47FC-A19E-A189F685855A}">
      <dgm:prSet/>
      <dgm:spPr/>
      <dgm:t>
        <a:bodyPr/>
        <a:lstStyle/>
        <a:p>
          <a:endParaRPr lang="en-US"/>
        </a:p>
      </dgm:t>
    </dgm:pt>
    <dgm:pt modelId="{89D1A488-952D-422A-8EC6-4507C87217C7}">
      <dgm:prSet custT="1"/>
      <dgm:spPr/>
      <dgm:t>
        <a:bodyPr/>
        <a:lstStyle/>
        <a:p>
          <a:r>
            <a:rPr lang="en-US" sz="3000" dirty="0">
              <a:latin typeface="+mj-lt"/>
            </a:rPr>
            <a:t>3/23 allow membership organization board members to vote on certification organization business</a:t>
          </a:r>
        </a:p>
      </dgm:t>
    </dgm:pt>
    <dgm:pt modelId="{D8291AF8-9CE0-4BA6-805A-2C3BDFE74977}" type="parTrans" cxnId="{EDF0A399-08A9-4EFA-A900-8A5B72150CC8}">
      <dgm:prSet/>
      <dgm:spPr/>
      <dgm:t>
        <a:bodyPr/>
        <a:lstStyle/>
        <a:p>
          <a:endParaRPr lang="en-US"/>
        </a:p>
      </dgm:t>
    </dgm:pt>
    <dgm:pt modelId="{544B4614-FE1B-4D21-9D8B-D88924E735AA}" type="sibTrans" cxnId="{EDF0A399-08A9-4EFA-A900-8A5B72150CC8}">
      <dgm:prSet/>
      <dgm:spPr/>
      <dgm:t>
        <a:bodyPr/>
        <a:lstStyle/>
        <a:p>
          <a:endParaRPr lang="en-US"/>
        </a:p>
      </dgm:t>
    </dgm:pt>
    <dgm:pt modelId="{E6B659FD-D591-4DEC-BB40-AF0EE663EE44}" type="pres">
      <dgm:prSet presAssocID="{F5CEC3F9-F922-486B-AF09-50CF80DADF57}" presName="linear" presStyleCnt="0">
        <dgm:presLayoutVars>
          <dgm:animLvl val="lvl"/>
          <dgm:resizeHandles val="exact"/>
        </dgm:presLayoutVars>
      </dgm:prSet>
      <dgm:spPr/>
    </dgm:pt>
    <dgm:pt modelId="{073F5C2F-DC9E-4488-8519-54A871F56465}" type="pres">
      <dgm:prSet presAssocID="{DABAF77F-05CE-400C-A78B-19FE7D92E29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169B7B3-7043-4764-B5BB-4BD2C68E28D8}" type="pres">
      <dgm:prSet presAssocID="{6AC6807D-2159-4D8A-8189-77B0F005873A}" presName="spacer" presStyleCnt="0"/>
      <dgm:spPr/>
    </dgm:pt>
    <dgm:pt modelId="{28D4D149-B5F2-43DC-AD1C-92654BD145D4}" type="pres">
      <dgm:prSet presAssocID="{89D1A488-952D-422A-8EC6-4507C87217C7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D286DF4A-6400-49F7-9D93-81EB55D368E0}" type="presOf" srcId="{F5CEC3F9-F922-486B-AF09-50CF80DADF57}" destId="{E6B659FD-D591-4DEC-BB40-AF0EE663EE44}" srcOrd="0" destOrd="0" presId="urn:microsoft.com/office/officeart/2005/8/layout/vList2"/>
    <dgm:cxn modelId="{07DAF74B-5B18-4344-811E-A5F8FD7ECED0}" type="presOf" srcId="{DABAF77F-05CE-400C-A78B-19FE7D92E299}" destId="{073F5C2F-DC9E-4488-8519-54A871F56465}" srcOrd="0" destOrd="0" presId="urn:microsoft.com/office/officeart/2005/8/layout/vList2"/>
    <dgm:cxn modelId="{9CBB2295-606E-495A-8D80-616A726AEBCC}" type="presOf" srcId="{89D1A488-952D-422A-8EC6-4507C87217C7}" destId="{28D4D149-B5F2-43DC-AD1C-92654BD145D4}" srcOrd="0" destOrd="0" presId="urn:microsoft.com/office/officeart/2005/8/layout/vList2"/>
    <dgm:cxn modelId="{EDF0A399-08A9-4EFA-A900-8A5B72150CC8}" srcId="{F5CEC3F9-F922-486B-AF09-50CF80DADF57}" destId="{89D1A488-952D-422A-8EC6-4507C87217C7}" srcOrd="1" destOrd="0" parTransId="{D8291AF8-9CE0-4BA6-805A-2C3BDFE74977}" sibTransId="{544B4614-FE1B-4D21-9D8B-D88924E735AA}"/>
    <dgm:cxn modelId="{679092B0-E384-47FC-A19E-A189F685855A}" srcId="{F5CEC3F9-F922-486B-AF09-50CF80DADF57}" destId="{DABAF77F-05CE-400C-A78B-19FE7D92E299}" srcOrd="0" destOrd="0" parTransId="{D1979B6D-2B19-4A2A-8B1D-D05396183C10}" sibTransId="{6AC6807D-2159-4D8A-8189-77B0F005873A}"/>
    <dgm:cxn modelId="{533FBE84-4CBF-417F-9B27-0033D28244D6}" type="presParOf" srcId="{E6B659FD-D591-4DEC-BB40-AF0EE663EE44}" destId="{073F5C2F-DC9E-4488-8519-54A871F56465}" srcOrd="0" destOrd="0" presId="urn:microsoft.com/office/officeart/2005/8/layout/vList2"/>
    <dgm:cxn modelId="{B68D9643-F8AE-477A-BB5A-D9E9ED04C2A8}" type="presParOf" srcId="{E6B659FD-D591-4DEC-BB40-AF0EE663EE44}" destId="{2169B7B3-7043-4764-B5BB-4BD2C68E28D8}" srcOrd="1" destOrd="0" presId="urn:microsoft.com/office/officeart/2005/8/layout/vList2"/>
    <dgm:cxn modelId="{60C560F1-3613-4A95-B6A8-65F353FC3B56}" type="presParOf" srcId="{E6B659FD-D591-4DEC-BB40-AF0EE663EE44}" destId="{28D4D149-B5F2-43DC-AD1C-92654BD145D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8A31B6-5861-4045-8FF0-A08AF3864FFD}">
      <dsp:nvSpPr>
        <dsp:cNvPr id="0" name=""/>
        <dsp:cNvSpPr/>
      </dsp:nvSpPr>
      <dsp:spPr>
        <a:xfrm>
          <a:off x="0" y="911446"/>
          <a:ext cx="6588691" cy="52767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None – 13</a:t>
          </a:r>
        </a:p>
      </dsp:txBody>
      <dsp:txXfrm>
        <a:off x="25759" y="937205"/>
        <a:ext cx="6537173" cy="476152"/>
      </dsp:txXfrm>
    </dsp:sp>
    <dsp:sp modelId="{C5A72570-3E79-4682-ACA4-0572AFCF181E}">
      <dsp:nvSpPr>
        <dsp:cNvPr id="0" name=""/>
        <dsp:cNvSpPr/>
      </dsp:nvSpPr>
      <dsp:spPr>
        <a:xfrm>
          <a:off x="0" y="1502476"/>
          <a:ext cx="6588691" cy="527670"/>
        </a:xfrm>
        <a:prstGeom prst="roundRect">
          <a:avLst/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1x per 6 months - 1</a:t>
          </a:r>
        </a:p>
      </dsp:txBody>
      <dsp:txXfrm>
        <a:off x="25759" y="1528235"/>
        <a:ext cx="6537173" cy="476152"/>
      </dsp:txXfrm>
    </dsp:sp>
    <dsp:sp modelId="{C23315BD-1BF1-4D37-8043-0432E167C06C}">
      <dsp:nvSpPr>
        <dsp:cNvPr id="0" name=""/>
        <dsp:cNvSpPr/>
      </dsp:nvSpPr>
      <dsp:spPr>
        <a:xfrm>
          <a:off x="0" y="2093506"/>
          <a:ext cx="6588691" cy="52767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3x in 12 months. Must wait 60 days between - 1</a:t>
          </a:r>
        </a:p>
      </dsp:txBody>
      <dsp:txXfrm>
        <a:off x="25759" y="2119265"/>
        <a:ext cx="6537173" cy="476152"/>
      </dsp:txXfrm>
    </dsp:sp>
    <dsp:sp modelId="{ED0C7E16-2FFF-4B30-BF59-4A39877722CC}">
      <dsp:nvSpPr>
        <dsp:cNvPr id="0" name=""/>
        <dsp:cNvSpPr/>
      </dsp:nvSpPr>
      <dsp:spPr>
        <a:xfrm>
          <a:off x="0" y="2684536"/>
          <a:ext cx="6588691" cy="52767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3x in 12 months - 2</a:t>
          </a:r>
        </a:p>
      </dsp:txBody>
      <dsp:txXfrm>
        <a:off x="25759" y="2710295"/>
        <a:ext cx="6537173" cy="476152"/>
      </dsp:txXfrm>
    </dsp:sp>
    <dsp:sp modelId="{AD7264D2-9679-406F-BF32-65262BE2C3A3}">
      <dsp:nvSpPr>
        <dsp:cNvPr id="0" name=""/>
        <dsp:cNvSpPr/>
      </dsp:nvSpPr>
      <dsp:spPr>
        <a:xfrm>
          <a:off x="0" y="3275566"/>
          <a:ext cx="6588691" cy="52767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2x per 12 months - 1</a:t>
          </a:r>
        </a:p>
      </dsp:txBody>
      <dsp:txXfrm>
        <a:off x="25759" y="3301325"/>
        <a:ext cx="6537173" cy="476152"/>
      </dsp:txXfrm>
    </dsp:sp>
    <dsp:sp modelId="{A8E0A2D1-35D0-47DB-A5E3-D42F5E214581}">
      <dsp:nvSpPr>
        <dsp:cNvPr id="0" name=""/>
        <dsp:cNvSpPr/>
      </dsp:nvSpPr>
      <dsp:spPr>
        <a:xfrm>
          <a:off x="0" y="3866596"/>
          <a:ext cx="6588691" cy="527670"/>
        </a:xfrm>
        <a:prstGeom prst="roundRect">
          <a:avLst/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2x per 12 months – 90 day waiting period between - 1</a:t>
          </a:r>
        </a:p>
      </dsp:txBody>
      <dsp:txXfrm>
        <a:off x="25759" y="3892355"/>
        <a:ext cx="6537173" cy="476152"/>
      </dsp:txXfrm>
    </dsp:sp>
    <dsp:sp modelId="{BE6B2E55-DAE5-4BD7-9913-759942F71BF5}">
      <dsp:nvSpPr>
        <dsp:cNvPr id="0" name=""/>
        <dsp:cNvSpPr/>
      </dsp:nvSpPr>
      <dsp:spPr>
        <a:xfrm>
          <a:off x="0" y="4457626"/>
          <a:ext cx="6588691" cy="52767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4x per 12 months - 1</a:t>
          </a:r>
        </a:p>
      </dsp:txBody>
      <dsp:txXfrm>
        <a:off x="25759" y="4483385"/>
        <a:ext cx="6537173" cy="4761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8BD83A-AE49-41AE-849C-15EE659C03B3}">
      <dsp:nvSpPr>
        <dsp:cNvPr id="0" name=""/>
        <dsp:cNvSpPr/>
      </dsp:nvSpPr>
      <dsp:spPr>
        <a:xfrm>
          <a:off x="0" y="716419"/>
          <a:ext cx="6422901" cy="112729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Non-RN – None</a:t>
          </a:r>
        </a:p>
      </dsp:txBody>
      <dsp:txXfrm>
        <a:off x="55030" y="771449"/>
        <a:ext cx="6312841" cy="1017235"/>
      </dsp:txXfrm>
    </dsp:sp>
    <dsp:sp modelId="{CD4FF6EC-A999-4EB7-B7E3-9F18D9532CAB}">
      <dsp:nvSpPr>
        <dsp:cNvPr id="0" name=""/>
        <dsp:cNvSpPr/>
      </dsp:nvSpPr>
      <dsp:spPr>
        <a:xfrm>
          <a:off x="0" y="1979074"/>
          <a:ext cx="6422901" cy="112729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Basic RN – 0-100 Hours</a:t>
          </a:r>
        </a:p>
      </dsp:txBody>
      <dsp:txXfrm>
        <a:off x="55030" y="2034104"/>
        <a:ext cx="6312841" cy="1017235"/>
      </dsp:txXfrm>
    </dsp:sp>
    <dsp:sp modelId="{DAB267FE-7E8B-4CC4-8019-81CFDB405F6A}">
      <dsp:nvSpPr>
        <dsp:cNvPr id="0" name=""/>
        <dsp:cNvSpPr/>
      </dsp:nvSpPr>
      <dsp:spPr>
        <a:xfrm>
          <a:off x="0" y="3241729"/>
          <a:ext cx="6422901" cy="112729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Advanced – 0-100 Hours</a:t>
          </a:r>
        </a:p>
      </dsp:txBody>
      <dsp:txXfrm>
        <a:off x="55030" y="3296759"/>
        <a:ext cx="6312841" cy="10172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2C0815-C38E-46E1-A2E6-1918BB1B42D5}">
      <dsp:nvSpPr>
        <dsp:cNvPr id="0" name=""/>
        <dsp:cNvSpPr/>
      </dsp:nvSpPr>
      <dsp:spPr>
        <a:xfrm>
          <a:off x="0" y="20972"/>
          <a:ext cx="6422901" cy="95340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+mj-lt"/>
            </a:rPr>
            <a:t>23/24 do a role delineation study every 5 years</a:t>
          </a:r>
        </a:p>
      </dsp:txBody>
      <dsp:txXfrm>
        <a:off x="46541" y="67513"/>
        <a:ext cx="6329819" cy="860321"/>
      </dsp:txXfrm>
    </dsp:sp>
    <dsp:sp modelId="{13091EEB-3B75-4837-BB41-BA2EE752E07D}">
      <dsp:nvSpPr>
        <dsp:cNvPr id="0" name=""/>
        <dsp:cNvSpPr/>
      </dsp:nvSpPr>
      <dsp:spPr>
        <a:xfrm>
          <a:off x="0" y="1043496"/>
          <a:ext cx="6422901" cy="953403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+mj-lt"/>
            </a:rPr>
            <a:t>2/24 plan to add a new certification program in the next 12 months</a:t>
          </a:r>
        </a:p>
      </dsp:txBody>
      <dsp:txXfrm>
        <a:off x="46541" y="1090037"/>
        <a:ext cx="6329819" cy="860321"/>
      </dsp:txXfrm>
    </dsp:sp>
    <dsp:sp modelId="{783449E0-D681-45BD-A99A-624C326B13D7}">
      <dsp:nvSpPr>
        <dsp:cNvPr id="0" name=""/>
        <dsp:cNvSpPr/>
      </dsp:nvSpPr>
      <dsp:spPr>
        <a:xfrm>
          <a:off x="0" y="2066020"/>
          <a:ext cx="6422901" cy="953403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+mj-lt"/>
            </a:rPr>
            <a:t>7/24 offer, or are planning to offer, a certificate program</a:t>
          </a:r>
        </a:p>
      </dsp:txBody>
      <dsp:txXfrm>
        <a:off x="46541" y="2112561"/>
        <a:ext cx="6329819" cy="860321"/>
      </dsp:txXfrm>
    </dsp:sp>
    <dsp:sp modelId="{0DBB9D68-3203-4ED3-A03A-0C0BA14A5A6D}">
      <dsp:nvSpPr>
        <dsp:cNvPr id="0" name=""/>
        <dsp:cNvSpPr/>
      </dsp:nvSpPr>
      <dsp:spPr>
        <a:xfrm>
          <a:off x="0" y="3088543"/>
          <a:ext cx="6422901" cy="953403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+mj-lt"/>
            </a:rPr>
            <a:t>6/24 offer inactive status for RN credential holders</a:t>
          </a:r>
        </a:p>
      </dsp:txBody>
      <dsp:txXfrm>
        <a:off x="46541" y="3135084"/>
        <a:ext cx="6329819" cy="860321"/>
      </dsp:txXfrm>
    </dsp:sp>
    <dsp:sp modelId="{E246A760-466E-473C-B6EF-C12B7809FEE3}">
      <dsp:nvSpPr>
        <dsp:cNvPr id="0" name=""/>
        <dsp:cNvSpPr/>
      </dsp:nvSpPr>
      <dsp:spPr>
        <a:xfrm>
          <a:off x="0" y="4111067"/>
          <a:ext cx="6422901" cy="953403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+mj-lt"/>
            </a:rPr>
            <a:t>3/24 offer certification credentialing through a portfolio (no exam)</a:t>
          </a:r>
        </a:p>
      </dsp:txBody>
      <dsp:txXfrm>
        <a:off x="46541" y="4157608"/>
        <a:ext cx="6329819" cy="8603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C2BD5E-DB49-4386-A7C9-6F4A74A2AE0A}">
      <dsp:nvSpPr>
        <dsp:cNvPr id="0" name=""/>
        <dsp:cNvSpPr/>
      </dsp:nvSpPr>
      <dsp:spPr>
        <a:xfrm>
          <a:off x="0" y="4047"/>
          <a:ext cx="6422901" cy="71954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Non-RN (N = 4) </a:t>
          </a:r>
        </a:p>
      </dsp:txBody>
      <dsp:txXfrm>
        <a:off x="35125" y="39172"/>
        <a:ext cx="6352651" cy="649299"/>
      </dsp:txXfrm>
    </dsp:sp>
    <dsp:sp modelId="{D885EBE1-1632-4A29-B51C-0CE09BEE8818}">
      <dsp:nvSpPr>
        <dsp:cNvPr id="0" name=""/>
        <dsp:cNvSpPr/>
      </dsp:nvSpPr>
      <dsp:spPr>
        <a:xfrm>
          <a:off x="0" y="723597"/>
          <a:ext cx="6422901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927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122, 260, 300, 360 (in days per year) </a:t>
          </a:r>
        </a:p>
      </dsp:txBody>
      <dsp:txXfrm>
        <a:off x="0" y="723597"/>
        <a:ext cx="6422901" cy="496800"/>
      </dsp:txXfrm>
    </dsp:sp>
    <dsp:sp modelId="{8D72539F-911D-4C7D-A536-4307A7C80A61}">
      <dsp:nvSpPr>
        <dsp:cNvPr id="0" name=""/>
        <dsp:cNvSpPr/>
      </dsp:nvSpPr>
      <dsp:spPr>
        <a:xfrm>
          <a:off x="0" y="1220397"/>
          <a:ext cx="6422901" cy="719549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Basic RN (N = 18)</a:t>
          </a:r>
        </a:p>
      </dsp:txBody>
      <dsp:txXfrm>
        <a:off x="35125" y="1255522"/>
        <a:ext cx="6352651" cy="649299"/>
      </dsp:txXfrm>
    </dsp:sp>
    <dsp:sp modelId="{BF82C634-A33E-42BE-8DA8-76B6046F2390}">
      <dsp:nvSpPr>
        <dsp:cNvPr id="0" name=""/>
        <dsp:cNvSpPr/>
      </dsp:nvSpPr>
      <dsp:spPr>
        <a:xfrm>
          <a:off x="0" y="1939947"/>
          <a:ext cx="6422901" cy="1210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927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Year around = (6)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Mon – Sat = (1)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57, 60, 83, 93, 122, 300 (in days per year)</a:t>
          </a:r>
        </a:p>
      </dsp:txBody>
      <dsp:txXfrm>
        <a:off x="0" y="1939947"/>
        <a:ext cx="6422901" cy="1210950"/>
      </dsp:txXfrm>
    </dsp:sp>
    <dsp:sp modelId="{67B36C3A-B100-47B6-B10D-2F9E5F2B201F}">
      <dsp:nvSpPr>
        <dsp:cNvPr id="0" name=""/>
        <dsp:cNvSpPr/>
      </dsp:nvSpPr>
      <dsp:spPr>
        <a:xfrm>
          <a:off x="0" y="3150897"/>
          <a:ext cx="6422901" cy="71954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Advanced (N = 15)</a:t>
          </a:r>
        </a:p>
      </dsp:txBody>
      <dsp:txXfrm>
        <a:off x="35125" y="3186022"/>
        <a:ext cx="6352651" cy="649299"/>
      </dsp:txXfrm>
    </dsp:sp>
    <dsp:sp modelId="{EB4ADDDC-B3B3-4D2B-803C-B6477D7ACD0A}">
      <dsp:nvSpPr>
        <dsp:cNvPr id="0" name=""/>
        <dsp:cNvSpPr/>
      </dsp:nvSpPr>
      <dsp:spPr>
        <a:xfrm>
          <a:off x="0" y="3870447"/>
          <a:ext cx="6422901" cy="1210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927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Year around = (7)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Mon – Sat = (1)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60, 122, 260, 300, 308 (in days per year)</a:t>
          </a:r>
        </a:p>
      </dsp:txBody>
      <dsp:txXfrm>
        <a:off x="0" y="3870447"/>
        <a:ext cx="6422901" cy="12109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3F5C2F-DC9E-4488-8519-54A871F56465}">
      <dsp:nvSpPr>
        <dsp:cNvPr id="0" name=""/>
        <dsp:cNvSpPr/>
      </dsp:nvSpPr>
      <dsp:spPr>
        <a:xfrm>
          <a:off x="0" y="483799"/>
          <a:ext cx="5961345" cy="2129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latin typeface="+mj-lt"/>
            </a:rPr>
            <a:t>9/23 have board representation from the membership organization</a:t>
          </a:r>
        </a:p>
      </dsp:txBody>
      <dsp:txXfrm>
        <a:off x="103949" y="587748"/>
        <a:ext cx="5753447" cy="1921502"/>
      </dsp:txXfrm>
    </dsp:sp>
    <dsp:sp modelId="{28D4D149-B5F2-43DC-AD1C-92654BD145D4}">
      <dsp:nvSpPr>
        <dsp:cNvPr id="0" name=""/>
        <dsp:cNvSpPr/>
      </dsp:nvSpPr>
      <dsp:spPr>
        <a:xfrm>
          <a:off x="0" y="2800400"/>
          <a:ext cx="5961345" cy="212940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latin typeface="+mj-lt"/>
            </a:rPr>
            <a:t>3/23 allow membership organization board members to vote on certification organization business</a:t>
          </a:r>
        </a:p>
      </dsp:txBody>
      <dsp:txXfrm>
        <a:off x="103949" y="2904349"/>
        <a:ext cx="5753447" cy="19215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8E18F-03E7-41C8-90B8-B3E6747340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9EA-D7BA-4DB4-A747-8508B780BB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0081A0-7537-46F3-9CF5-F8345F0CF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F2A8-3C42-4732-BF1C-701CE30C231C}" type="datetimeFigureOut">
              <a:rPr lang="en-US" smtClean="0"/>
              <a:t>3/6/2020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192762-9E55-4E84-894B-B692DC252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C42AF-532C-4FDD-B206-FA5C90F8D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7F81-5B4E-498C-9C94-575109554D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068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5B389-8D43-4303-9922-C037517D8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886F00-15F9-4FE2-B793-27B207EBC6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1D04D-FA54-4E40-8D70-2C8B3830B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F2A8-3C42-4732-BF1C-701CE30C231C}" type="datetimeFigureOut">
              <a:rPr lang="en-US" smtClean="0"/>
              <a:t>3/6/2020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95957-5E49-47F1-A536-7D5F59E15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BB70B7-1DEC-4C86-BB40-3BF465BAD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7F81-5B4E-498C-9C94-575109554D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647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FEFB89-647D-442E-ACF6-84BF75986F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593E0-5A53-4B21-9A6D-C747FFE3F2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50EF6-0FDA-49E6-A52A-7BBE60D6F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F2A8-3C42-4732-BF1C-701CE30C231C}" type="datetimeFigureOut">
              <a:rPr lang="en-US" smtClean="0"/>
              <a:t>3/6/2020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427A7-F0CF-4B18-BD23-0FDD7B204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09F2C-BBEA-4346-A5EA-5104255F9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7F81-5B4E-498C-9C94-575109554D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66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18B84-1470-42D9-A6D3-CF6CDDEAD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321E7-B8FE-46DD-ADBC-5254C7296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431BD-6088-40B3-94BA-1BFF5245E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F2A8-3C42-4732-BF1C-701CE30C231C}" type="datetimeFigureOut">
              <a:rPr lang="en-US" smtClean="0"/>
              <a:t>3/6/2020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22C15-7D98-4911-BBAF-727CA5D55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4D79B-4DA2-454D-BEA8-BE809AB6F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7F81-5B4E-498C-9C94-575109554D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977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90A11-8DCA-4FA9-B74E-623955620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8DD59-2D03-4734-B218-B09BF02FA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F04FB1-9A28-4730-B87F-7EBE80371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F2A8-3C42-4732-BF1C-701CE30C231C}" type="datetimeFigureOut">
              <a:rPr lang="en-US" smtClean="0"/>
              <a:t>3/6/2020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AE69E-8870-4566-99D5-C4B3EFCF5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540AF-0C59-4509-BC6B-52DA407D5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7F81-5B4E-498C-9C94-575109554D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350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5E908-41C4-4577-97FB-364C6D713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B44D1-DBE4-4158-A1CA-BC926E3386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4DAAA8-25F5-4BC3-B19E-2BF32990EF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5AB97A-93CF-4291-BE48-C94CF664B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F2A8-3C42-4732-BF1C-701CE30C231C}" type="datetimeFigureOut">
              <a:rPr lang="en-US" smtClean="0"/>
              <a:t>3/6/2020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2DAE49-F6D2-477F-B416-4A9F48F1E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8C913F-85C9-4AA2-90F6-4EC3CB94B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7F81-5B4E-498C-9C94-575109554D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533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36B98-8894-4AEF-B9C9-865C69D08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6BBCBE-6E4B-4331-B66C-0198E95AB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93328A-B8DA-46E0-92DB-18A49064E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BC0B17-EFA7-45F0-9ADD-77CAAD7734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446556-EF6C-40A8-9FF9-44C36D1B98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5D3806-7CE2-4576-9EA3-15F41E46D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F2A8-3C42-4732-BF1C-701CE30C231C}" type="datetimeFigureOut">
              <a:rPr lang="en-US" smtClean="0"/>
              <a:t>3/6/2020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405A5B-3C7A-4E48-ADDE-ACFE978EE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C7ECFB-D18B-4A50-B80D-882266A9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7F81-5B4E-498C-9C94-575109554D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928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02707-B512-4083-B587-3E9CEB77C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64AC63-CACF-4BD3-B040-46202928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F2A8-3C42-4732-BF1C-701CE30C231C}" type="datetimeFigureOut">
              <a:rPr lang="en-US" smtClean="0"/>
              <a:t>3/6/2020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3F2E42-AEE9-4159-A1B8-249F1936A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9C90B9-7927-472F-967F-BE5E177B6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7F81-5B4E-498C-9C94-575109554D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686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BFD0CD-CFE3-4F12-8A08-DC259B29D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F2A8-3C42-4732-BF1C-701CE30C231C}" type="datetimeFigureOut">
              <a:rPr lang="en-US" smtClean="0"/>
              <a:t>3/6/2020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BEEDDC-5C9A-472E-A478-AAAB828A2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AC4C19-2B9F-47F3-9CA5-2F1916D81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7F81-5B4E-498C-9C94-575109554D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428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2BA95-5E35-4FFB-BBA2-ED1B5565A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32CA1-3B69-4BAD-849E-1F8DA369A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CEFDD6-5D33-4C14-8794-4850872A8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1D699F-7555-4252-BBE9-29512D873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F2A8-3C42-4732-BF1C-701CE30C231C}" type="datetimeFigureOut">
              <a:rPr lang="en-US" smtClean="0"/>
              <a:t>3/6/2020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AA5B40-6993-4295-BD89-F7383AFED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B020E8-3B31-4068-A6D9-5FEA94745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7F81-5B4E-498C-9C94-575109554D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141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2C452-07B7-4FB6-A8A0-2BFB25DDD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F2FC5E-6CD9-476E-A210-DF7807AE1D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6E3D36-94F6-4731-9E70-22763E061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CE793B-C593-4793-8639-707BED08B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F2A8-3C42-4732-BF1C-701CE30C231C}" type="datetimeFigureOut">
              <a:rPr lang="en-US" smtClean="0"/>
              <a:t>3/6/2020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7B015A-8CE7-4137-9B78-BA4775B5B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4C2D96-6CD4-4880-9CAC-E5659854F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7F81-5B4E-498C-9C94-575109554D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43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F9CE77-510E-445C-9AEA-C079B3515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6B70FF-9F8F-4DAB-879A-18A35EC5B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527E2-B8A2-4731-BEC0-5550ADBCC4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BF2A8-3C42-4732-BF1C-701CE30C231C}" type="datetimeFigureOut">
              <a:rPr lang="en-US" smtClean="0"/>
              <a:t>3/6/2020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293F3-C528-4D7A-88BA-73F24BE90F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10571-6896-44EC-881F-3ABAB3ACBD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47F81-5B4E-498C-9C94-575109554D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0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D84D59C-939D-44DB-8ACD-3052193E58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858625"/>
            <a:ext cx="10929788" cy="2759770"/>
          </a:xfrm>
          <a:prstGeom prst="rect">
            <a:avLst/>
          </a:prstGeom>
        </p:spPr>
      </p:pic>
      <p:sp>
        <p:nvSpPr>
          <p:cNvPr id="21" name="Rectangle 10">
            <a:extLst>
              <a:ext uri="{FF2B5EF4-FFF2-40B4-BE49-F238E27FC236}">
                <a16:creationId xmlns:a16="http://schemas.microsoft.com/office/drawing/2014/main" id="{72257994-BD97-4691-8B89-198A6D2BAB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B43085-F350-4175-88F5-E7300B28F7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4269282"/>
            <a:ext cx="8991600" cy="1264762"/>
          </a:xfrm>
          <a:solidFill>
            <a:srgbClr val="FFFFFF"/>
          </a:solidFill>
          <a:ln w="38100">
            <a:solidFill>
              <a:srgbClr val="404040"/>
            </a:solidFill>
            <a:miter lim="800000"/>
          </a:ln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404040"/>
                </a:solidFill>
              </a:rPr>
              <a:t>American Board of Nursing Specialties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98E442-76A9-4BBC-9A8A-003E3D046A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5688535"/>
            <a:ext cx="6801612" cy="536125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Member Organization Annual Survey</a:t>
            </a:r>
          </a:p>
          <a:p>
            <a:r>
              <a:rPr lang="en-US" sz="2000" dirty="0">
                <a:solidFill>
                  <a:srgbClr val="FFFFFF"/>
                </a:solidFill>
              </a:rPr>
              <a:t>Presented March 7, 2020</a:t>
            </a:r>
          </a:p>
        </p:txBody>
      </p:sp>
    </p:spTree>
    <p:extLst>
      <p:ext uri="{BB962C8B-B14F-4D97-AF65-F5344CB8AC3E}">
        <p14:creationId xmlns:p14="http://schemas.microsoft.com/office/powerpoint/2010/main" val="4117726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13CEB-1169-4D56-889C-26CA9B9D7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702" y="595094"/>
            <a:ext cx="9466595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Changes to Eligibility Requirements Past 12 months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0D1FEC6-F2F2-4925-A531-4AA8BD478C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2105" y="1668786"/>
            <a:ext cx="9367790" cy="265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69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8B45F8-801C-4577-BE51-0BE95DB99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Exam Retake Limits 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(N = 24)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809A6D7-7031-4E8E-A632-A3E76BEEFC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159479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2765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6F39C2-8746-4599-843B-CED156C408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A5D714AD-9E94-4752-AA45-D4B0EAAB5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52"/>
            <a:ext cx="4444163" cy="632334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809075-38EA-40F8-A034-CA863B8B3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822" y="767258"/>
            <a:ext cx="3898519" cy="5323484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Contact Hours Required Per Recertification Cycle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F89E09-42FB-4694-96E4-95652B1D8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83158" y="3396997"/>
            <a:ext cx="6858002" cy="640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5D3C032-881F-4579-A4BF-0FA966E9F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70645"/>
            <a:ext cx="12192000" cy="640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1A56217-FEB8-4962-80F9-5D5FE6EEC4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3953374"/>
              </p:ext>
            </p:extLst>
          </p:nvPr>
        </p:nvGraphicFramePr>
        <p:xfrm>
          <a:off x="5242917" y="1005298"/>
          <a:ext cx="6422901" cy="5085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2988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5EF57-4DDC-40C3-8459-9763BA208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073" y="52938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Requirement Options Accepted for Recertification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5607569-53DA-4376-A74B-30D34EDA77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10677347" cy="3101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127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B0152-AD2F-4709-9BBE-0762B330A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2716" y="660799"/>
            <a:ext cx="7749585" cy="1325563"/>
          </a:xfrm>
        </p:spPr>
        <p:txBody>
          <a:bodyPr>
            <a:noAutofit/>
          </a:bodyPr>
          <a:lstStyle/>
          <a:p>
            <a:r>
              <a:rPr lang="en-US" sz="4000" b="1" dirty="0"/>
              <a:t>Online or Web-based Program </a:t>
            </a:r>
            <a:br>
              <a:rPr lang="en-US" sz="4000" b="1" dirty="0"/>
            </a:br>
            <a:r>
              <a:rPr lang="en-US" sz="4000" b="1" dirty="0"/>
              <a:t>to Track Recertification Requirements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451E466-5953-4949-81C2-D783A93057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9709" y="2150147"/>
            <a:ext cx="10515600" cy="235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231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431F1-035D-4E49-9ED6-AB2DF4630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484" y="414404"/>
            <a:ext cx="10515600" cy="1325563"/>
          </a:xfrm>
        </p:spPr>
        <p:txBody>
          <a:bodyPr>
            <a:normAutofit/>
          </a:bodyPr>
          <a:lstStyle/>
          <a:p>
            <a:br>
              <a:rPr lang="en-US" sz="4000" dirty="0"/>
            </a:br>
            <a:r>
              <a:rPr lang="en-US" sz="4000" b="1" dirty="0" err="1"/>
              <a:t>Certificants</a:t>
            </a:r>
            <a:r>
              <a:rPr lang="en-US" sz="4000" b="1" dirty="0"/>
              <a:t> are Required to Link Renewal Activities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3EF1ED9-7E08-4DB5-8A11-4A69B91784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5581" y="2113816"/>
            <a:ext cx="11421407" cy="313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589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4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011B8A7-F53C-40CE-AB3D-4ADA41219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</a:rPr>
              <a:t>Recertification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EC56C-E3FB-4C37-B794-A3077B909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082" y="2233925"/>
            <a:ext cx="6333807" cy="9345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Average of respondents 2019 data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185A65E-17BC-452A-91CC-9C02E0E26C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654441"/>
              </p:ext>
            </p:extLst>
          </p:nvPr>
        </p:nvGraphicFramePr>
        <p:xfrm>
          <a:off x="5106421" y="2806169"/>
          <a:ext cx="6116782" cy="2177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9485">
                  <a:extLst>
                    <a:ext uri="{9D8B030D-6E8A-4147-A177-3AD203B41FA5}">
                      <a16:colId xmlns:a16="http://schemas.microsoft.com/office/drawing/2014/main" val="2979331235"/>
                    </a:ext>
                  </a:extLst>
                </a:gridCol>
                <a:gridCol w="700849">
                  <a:extLst>
                    <a:ext uri="{9D8B030D-6E8A-4147-A177-3AD203B41FA5}">
                      <a16:colId xmlns:a16="http://schemas.microsoft.com/office/drawing/2014/main" val="2197738273"/>
                    </a:ext>
                  </a:extLst>
                </a:gridCol>
                <a:gridCol w="1858500">
                  <a:extLst>
                    <a:ext uri="{9D8B030D-6E8A-4147-A177-3AD203B41FA5}">
                      <a16:colId xmlns:a16="http://schemas.microsoft.com/office/drawing/2014/main" val="930623662"/>
                    </a:ext>
                  </a:extLst>
                </a:gridCol>
                <a:gridCol w="966797">
                  <a:extLst>
                    <a:ext uri="{9D8B030D-6E8A-4147-A177-3AD203B41FA5}">
                      <a16:colId xmlns:a16="http://schemas.microsoft.com/office/drawing/2014/main" val="597139403"/>
                    </a:ext>
                  </a:extLst>
                </a:gridCol>
                <a:gridCol w="951151">
                  <a:extLst>
                    <a:ext uri="{9D8B030D-6E8A-4147-A177-3AD203B41FA5}">
                      <a16:colId xmlns:a16="http://schemas.microsoft.com/office/drawing/2014/main" val="2554493871"/>
                    </a:ext>
                  </a:extLst>
                </a:gridCol>
              </a:tblGrid>
              <a:tr h="446248">
                <a:tc>
                  <a:txBody>
                    <a:bodyPr/>
                    <a:lstStyle/>
                    <a:p>
                      <a:r>
                        <a:rPr lang="en-US" sz="1700" dirty="0"/>
                        <a:t>Practice</a:t>
                      </a:r>
                    </a:p>
                  </a:txBody>
                  <a:tcPr marL="88433" marR="88433" marT="44217" marB="44217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N</a:t>
                      </a:r>
                    </a:p>
                  </a:txBody>
                  <a:tcPr marL="88433" marR="88433" marT="44217" marB="44217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Avg. Recert Rate</a:t>
                      </a:r>
                    </a:p>
                  </a:txBody>
                  <a:tcPr marL="88433" marR="88433" marT="44217" marB="44217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High</a:t>
                      </a:r>
                    </a:p>
                  </a:txBody>
                  <a:tcPr marL="88433" marR="88433" marT="44217" marB="44217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Low</a:t>
                      </a:r>
                    </a:p>
                  </a:txBody>
                  <a:tcPr marL="88433" marR="88433" marT="44217" marB="44217"/>
                </a:tc>
                <a:extLst>
                  <a:ext uri="{0D108BD9-81ED-4DB2-BD59-A6C34878D82A}">
                    <a16:rowId xmlns:a16="http://schemas.microsoft.com/office/drawing/2014/main" val="191895046"/>
                  </a:ext>
                </a:extLst>
              </a:tr>
              <a:tr h="576960">
                <a:tc>
                  <a:txBody>
                    <a:bodyPr/>
                    <a:lstStyle/>
                    <a:p>
                      <a:r>
                        <a:rPr lang="en-US" sz="1700" dirty="0"/>
                        <a:t>Non-RN</a:t>
                      </a:r>
                    </a:p>
                  </a:txBody>
                  <a:tcPr marL="88433" marR="88433" marT="44217" marB="44217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3</a:t>
                      </a:r>
                    </a:p>
                  </a:txBody>
                  <a:tcPr marL="88433" marR="88433" marT="44217" marB="44217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83.5%</a:t>
                      </a:r>
                    </a:p>
                  </a:txBody>
                  <a:tcPr marL="88433" marR="88433" marT="44217" marB="44217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90%</a:t>
                      </a:r>
                    </a:p>
                  </a:txBody>
                  <a:tcPr marL="88433" marR="88433" marT="44217" marB="44217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80%</a:t>
                      </a:r>
                    </a:p>
                  </a:txBody>
                  <a:tcPr marL="88433" marR="88433" marT="44217" marB="44217"/>
                </a:tc>
                <a:extLst>
                  <a:ext uri="{0D108BD9-81ED-4DB2-BD59-A6C34878D82A}">
                    <a16:rowId xmlns:a16="http://schemas.microsoft.com/office/drawing/2014/main" val="3969741246"/>
                  </a:ext>
                </a:extLst>
              </a:tr>
              <a:tr h="576960">
                <a:tc>
                  <a:txBody>
                    <a:bodyPr/>
                    <a:lstStyle/>
                    <a:p>
                      <a:r>
                        <a:rPr lang="en-US" sz="1700"/>
                        <a:t>Basic RN</a:t>
                      </a:r>
                    </a:p>
                  </a:txBody>
                  <a:tcPr marL="88433" marR="88433" marT="44217" marB="44217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19</a:t>
                      </a:r>
                    </a:p>
                  </a:txBody>
                  <a:tcPr marL="88433" marR="88433" marT="44217" marB="44217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79.17%</a:t>
                      </a:r>
                    </a:p>
                  </a:txBody>
                  <a:tcPr marL="88433" marR="88433" marT="44217" marB="44217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92%</a:t>
                      </a:r>
                    </a:p>
                  </a:txBody>
                  <a:tcPr marL="88433" marR="88433" marT="44217" marB="44217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40%</a:t>
                      </a:r>
                    </a:p>
                  </a:txBody>
                  <a:tcPr marL="88433" marR="88433" marT="44217" marB="44217"/>
                </a:tc>
                <a:extLst>
                  <a:ext uri="{0D108BD9-81ED-4DB2-BD59-A6C34878D82A}">
                    <a16:rowId xmlns:a16="http://schemas.microsoft.com/office/drawing/2014/main" val="169155321"/>
                  </a:ext>
                </a:extLst>
              </a:tr>
              <a:tr h="576960">
                <a:tc>
                  <a:txBody>
                    <a:bodyPr/>
                    <a:lstStyle/>
                    <a:p>
                      <a:r>
                        <a:rPr lang="en-US" sz="1700"/>
                        <a:t>Advanced</a:t>
                      </a:r>
                    </a:p>
                  </a:txBody>
                  <a:tcPr marL="88433" marR="88433" marT="44217" marB="44217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14</a:t>
                      </a:r>
                    </a:p>
                  </a:txBody>
                  <a:tcPr marL="88433" marR="88433" marT="44217" marB="44217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58.33%</a:t>
                      </a:r>
                    </a:p>
                  </a:txBody>
                  <a:tcPr marL="88433" marR="88433" marT="44217" marB="44217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94%</a:t>
                      </a:r>
                    </a:p>
                  </a:txBody>
                  <a:tcPr marL="88433" marR="88433" marT="44217" marB="44217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54%</a:t>
                      </a:r>
                    </a:p>
                  </a:txBody>
                  <a:tcPr marL="88433" marR="88433" marT="44217" marB="44217"/>
                </a:tc>
                <a:extLst>
                  <a:ext uri="{0D108BD9-81ED-4DB2-BD59-A6C34878D82A}">
                    <a16:rowId xmlns:a16="http://schemas.microsoft.com/office/drawing/2014/main" val="1163526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8652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6F39C2-8746-4599-843B-CED156C408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D714AD-9E94-4752-AA45-D4B0EAAB5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52"/>
            <a:ext cx="4444163" cy="632334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FCCE36-FC5F-4927-BAB0-893BB784D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67" y="767258"/>
            <a:ext cx="3997078" cy="5323484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</a:rPr>
              <a:t>Fast Facts </a:t>
            </a:r>
            <a:br>
              <a:rPr lang="en-US" sz="3800" b="1" dirty="0">
                <a:solidFill>
                  <a:schemeClr val="bg1"/>
                </a:solidFill>
              </a:rPr>
            </a:br>
            <a:r>
              <a:rPr lang="en-US" sz="3800" b="1" dirty="0">
                <a:solidFill>
                  <a:schemeClr val="bg1"/>
                </a:solidFill>
              </a:rPr>
              <a:t>from </a:t>
            </a:r>
            <a:br>
              <a:rPr lang="en-US" sz="3800" b="1" dirty="0">
                <a:solidFill>
                  <a:schemeClr val="bg1"/>
                </a:solidFill>
              </a:rPr>
            </a:br>
            <a:r>
              <a:rPr lang="en-US" sz="3800" b="1" dirty="0">
                <a:solidFill>
                  <a:schemeClr val="bg1"/>
                </a:solidFill>
              </a:rPr>
              <a:t>Survey Respondents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F89E09-42FB-4694-96E4-95652B1D8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83158" y="3396997"/>
            <a:ext cx="6858002" cy="640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5D3C032-881F-4579-A4BF-0FA966E9F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70645"/>
            <a:ext cx="12192000" cy="640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BFFEF72-A01A-42BC-B747-1DDAAF4218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3435512"/>
              </p:ext>
            </p:extLst>
          </p:nvPr>
        </p:nvGraphicFramePr>
        <p:xfrm>
          <a:off x="5242917" y="1005298"/>
          <a:ext cx="6422901" cy="5085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3276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B46D9-83BD-4E89-A6A6-93C590444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9840" y="1098836"/>
            <a:ext cx="763232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Practice Exams are Offered for Sale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30EC9B3-062F-4411-AD5A-D8FAC8F141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1945" y="2271862"/>
            <a:ext cx="10515600" cy="231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9631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D1530-B68A-44CB-AAB1-718D7BD5C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1949" y="365125"/>
            <a:ext cx="6504377" cy="1325563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/>
              <a:t>Study Tools are Offered </a:t>
            </a:r>
            <a:br>
              <a:rPr lang="en-US" b="1" dirty="0"/>
            </a:br>
            <a:r>
              <a:rPr lang="en-US" sz="3300" b="1" dirty="0"/>
              <a:t>at no cost or sold to the exam candidate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DB97747-3333-4CA2-A1FF-9CCE3A0E08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5454" y="1617176"/>
            <a:ext cx="9137366" cy="4875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482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891BF45-8B99-400B-BA3C-81D2C74BF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Member Responses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F23899A-7A3D-44C4-A928-68F7BE1AEA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9820608"/>
              </p:ext>
            </p:extLst>
          </p:nvPr>
        </p:nvGraphicFramePr>
        <p:xfrm>
          <a:off x="4997351" y="581766"/>
          <a:ext cx="6492875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0845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C89AC-072A-470B-85C2-8F593E659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7792" y="932844"/>
            <a:ext cx="7276416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Who Develops Study Materials?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834D499-DE1B-4601-8545-EA32874C08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105094"/>
            <a:ext cx="10515600" cy="2647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5372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00C6E-22AE-4FE6-8A4C-A1C0F22A9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615" y="1000277"/>
            <a:ext cx="8721934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Website is Inclusive of Information for </a:t>
            </a:r>
            <a:br>
              <a:rPr lang="en-US" sz="4000" b="1" dirty="0"/>
            </a:br>
            <a:r>
              <a:rPr lang="en-US" sz="4000" b="1" dirty="0"/>
              <a:t>Test Taking Skills and/or Test Prep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BC7398C-66E6-4E98-AD54-B973EAE355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2782" y="2411388"/>
            <a:ext cx="10515600" cy="1863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5130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66571-9BC2-4B0A-8C54-4C6CE683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7862" y="452019"/>
            <a:ext cx="7656276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Pass Rate for First-Time Exam Takers</a:t>
            </a:r>
            <a:br>
              <a:rPr lang="en-US" sz="3600" dirty="0"/>
            </a:br>
            <a:r>
              <a:rPr lang="en-US" sz="2000" dirty="0"/>
              <a:t>Average across all programs per organization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D10E96-8507-4450-B3D7-D7D0333AD7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0634585"/>
              </p:ext>
            </p:extLst>
          </p:nvPr>
        </p:nvGraphicFramePr>
        <p:xfrm>
          <a:off x="619182" y="1625703"/>
          <a:ext cx="10515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67325828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9961051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52000651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37509907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5769062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High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160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Non-RN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921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Basic 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288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Advanced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8636107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0A191C0F-46FD-4901-9AF8-8EF47513D9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82" y="4066925"/>
            <a:ext cx="10515600" cy="234827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7C7C2472-26CF-4EB2-8868-E3D5E9DC6582}"/>
              </a:ext>
            </a:extLst>
          </p:cNvPr>
          <p:cNvSpPr txBox="1">
            <a:spLocks/>
          </p:cNvSpPr>
          <p:nvPr/>
        </p:nvSpPr>
        <p:spPr>
          <a:xfrm>
            <a:off x="3405730" y="3086156"/>
            <a:ext cx="479033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Exam Delivery Modes</a:t>
            </a:r>
          </a:p>
        </p:txBody>
      </p:sp>
    </p:spTree>
    <p:extLst>
      <p:ext uri="{BB962C8B-B14F-4D97-AF65-F5344CB8AC3E}">
        <p14:creationId xmlns:p14="http://schemas.microsoft.com/office/powerpoint/2010/main" val="7004232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3BA017-0267-410F-824C-27890C753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137" y="1943074"/>
            <a:ext cx="3471434" cy="2535311"/>
          </a:xfrm>
        </p:spPr>
        <p:txBody>
          <a:bodyPr anchor="t"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</a:rPr>
              <a:t>Exam Fees </a:t>
            </a:r>
            <a:br>
              <a:rPr lang="en-US" sz="4000" b="1" dirty="0">
                <a:solidFill>
                  <a:srgbClr val="FFFFFF"/>
                </a:solidFill>
              </a:rPr>
            </a:br>
            <a:r>
              <a:rPr lang="en-US" sz="4000" b="1" dirty="0">
                <a:solidFill>
                  <a:srgbClr val="FFFFFF"/>
                </a:solidFill>
              </a:rPr>
              <a:t>and </a:t>
            </a:r>
            <a:br>
              <a:rPr lang="en-US" sz="4000" b="1" dirty="0">
                <a:solidFill>
                  <a:srgbClr val="FFFFFF"/>
                </a:solidFill>
              </a:rPr>
            </a:br>
            <a:r>
              <a:rPr lang="en-US" sz="4000" b="1" dirty="0">
                <a:solidFill>
                  <a:srgbClr val="FFFFFF"/>
                </a:solidFill>
              </a:rPr>
              <a:t>Member Discounts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2EFC1-AD6E-4510-96C0-ED3BF63589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21188" y="1478371"/>
            <a:ext cx="4008669" cy="4166817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200" b="1" dirty="0">
                <a:latin typeface="+mj-lt"/>
              </a:rPr>
              <a:t>INITIAL EXAM</a:t>
            </a:r>
          </a:p>
          <a:p>
            <a:r>
              <a:rPr lang="en-US" sz="2200" dirty="0">
                <a:latin typeface="+mj-lt"/>
              </a:rPr>
              <a:t>9/20 offer a membership discount</a:t>
            </a:r>
          </a:p>
          <a:p>
            <a:r>
              <a:rPr lang="en-US" sz="2200" dirty="0">
                <a:latin typeface="+mj-lt"/>
              </a:rPr>
              <a:t>Fees for members</a:t>
            </a:r>
          </a:p>
          <a:p>
            <a:pPr marL="457200" lvl="1" indent="0">
              <a:buNone/>
            </a:pPr>
            <a:r>
              <a:rPr lang="en-US" sz="1800" dirty="0">
                <a:latin typeface="+mj-lt"/>
              </a:rPr>
              <a:t>$180 - $400</a:t>
            </a:r>
          </a:p>
          <a:p>
            <a:r>
              <a:rPr lang="en-US" sz="2200" dirty="0">
                <a:latin typeface="+mj-lt"/>
              </a:rPr>
              <a:t>Fees for Non-members</a:t>
            </a:r>
          </a:p>
          <a:p>
            <a:pPr marL="457200" lvl="1" indent="0">
              <a:buNone/>
            </a:pPr>
            <a:r>
              <a:rPr lang="en-US" sz="1800" dirty="0">
                <a:latin typeface="+mj-lt"/>
              </a:rPr>
              <a:t>$300 - $995</a:t>
            </a:r>
          </a:p>
          <a:p>
            <a:pPr lvl="1"/>
            <a:endParaRPr lang="en-US" sz="2200" dirty="0">
              <a:latin typeface="+mj-lt"/>
            </a:endParaRPr>
          </a:p>
          <a:p>
            <a:pPr marL="457200" lvl="1" indent="0">
              <a:buNone/>
            </a:pPr>
            <a:endParaRPr lang="en-US" sz="1700" dirty="0">
              <a:latin typeface="+mj-lt"/>
            </a:endParaRPr>
          </a:p>
          <a:p>
            <a:pPr marL="457200" lvl="1" indent="0">
              <a:buNone/>
            </a:pPr>
            <a:endParaRPr lang="en-US" sz="17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D90B9F4-6DEE-47D8-AFCD-2D67A68369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77769" y="4494989"/>
            <a:ext cx="3843764" cy="5750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200" dirty="0">
                <a:latin typeface="+mj-lt"/>
              </a:rPr>
              <a:t>6/18 raised exam prices this past year</a:t>
            </a:r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42FCFA-D777-481F-AB38-B112D98A41C1}"/>
              </a:ext>
            </a:extLst>
          </p:cNvPr>
          <p:cNvSpPr/>
          <p:nvPr/>
        </p:nvSpPr>
        <p:spPr>
          <a:xfrm>
            <a:off x="8129857" y="2623265"/>
            <a:ext cx="4008683" cy="2140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+mj-lt"/>
              </a:rPr>
              <a:t>RECERTIFICATION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16/23 offer a membership discount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Fees for members</a:t>
            </a:r>
          </a:p>
          <a:p>
            <a:pPr lvl="1">
              <a:lnSpc>
                <a:spcPct val="70000"/>
              </a:lnSpc>
              <a:spcBef>
                <a:spcPts val="500"/>
              </a:spcBef>
            </a:pPr>
            <a:r>
              <a:rPr lang="en-US" sz="1700" dirty="0">
                <a:latin typeface="+mj-lt"/>
              </a:rPr>
              <a:t>$100 - $396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Fee for non-members</a:t>
            </a:r>
          </a:p>
          <a:p>
            <a:pPr lvl="1"/>
            <a:r>
              <a:rPr lang="en-US" sz="1700" dirty="0">
                <a:latin typeface="+mj-lt"/>
              </a:rPr>
              <a:t>$200 - $516</a:t>
            </a:r>
          </a:p>
        </p:txBody>
      </p:sp>
    </p:spTree>
    <p:extLst>
      <p:ext uri="{BB962C8B-B14F-4D97-AF65-F5344CB8AC3E}">
        <p14:creationId xmlns:p14="http://schemas.microsoft.com/office/powerpoint/2010/main" val="37389625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6F39C2-8746-4599-843B-CED156C408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D714AD-9E94-4752-AA45-D4B0EAAB5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52"/>
            <a:ext cx="4444163" cy="632334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7CFD4C-E56E-4F94-BC92-93E5094C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411" y="767258"/>
            <a:ext cx="3209335" cy="5323484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When is Testing Offered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F89E09-42FB-4694-96E4-95652B1D8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83158" y="3396997"/>
            <a:ext cx="6858002" cy="640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5D3C032-881F-4579-A4BF-0FA966E9F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70645"/>
            <a:ext cx="12192000" cy="640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2E92FF6-C744-430B-AFF0-989CA9DEAC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6015559"/>
              </p:ext>
            </p:extLst>
          </p:nvPr>
        </p:nvGraphicFramePr>
        <p:xfrm>
          <a:off x="5242917" y="1005298"/>
          <a:ext cx="6422901" cy="5085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03483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8EF57-A99F-4F76-BCF7-0E51827CD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4146" y="422391"/>
            <a:ext cx="4423707" cy="847148"/>
          </a:xfrm>
        </p:spPr>
        <p:txBody>
          <a:bodyPr>
            <a:normAutofit/>
          </a:bodyPr>
          <a:lstStyle/>
          <a:p>
            <a:r>
              <a:rPr lang="en-US" sz="4000" b="1" dirty="0"/>
              <a:t>International Data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F8148-260D-478C-BAA0-2166AB654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14148"/>
            <a:ext cx="10515600" cy="442970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+mj-lt"/>
              </a:rPr>
              <a:t>12/24 offer exams to nurses not licensed in the US</a:t>
            </a:r>
          </a:p>
          <a:p>
            <a:pPr marL="0" indent="0" algn="ctr">
              <a:buNone/>
            </a:pPr>
            <a:endParaRPr lang="en-US" sz="1000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latin typeface="+mj-lt"/>
              </a:rPr>
              <a:t>Average Pass Rates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+mj-lt"/>
              </a:rPr>
              <a:t>Average Recertification Rates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CF6EF4-4E97-45C9-B69D-43654C8976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936" y="2475692"/>
            <a:ext cx="10103428" cy="190661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2F754E2-32C2-4876-AF8D-BA550A18EF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936" y="4989736"/>
            <a:ext cx="10041083" cy="168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1171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3BD7E-01FA-4481-8831-36B337CD9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3609" y="525554"/>
            <a:ext cx="5086236" cy="1325563"/>
          </a:xfrm>
        </p:spPr>
        <p:txBody>
          <a:bodyPr/>
          <a:lstStyle/>
          <a:p>
            <a:r>
              <a:rPr lang="en-US" b="1" dirty="0"/>
              <a:t>ABSNC Accreditation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06AADFE-86C1-45AB-80A5-C1642AB4A1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8927" y="1806451"/>
            <a:ext cx="10515600" cy="386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8517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ECF25-CA80-4181-9544-FEEA15696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5968" y="408928"/>
            <a:ext cx="4801513" cy="1325563"/>
          </a:xfrm>
        </p:spPr>
        <p:txBody>
          <a:bodyPr/>
          <a:lstStyle/>
          <a:p>
            <a:r>
              <a:rPr lang="en-US" b="1" dirty="0"/>
              <a:t>NCCA Accreditation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3BAF3D5-D317-46BF-A4F6-4F33FFE592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690687"/>
            <a:ext cx="10966650" cy="4266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2028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0EF80-E861-4846-90FA-D3A1BD1F5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9473" y="408928"/>
            <a:ext cx="4763184" cy="1325563"/>
          </a:xfrm>
        </p:spPr>
        <p:txBody>
          <a:bodyPr/>
          <a:lstStyle/>
          <a:p>
            <a:r>
              <a:rPr lang="en-US" b="1" dirty="0"/>
              <a:t>ANSI Accreditation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DEF7B79-CA48-43F0-A035-6E42541857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0681" y="1657835"/>
            <a:ext cx="10890638" cy="4045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7307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5746E-2965-4F2F-980F-908EEE915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Organizational Structure / Board Composition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B75A2-3C76-4243-BCA6-998ABCB8E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17/24 are completely separate from a membership organization</a:t>
            </a:r>
          </a:p>
          <a:p>
            <a:pPr marL="0" indent="0">
              <a:buNone/>
            </a:pPr>
            <a:endParaRPr lang="en-US" sz="1000" dirty="0"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11/23 have a written formal succession plan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F28559-CF7E-4C5B-B8B6-72BF73EDF9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2" y="3034956"/>
            <a:ext cx="10963276" cy="3457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965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B1084DA-669E-44AC-BE33-6F7939A67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Credentials Offered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BC9D2D2-0B60-469F-8401-5F74F94801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5378279"/>
              </p:ext>
            </p:extLst>
          </p:nvPr>
        </p:nvGraphicFramePr>
        <p:xfrm>
          <a:off x="5010742" y="179362"/>
          <a:ext cx="6492875" cy="5712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85402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80CFE-CA70-439A-B6B8-C72F18147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1320" y="355752"/>
            <a:ext cx="4609872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Board Composition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FFFBB7E-4CD8-45DD-B5CE-190D559E11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888034"/>
            <a:ext cx="10515600" cy="266462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49AA6EB-BC4B-42A7-9418-80F69FEA45E8}"/>
              </a:ext>
            </a:extLst>
          </p:cNvPr>
          <p:cNvSpPr txBox="1"/>
          <p:nvPr/>
        </p:nvSpPr>
        <p:spPr>
          <a:xfrm>
            <a:off x="1317944" y="1305342"/>
            <a:ext cx="955611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>
              <a:latin typeface="+mj-lt"/>
            </a:endParaRPr>
          </a:p>
          <a:p>
            <a:r>
              <a:rPr lang="en-US" sz="2400" dirty="0">
                <a:latin typeface="+mj-lt"/>
              </a:rPr>
              <a:t>18/23  require Specialty Certification for Nurse Board Members</a:t>
            </a:r>
          </a:p>
          <a:p>
            <a:endParaRPr lang="en-US" sz="1000" dirty="0">
              <a:latin typeface="+mj-lt"/>
            </a:endParaRPr>
          </a:p>
          <a:p>
            <a:r>
              <a:rPr lang="en-US" sz="2400" dirty="0">
                <a:latin typeface="+mj-lt"/>
              </a:rPr>
              <a:t>12/23 allow non RNs to hold officer positions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7564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65945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D3E214-05EA-4F9C-A6E0-9E1B9A7F1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24568"/>
            <a:ext cx="3351755" cy="541292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Board Composition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E2B0D8F-A472-490B-9B47-421FC98BC3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7910834"/>
              </p:ext>
            </p:extLst>
          </p:nvPr>
        </p:nvGraphicFramePr>
        <p:xfrm>
          <a:off x="5392455" y="623888"/>
          <a:ext cx="5961345" cy="541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26728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1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13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: Shape 15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F46DFD5-7E2A-42A0-85B4-27D84608D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anchor="t"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</a:rPr>
              <a:t>Board Composition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92287C-018E-4C1B-8B63-4A558F694A0F}"/>
              </a:ext>
            </a:extLst>
          </p:cNvPr>
          <p:cNvSpPr txBox="1">
            <a:spLocks noGrp="1"/>
          </p:cNvSpPr>
          <p:nvPr>
            <p:ph sz="half" idx="1"/>
          </p:nvPr>
        </p:nvSpPr>
        <p:spPr>
          <a:xfrm>
            <a:off x="4686984" y="1412489"/>
            <a:ext cx="3438089" cy="4363844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+mj-lt"/>
              </a:rPr>
              <a:t>Board Terms in Years (N = 23)</a:t>
            </a:r>
          </a:p>
          <a:p>
            <a:r>
              <a:rPr lang="en-US" sz="2000" dirty="0">
                <a:latin typeface="+mj-lt"/>
              </a:rPr>
              <a:t>3 year terms - 16</a:t>
            </a:r>
          </a:p>
          <a:p>
            <a:r>
              <a:rPr lang="en-US" sz="2000" dirty="0">
                <a:latin typeface="+mj-lt"/>
              </a:rPr>
              <a:t>4 year terms - 3</a:t>
            </a:r>
          </a:p>
          <a:p>
            <a:r>
              <a:rPr lang="en-US" sz="2000" dirty="0">
                <a:latin typeface="+mj-lt"/>
              </a:rPr>
              <a:t>2 year terms - 2</a:t>
            </a:r>
          </a:p>
          <a:p>
            <a:r>
              <a:rPr lang="en-US" sz="2000" dirty="0">
                <a:latin typeface="+mj-lt"/>
              </a:rPr>
              <a:t>5 year term - 1</a:t>
            </a:r>
          </a:p>
          <a:p>
            <a:r>
              <a:rPr lang="en-US" sz="2000" dirty="0">
                <a:latin typeface="+mj-lt"/>
              </a:rPr>
              <a:t>6 year term - 1</a:t>
            </a:r>
          </a:p>
          <a:p>
            <a:endParaRPr lang="en-US" sz="20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E5599F1-ECA5-4784-8FD1-890018CBE75B}"/>
              </a:ext>
            </a:extLst>
          </p:cNvPr>
          <p:cNvSpPr txBox="1">
            <a:spLocks noGrp="1"/>
          </p:cNvSpPr>
          <p:nvPr>
            <p:ph sz="half" idx="2"/>
          </p:nvPr>
        </p:nvSpPr>
        <p:spPr>
          <a:xfrm>
            <a:off x="8390725" y="1412489"/>
            <a:ext cx="3252611" cy="4363844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+mj-lt"/>
              </a:rPr>
              <a:t>Consecutive Terms (N = 23)</a:t>
            </a:r>
          </a:p>
          <a:p>
            <a:r>
              <a:rPr lang="en-US" sz="2000" dirty="0">
                <a:latin typeface="+mj-lt"/>
              </a:rPr>
              <a:t>6 consecutive terms - 16</a:t>
            </a:r>
          </a:p>
          <a:p>
            <a:r>
              <a:rPr lang="en-US" sz="2000" dirty="0">
                <a:latin typeface="+mj-lt"/>
              </a:rPr>
              <a:t>unlimited - 2</a:t>
            </a:r>
          </a:p>
          <a:p>
            <a:r>
              <a:rPr lang="en-US" sz="2000" dirty="0">
                <a:latin typeface="+mj-lt"/>
              </a:rPr>
              <a:t>2 consecutive terms - 2</a:t>
            </a:r>
          </a:p>
          <a:p>
            <a:r>
              <a:rPr lang="en-US" sz="2000" dirty="0">
                <a:latin typeface="+mj-lt"/>
              </a:rPr>
              <a:t>0 consecutive terms - 1</a:t>
            </a:r>
          </a:p>
          <a:p>
            <a:r>
              <a:rPr lang="en-US" sz="2000" dirty="0">
                <a:latin typeface="+mj-lt"/>
              </a:rPr>
              <a:t>8 consecutive terms - 1</a:t>
            </a:r>
          </a:p>
          <a:p>
            <a:r>
              <a:rPr lang="en-US" sz="2000" dirty="0">
                <a:latin typeface="+mj-lt"/>
              </a:rPr>
              <a:t>5  consecutive terms - 1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745009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27D6A-6438-425D-A873-13549D1FF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7100" y="392789"/>
            <a:ext cx="52578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Communication Vehicles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64DD060-BFBA-47E2-86A1-BB608AE354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6932" y="1423842"/>
            <a:ext cx="9481123" cy="5041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2767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4413182B-DE61-494A-93BC-5672708F3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</a:rPr>
              <a:t>Trends From Past Year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6215369-FD84-4BB2-99A2-9F7EB16E9C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+mj-lt"/>
              </a:rPr>
              <a:t>Increased interest in certification and applicants</a:t>
            </a:r>
          </a:p>
          <a:p>
            <a:r>
              <a:rPr lang="en-US" sz="2000" dirty="0">
                <a:latin typeface="+mj-lt"/>
              </a:rPr>
              <a:t>Increased recertification rates</a:t>
            </a:r>
          </a:p>
          <a:p>
            <a:r>
              <a:rPr lang="en-US" sz="2000" dirty="0">
                <a:latin typeface="+mj-lt"/>
              </a:rPr>
              <a:t>Higher pass rates</a:t>
            </a:r>
          </a:p>
          <a:p>
            <a:r>
              <a:rPr lang="en-US" sz="2000" dirty="0">
                <a:latin typeface="+mj-lt"/>
              </a:rPr>
              <a:t>Increased concern for exam security / integrity</a:t>
            </a:r>
          </a:p>
          <a:p>
            <a:r>
              <a:rPr lang="en-US" sz="2000" dirty="0">
                <a:latin typeface="+mj-lt"/>
              </a:rPr>
              <a:t>LOFT testing</a:t>
            </a:r>
          </a:p>
          <a:p>
            <a:r>
              <a:rPr lang="en-US" sz="2000" dirty="0">
                <a:latin typeface="+mj-lt"/>
              </a:rPr>
              <a:t>Decline in recertification rates</a:t>
            </a:r>
          </a:p>
          <a:p>
            <a:r>
              <a:rPr lang="en-US" sz="2000" dirty="0">
                <a:latin typeface="+mj-lt"/>
              </a:rPr>
              <a:t>Increased interest internationally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CBB4F90-A722-422D-BD69-E37CBEC38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r>
              <a:rPr lang="en-US" sz="1900" dirty="0">
                <a:latin typeface="+mj-lt"/>
              </a:rPr>
              <a:t>Increased employer support</a:t>
            </a:r>
          </a:p>
          <a:p>
            <a:r>
              <a:rPr lang="en-US" sz="1900" dirty="0">
                <a:latin typeface="+mj-lt"/>
              </a:rPr>
              <a:t>Nurses changing specialties</a:t>
            </a:r>
          </a:p>
          <a:p>
            <a:r>
              <a:rPr lang="en-US" sz="1900" dirty="0">
                <a:latin typeface="+mj-lt"/>
              </a:rPr>
              <a:t>LPN certification interest</a:t>
            </a:r>
          </a:p>
          <a:p>
            <a:r>
              <a:rPr lang="en-US" sz="1900" dirty="0">
                <a:latin typeface="+mj-lt"/>
              </a:rPr>
              <a:t>Increased interest in review materials</a:t>
            </a:r>
          </a:p>
          <a:p>
            <a:r>
              <a:rPr lang="en-US" sz="1900" dirty="0">
                <a:latin typeface="+mj-lt"/>
              </a:rPr>
              <a:t>Difficulty recruiting volunteers</a:t>
            </a:r>
          </a:p>
          <a:p>
            <a:r>
              <a:rPr lang="en-US" sz="1900" dirty="0">
                <a:latin typeface="+mj-lt"/>
              </a:rPr>
              <a:t>Increase in accommodation and appeal requests</a:t>
            </a:r>
          </a:p>
          <a:p>
            <a:r>
              <a:rPr lang="en-US" sz="1900" dirty="0">
                <a:latin typeface="+mj-lt"/>
              </a:rPr>
              <a:t>Increased interest in sub-specialty certifications</a:t>
            </a:r>
          </a:p>
        </p:txBody>
      </p:sp>
    </p:spTree>
    <p:extLst>
      <p:ext uri="{BB962C8B-B14F-4D97-AF65-F5344CB8AC3E}">
        <p14:creationId xmlns:p14="http://schemas.microsoft.com/office/powerpoint/2010/main" val="1919305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DE3A4-86D3-4C3C-A640-4311D22D7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3" y="285615"/>
            <a:ext cx="10515599" cy="932688"/>
          </a:xfrm>
          <a:prstGeom prst="ellipse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Active </a:t>
            </a:r>
            <a:r>
              <a:rPr lang="en-US" sz="41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Certificants</a:t>
            </a:r>
            <a:r>
              <a:rPr lang="en-US" sz="4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by Type</a:t>
            </a:r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54F35A46-A930-488A-B1B2-ABB1E168AE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4146721"/>
              </p:ext>
            </p:extLst>
          </p:nvPr>
        </p:nvGraphicFramePr>
        <p:xfrm>
          <a:off x="838199" y="1640368"/>
          <a:ext cx="10515603" cy="3890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1250">
                  <a:extLst>
                    <a:ext uri="{9D8B030D-6E8A-4147-A177-3AD203B41FA5}">
                      <a16:colId xmlns:a16="http://schemas.microsoft.com/office/drawing/2014/main" val="447881190"/>
                    </a:ext>
                  </a:extLst>
                </a:gridCol>
                <a:gridCol w="1313479">
                  <a:extLst>
                    <a:ext uri="{9D8B030D-6E8A-4147-A177-3AD203B41FA5}">
                      <a16:colId xmlns:a16="http://schemas.microsoft.com/office/drawing/2014/main" val="3679595724"/>
                    </a:ext>
                  </a:extLst>
                </a:gridCol>
                <a:gridCol w="1313479">
                  <a:extLst>
                    <a:ext uri="{9D8B030D-6E8A-4147-A177-3AD203B41FA5}">
                      <a16:colId xmlns:a16="http://schemas.microsoft.com/office/drawing/2014/main" val="645193331"/>
                    </a:ext>
                  </a:extLst>
                </a:gridCol>
                <a:gridCol w="1313479">
                  <a:extLst>
                    <a:ext uri="{9D8B030D-6E8A-4147-A177-3AD203B41FA5}">
                      <a16:colId xmlns:a16="http://schemas.microsoft.com/office/drawing/2014/main" val="1051843532"/>
                    </a:ext>
                  </a:extLst>
                </a:gridCol>
                <a:gridCol w="1313479">
                  <a:extLst>
                    <a:ext uri="{9D8B030D-6E8A-4147-A177-3AD203B41FA5}">
                      <a16:colId xmlns:a16="http://schemas.microsoft.com/office/drawing/2014/main" val="1993240232"/>
                    </a:ext>
                  </a:extLst>
                </a:gridCol>
                <a:gridCol w="1313479">
                  <a:extLst>
                    <a:ext uri="{9D8B030D-6E8A-4147-A177-3AD203B41FA5}">
                      <a16:colId xmlns:a16="http://schemas.microsoft.com/office/drawing/2014/main" val="3230480617"/>
                    </a:ext>
                  </a:extLst>
                </a:gridCol>
                <a:gridCol w="1313479">
                  <a:extLst>
                    <a:ext uri="{9D8B030D-6E8A-4147-A177-3AD203B41FA5}">
                      <a16:colId xmlns:a16="http://schemas.microsoft.com/office/drawing/2014/main" val="1324490885"/>
                    </a:ext>
                  </a:extLst>
                </a:gridCol>
                <a:gridCol w="1313479">
                  <a:extLst>
                    <a:ext uri="{9D8B030D-6E8A-4147-A177-3AD203B41FA5}">
                      <a16:colId xmlns:a16="http://schemas.microsoft.com/office/drawing/2014/main" val="973947185"/>
                    </a:ext>
                  </a:extLst>
                </a:gridCol>
              </a:tblGrid>
              <a:tr h="59077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2012 </a:t>
                      </a:r>
                    </a:p>
                    <a:p>
                      <a:r>
                        <a:rPr lang="en-US" sz="1200"/>
                        <a:t>N = 24</a:t>
                      </a:r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2013</a:t>
                      </a:r>
                    </a:p>
                    <a:p>
                      <a:r>
                        <a:rPr lang="en-US" sz="1200"/>
                        <a:t>N = 27</a:t>
                      </a:r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2014</a:t>
                      </a:r>
                    </a:p>
                    <a:p>
                      <a:r>
                        <a:rPr lang="en-US" sz="1200" dirty="0"/>
                        <a:t>N = 28</a:t>
                      </a:r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2015</a:t>
                      </a:r>
                    </a:p>
                    <a:p>
                      <a:r>
                        <a:rPr lang="en-US" sz="1200"/>
                        <a:t>N = 27</a:t>
                      </a:r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2016</a:t>
                      </a:r>
                    </a:p>
                    <a:p>
                      <a:r>
                        <a:rPr lang="en-US" sz="1200"/>
                        <a:t>N = 26</a:t>
                      </a:r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2018 </a:t>
                      </a:r>
                    </a:p>
                    <a:p>
                      <a:r>
                        <a:rPr lang="en-US" sz="1200" dirty="0"/>
                        <a:t>N = 18</a:t>
                      </a:r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2019</a:t>
                      </a:r>
                    </a:p>
                    <a:p>
                      <a:r>
                        <a:rPr lang="en-US" sz="1200"/>
                        <a:t>N = 24</a:t>
                      </a:r>
                    </a:p>
                  </a:txBody>
                  <a:tcPr marL="91373" marR="91373" marT="45686" marB="45686"/>
                </a:tc>
                <a:extLst>
                  <a:ext uri="{0D108BD9-81ED-4DB2-BD59-A6C34878D82A}">
                    <a16:rowId xmlns:a16="http://schemas.microsoft.com/office/drawing/2014/main" val="3350223389"/>
                  </a:ext>
                </a:extLst>
              </a:tr>
              <a:tr h="412415">
                <a:tc>
                  <a:txBody>
                    <a:bodyPr/>
                    <a:lstStyle/>
                    <a:p>
                      <a:r>
                        <a:rPr lang="en-US" sz="1800" dirty="0"/>
                        <a:t>Non-RN</a:t>
                      </a:r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47,319</a:t>
                      </a:r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30,610</a:t>
                      </a:r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39,420</a:t>
                      </a:r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89,018</a:t>
                      </a:r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53,361</a:t>
                      </a:r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4,299</a:t>
                      </a:r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9,147</a:t>
                      </a:r>
                    </a:p>
                  </a:txBody>
                  <a:tcPr marL="91373" marR="91373" marT="45686" marB="45686"/>
                </a:tc>
                <a:extLst>
                  <a:ext uri="{0D108BD9-81ED-4DB2-BD59-A6C34878D82A}">
                    <a16:rowId xmlns:a16="http://schemas.microsoft.com/office/drawing/2014/main" val="199027876"/>
                  </a:ext>
                </a:extLst>
              </a:tr>
              <a:tr h="412415">
                <a:tc>
                  <a:txBody>
                    <a:bodyPr/>
                    <a:lstStyle/>
                    <a:p>
                      <a:r>
                        <a:rPr lang="en-US" sz="1800"/>
                        <a:t>Basic RN</a:t>
                      </a:r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350,450</a:t>
                      </a:r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421,959</a:t>
                      </a:r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471,328</a:t>
                      </a:r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446,447</a:t>
                      </a:r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474,460</a:t>
                      </a:r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363,783</a:t>
                      </a:r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526,442</a:t>
                      </a:r>
                    </a:p>
                  </a:txBody>
                  <a:tcPr marL="91373" marR="91373" marT="45686" marB="45686"/>
                </a:tc>
                <a:extLst>
                  <a:ext uri="{0D108BD9-81ED-4DB2-BD59-A6C34878D82A}">
                    <a16:rowId xmlns:a16="http://schemas.microsoft.com/office/drawing/2014/main" val="2591894471"/>
                  </a:ext>
                </a:extLst>
              </a:tr>
              <a:tr h="412415">
                <a:tc>
                  <a:txBody>
                    <a:bodyPr/>
                    <a:lstStyle/>
                    <a:p>
                      <a:r>
                        <a:rPr lang="en-US" sz="1800"/>
                        <a:t>Advanced</a:t>
                      </a:r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198,804</a:t>
                      </a:r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231,115</a:t>
                      </a:r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247,164</a:t>
                      </a:r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271,056</a:t>
                      </a:r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294,457</a:t>
                      </a:r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287,058</a:t>
                      </a:r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387,021</a:t>
                      </a:r>
                    </a:p>
                  </a:txBody>
                  <a:tcPr marL="91373" marR="91373" marT="45686" marB="45686"/>
                </a:tc>
                <a:extLst>
                  <a:ext uri="{0D108BD9-81ED-4DB2-BD59-A6C34878D82A}">
                    <a16:rowId xmlns:a16="http://schemas.microsoft.com/office/drawing/2014/main" val="1944937437"/>
                  </a:ext>
                </a:extLst>
              </a:tr>
              <a:tr h="412415">
                <a:tc>
                  <a:txBody>
                    <a:bodyPr/>
                    <a:lstStyle/>
                    <a:p>
                      <a:r>
                        <a:rPr lang="en-US" sz="1800"/>
                        <a:t>Total</a:t>
                      </a:r>
                    </a:p>
                  </a:txBody>
                  <a:tcPr marL="91373" marR="91373" marT="45686" marB="4568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596,573</a:t>
                      </a:r>
                    </a:p>
                  </a:txBody>
                  <a:tcPr marL="91373" marR="91373" marT="45686" marB="4568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683,684</a:t>
                      </a:r>
                    </a:p>
                  </a:txBody>
                  <a:tcPr marL="91373" marR="91373" marT="45686" marB="4568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757,912</a:t>
                      </a:r>
                    </a:p>
                  </a:txBody>
                  <a:tcPr marL="91373" marR="91373" marT="45686" marB="4568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806,521</a:t>
                      </a:r>
                    </a:p>
                  </a:txBody>
                  <a:tcPr marL="91373" marR="91373" marT="45686" marB="4568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822,278</a:t>
                      </a:r>
                    </a:p>
                  </a:txBody>
                  <a:tcPr marL="91373" marR="91373" marT="45686" marB="4568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655,140</a:t>
                      </a:r>
                    </a:p>
                  </a:txBody>
                  <a:tcPr marL="91373" marR="91373" marT="45686" marB="4568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922,610</a:t>
                      </a:r>
                    </a:p>
                  </a:txBody>
                  <a:tcPr marL="91373" marR="91373" marT="45686" marB="4568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456566"/>
                  </a:ext>
                </a:extLst>
              </a:tr>
              <a:tr h="412415">
                <a:tc>
                  <a:txBody>
                    <a:bodyPr/>
                    <a:lstStyle/>
                    <a:p>
                      <a:r>
                        <a:rPr lang="en-US" sz="1800"/>
                        <a:t>Retired</a:t>
                      </a:r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N= 22</a:t>
                      </a:r>
                    </a:p>
                  </a:txBody>
                  <a:tcPr marL="91373" marR="91373" marT="45686" marB="45686"/>
                </a:tc>
                <a:extLst>
                  <a:ext uri="{0D108BD9-81ED-4DB2-BD59-A6C34878D82A}">
                    <a16:rowId xmlns:a16="http://schemas.microsoft.com/office/drawing/2014/main" val="3520806515"/>
                  </a:ext>
                </a:extLst>
              </a:tr>
              <a:tr h="412415">
                <a:tc>
                  <a:txBody>
                    <a:bodyPr/>
                    <a:lstStyle/>
                    <a:p>
                      <a:r>
                        <a:rPr lang="en-US" sz="1800" dirty="0"/>
                        <a:t>Non-RN</a:t>
                      </a:r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2</a:t>
                      </a:r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0</a:t>
                      </a:r>
                    </a:p>
                  </a:txBody>
                  <a:tcPr marL="91373" marR="91373" marT="45686" marB="45686"/>
                </a:tc>
                <a:extLst>
                  <a:ext uri="{0D108BD9-81ED-4DB2-BD59-A6C34878D82A}">
                    <a16:rowId xmlns:a16="http://schemas.microsoft.com/office/drawing/2014/main" val="813372937"/>
                  </a:ext>
                </a:extLst>
              </a:tr>
              <a:tr h="412415">
                <a:tc>
                  <a:txBody>
                    <a:bodyPr/>
                    <a:lstStyle/>
                    <a:p>
                      <a:r>
                        <a:rPr lang="en-US" sz="1800"/>
                        <a:t>Basic RN</a:t>
                      </a:r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3,587</a:t>
                      </a:r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8,569</a:t>
                      </a:r>
                    </a:p>
                  </a:txBody>
                  <a:tcPr marL="91373" marR="91373" marT="45686" marB="45686"/>
                </a:tc>
                <a:extLst>
                  <a:ext uri="{0D108BD9-81ED-4DB2-BD59-A6C34878D82A}">
                    <a16:rowId xmlns:a16="http://schemas.microsoft.com/office/drawing/2014/main" val="1466996978"/>
                  </a:ext>
                </a:extLst>
              </a:tr>
              <a:tr h="412415">
                <a:tc>
                  <a:txBody>
                    <a:bodyPr/>
                    <a:lstStyle/>
                    <a:p>
                      <a:r>
                        <a:rPr lang="en-US" sz="1800"/>
                        <a:t>Advanced</a:t>
                      </a:r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1,349</a:t>
                      </a:r>
                    </a:p>
                  </a:txBody>
                  <a:tcPr marL="91373" marR="91373" marT="45686" marB="45686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51,886</a:t>
                      </a:r>
                    </a:p>
                  </a:txBody>
                  <a:tcPr marL="91373" marR="91373" marT="45686" marB="45686"/>
                </a:tc>
                <a:extLst>
                  <a:ext uri="{0D108BD9-81ED-4DB2-BD59-A6C34878D82A}">
                    <a16:rowId xmlns:a16="http://schemas.microsoft.com/office/drawing/2014/main" val="2204901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0065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541DDB-5869-40FD-A4F2-577B61FB6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</a:rPr>
              <a:t>Our Credentials Have A Wide Age Range</a:t>
            </a:r>
            <a:br>
              <a:rPr lang="en-US" sz="4000" dirty="0">
                <a:solidFill>
                  <a:srgbClr val="FFFFFF"/>
                </a:solidFill>
              </a:rPr>
            </a:br>
            <a:br>
              <a:rPr lang="en-US" sz="4000" dirty="0">
                <a:solidFill>
                  <a:srgbClr val="FFFFFF"/>
                </a:solidFill>
              </a:rPr>
            </a:b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1100" dirty="0">
                <a:solidFill>
                  <a:srgbClr val="FFFFFF"/>
                </a:solidFill>
              </a:rPr>
              <a:t>*list is a sample</a:t>
            </a:r>
            <a:r>
              <a:rPr lang="en-US" sz="4000" dirty="0">
                <a:solidFill>
                  <a:srgbClr val="FFFFFF"/>
                </a:solidFill>
              </a:rPr>
              <a:t>	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5D5092-F16B-4733-97C4-F6D0613453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5437" y="809816"/>
            <a:ext cx="3427283" cy="5528639"/>
          </a:xfrm>
        </p:spPr>
        <p:txBody>
          <a:bodyPr>
            <a:normAutofit fontScale="92500"/>
          </a:bodyPr>
          <a:lstStyle/>
          <a:p>
            <a:r>
              <a:rPr lang="en-US" sz="1200" dirty="0">
                <a:latin typeface="+mj-lt"/>
              </a:rPr>
              <a:t>1955 - CRNA</a:t>
            </a:r>
          </a:p>
          <a:p>
            <a:r>
              <a:rPr lang="en-US" sz="1200" dirty="0">
                <a:latin typeface="+mj-lt"/>
              </a:rPr>
              <a:t>1971 - CNM</a:t>
            </a:r>
          </a:p>
          <a:p>
            <a:r>
              <a:rPr lang="en-US" sz="1200" dirty="0">
                <a:latin typeface="+mj-lt"/>
              </a:rPr>
              <a:t>1974 – RN-BC</a:t>
            </a:r>
          </a:p>
          <a:p>
            <a:r>
              <a:rPr lang="en-US" sz="1200" dirty="0">
                <a:latin typeface="+mj-lt"/>
              </a:rPr>
              <a:t>1976 – CCRN</a:t>
            </a:r>
          </a:p>
          <a:p>
            <a:r>
              <a:rPr lang="en-US" sz="1200" dirty="0">
                <a:latin typeface="+mj-lt"/>
              </a:rPr>
              <a:t>1976 – FNP - BC</a:t>
            </a:r>
          </a:p>
          <a:p>
            <a:r>
              <a:rPr lang="en-US" sz="1200" dirty="0">
                <a:latin typeface="+mj-lt"/>
              </a:rPr>
              <a:t>1976 - WHNP</a:t>
            </a:r>
          </a:p>
          <a:p>
            <a:r>
              <a:rPr lang="en-US" sz="1200" dirty="0">
                <a:latin typeface="+mj-lt"/>
              </a:rPr>
              <a:t>1977 – Certified Pediatric Nurse Practitioner – Primary Care</a:t>
            </a:r>
          </a:p>
          <a:p>
            <a:r>
              <a:rPr lang="en-US" sz="1200" dirty="0">
                <a:latin typeface="+mj-lt"/>
              </a:rPr>
              <a:t>1978 – CNRN</a:t>
            </a:r>
          </a:p>
          <a:p>
            <a:r>
              <a:rPr lang="en-US" sz="1200" dirty="0">
                <a:latin typeface="+mj-lt"/>
              </a:rPr>
              <a:t>1980 – Certified Emergency Nurse</a:t>
            </a:r>
          </a:p>
          <a:p>
            <a:r>
              <a:rPr lang="en-US" sz="1200" dirty="0">
                <a:latin typeface="+mj-lt"/>
              </a:rPr>
              <a:t>1984 - Nationally Certified School Nurse</a:t>
            </a:r>
          </a:p>
          <a:p>
            <a:r>
              <a:rPr lang="en-US" sz="1200" dirty="0">
                <a:latin typeface="+mj-lt"/>
              </a:rPr>
              <a:t>1984 – CRRN</a:t>
            </a:r>
          </a:p>
          <a:p>
            <a:r>
              <a:rPr lang="en-US" sz="1200" dirty="0">
                <a:latin typeface="+mj-lt"/>
              </a:rPr>
              <a:t>1985 – CRNI</a:t>
            </a:r>
          </a:p>
          <a:p>
            <a:r>
              <a:rPr lang="en-US" sz="1200" dirty="0">
                <a:latin typeface="+mj-lt"/>
              </a:rPr>
              <a:t>1985 - CGRN</a:t>
            </a:r>
          </a:p>
          <a:p>
            <a:r>
              <a:rPr lang="en-US" sz="1200" dirty="0">
                <a:latin typeface="+mj-lt"/>
              </a:rPr>
              <a:t>1986 – Oncology Certified Nurse</a:t>
            </a:r>
          </a:p>
          <a:p>
            <a:r>
              <a:rPr lang="en-US" sz="1200" dirty="0">
                <a:latin typeface="+mj-lt"/>
              </a:rPr>
              <a:t>1988 - ONC</a:t>
            </a:r>
          </a:p>
          <a:p>
            <a:r>
              <a:rPr lang="en-US" sz="1200" dirty="0">
                <a:latin typeface="+mj-lt"/>
              </a:rPr>
              <a:t>1989 – Certified Addictions RN</a:t>
            </a:r>
          </a:p>
          <a:p>
            <a:r>
              <a:rPr lang="en-US" sz="1200" dirty="0">
                <a:latin typeface="+mj-lt"/>
              </a:rPr>
              <a:t>1993 – Certified Wound Care Nurse</a:t>
            </a:r>
          </a:p>
          <a:p>
            <a:r>
              <a:rPr lang="en-US" sz="1200" dirty="0">
                <a:latin typeface="+mj-lt"/>
              </a:rPr>
              <a:t>1994 – Family Nurse Practitioner</a:t>
            </a:r>
          </a:p>
          <a:p>
            <a:r>
              <a:rPr lang="en-US" sz="1200" dirty="0">
                <a:latin typeface="+mj-lt"/>
              </a:rPr>
              <a:t>2003 – CMSRN</a:t>
            </a:r>
          </a:p>
          <a:p>
            <a:pPr marL="0" indent="0">
              <a:buNone/>
            </a:pPr>
            <a:endParaRPr lang="en-US" sz="1000" dirty="0"/>
          </a:p>
          <a:p>
            <a:endParaRPr lang="en-US" sz="1000" dirty="0"/>
          </a:p>
          <a:p>
            <a:endParaRPr lang="en-US" sz="70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2B2F465-B9A8-424C-9D30-5B502DC406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07023" y="726688"/>
            <a:ext cx="3197701" cy="5528639"/>
          </a:xfrm>
        </p:spPr>
        <p:txBody>
          <a:bodyPr>
            <a:normAutofit fontScale="92500"/>
          </a:bodyPr>
          <a:lstStyle/>
          <a:p>
            <a:r>
              <a:rPr lang="en-US" sz="1300" dirty="0">
                <a:latin typeface="+mj-lt"/>
              </a:rPr>
              <a:t>1989 – Certified Addictions RN</a:t>
            </a:r>
          </a:p>
          <a:p>
            <a:r>
              <a:rPr lang="en-US" sz="1300" dirty="0">
                <a:latin typeface="+mj-lt"/>
              </a:rPr>
              <a:t>1993 – Certified Wound Care Nurse</a:t>
            </a:r>
          </a:p>
          <a:p>
            <a:r>
              <a:rPr lang="en-US" sz="1300" dirty="0">
                <a:latin typeface="+mj-lt"/>
              </a:rPr>
              <a:t>1994 – Family Nurse Practitioner</a:t>
            </a:r>
          </a:p>
          <a:p>
            <a:r>
              <a:rPr lang="en-US" sz="1300" dirty="0">
                <a:latin typeface="+mj-lt"/>
              </a:rPr>
              <a:t>1997 – HN-BC</a:t>
            </a:r>
          </a:p>
          <a:p>
            <a:r>
              <a:rPr lang="en-US" sz="1300" dirty="0">
                <a:latin typeface="+mj-lt"/>
              </a:rPr>
              <a:t>2003 – CMSRN</a:t>
            </a:r>
          </a:p>
          <a:p>
            <a:r>
              <a:rPr lang="en-US" sz="1300" dirty="0">
                <a:latin typeface="+mj-lt"/>
              </a:rPr>
              <a:t>2004 – Certified Foot Care Nurse</a:t>
            </a:r>
          </a:p>
          <a:p>
            <a:r>
              <a:rPr lang="en-US" sz="1300" dirty="0">
                <a:latin typeface="+mj-lt"/>
              </a:rPr>
              <a:t>2005 – ACHPN</a:t>
            </a:r>
          </a:p>
          <a:p>
            <a:r>
              <a:rPr lang="en-US" sz="1300" dirty="0">
                <a:latin typeface="+mj-lt"/>
              </a:rPr>
              <a:t>2005 – Certified Academic Nurse Educator</a:t>
            </a:r>
          </a:p>
          <a:p>
            <a:r>
              <a:rPr lang="en-US" sz="1300" dirty="0">
                <a:latin typeface="+mj-lt"/>
              </a:rPr>
              <a:t>2013 – NC-BC</a:t>
            </a:r>
          </a:p>
          <a:p>
            <a:r>
              <a:rPr lang="en-US" sz="1300" dirty="0">
                <a:latin typeface="+mj-lt"/>
              </a:rPr>
              <a:t>2014 – AGCNS</a:t>
            </a:r>
          </a:p>
          <a:p>
            <a:r>
              <a:rPr lang="en-US" sz="1300" dirty="0">
                <a:latin typeface="+mj-lt"/>
              </a:rPr>
              <a:t>2014 – Bone and Marrow Transplant Nurse</a:t>
            </a:r>
          </a:p>
          <a:p>
            <a:r>
              <a:rPr lang="en-US" sz="1300" dirty="0">
                <a:latin typeface="+mj-lt"/>
              </a:rPr>
              <a:t>2015 – Wound treatment Associate - Certified</a:t>
            </a:r>
          </a:p>
          <a:p>
            <a:r>
              <a:rPr lang="en-US" sz="1300" dirty="0">
                <a:latin typeface="+mj-lt"/>
              </a:rPr>
              <a:t>2016 – Trauma Certified Registered Nurse</a:t>
            </a:r>
          </a:p>
          <a:p>
            <a:r>
              <a:rPr lang="en-US" sz="1300" dirty="0">
                <a:latin typeface="+mj-lt"/>
              </a:rPr>
              <a:t>2016 – ACNPC - AG</a:t>
            </a:r>
          </a:p>
          <a:p>
            <a:r>
              <a:rPr lang="en-US" sz="1300" dirty="0">
                <a:latin typeface="+mj-lt"/>
              </a:rPr>
              <a:t>2017 – Certificate of Mastery</a:t>
            </a:r>
          </a:p>
          <a:p>
            <a:r>
              <a:rPr lang="en-US" sz="1300" dirty="0">
                <a:latin typeface="+mj-lt"/>
              </a:rPr>
              <a:t>2019 - NNIC</a:t>
            </a:r>
          </a:p>
          <a:p>
            <a:r>
              <a:rPr lang="en-US" sz="1300" dirty="0">
                <a:latin typeface="+mj-lt"/>
              </a:rPr>
              <a:t>2020 – Certified Diabetes and Education Specialist; previously Certified Diabetes Educator (1986-2019)</a:t>
            </a:r>
          </a:p>
          <a:p>
            <a:pPr marL="0" indent="0">
              <a:buNone/>
            </a:pP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17571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8E799-D59C-4319-881A-12BB8BF32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1756" y="534864"/>
            <a:ext cx="6038964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Certification Cycle Length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49893BF-39C1-412A-B7B8-4F9B9F62BC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8314448"/>
              </p:ext>
            </p:extLst>
          </p:nvPr>
        </p:nvGraphicFramePr>
        <p:xfrm>
          <a:off x="828675" y="2063623"/>
          <a:ext cx="10525126" cy="3875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3377">
                  <a:extLst>
                    <a:ext uri="{9D8B030D-6E8A-4147-A177-3AD203B41FA5}">
                      <a16:colId xmlns:a16="http://schemas.microsoft.com/office/drawing/2014/main" val="3388370777"/>
                    </a:ext>
                  </a:extLst>
                </a:gridCol>
                <a:gridCol w="3625221">
                  <a:extLst>
                    <a:ext uri="{9D8B030D-6E8A-4147-A177-3AD203B41FA5}">
                      <a16:colId xmlns:a16="http://schemas.microsoft.com/office/drawing/2014/main" val="665401767"/>
                    </a:ext>
                  </a:extLst>
                </a:gridCol>
                <a:gridCol w="3636528">
                  <a:extLst>
                    <a:ext uri="{9D8B030D-6E8A-4147-A177-3AD203B41FA5}">
                      <a16:colId xmlns:a16="http://schemas.microsoft.com/office/drawing/2014/main" val="2340055063"/>
                    </a:ext>
                  </a:extLst>
                </a:gridCol>
              </a:tblGrid>
              <a:tr h="716451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Non-RN (N = 4)</a:t>
                      </a:r>
                    </a:p>
                  </a:txBody>
                  <a:tcPr marL="162830" marR="162830" marT="81415" marB="81415"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Basic RN (N = 19)</a:t>
                      </a:r>
                    </a:p>
                  </a:txBody>
                  <a:tcPr marL="162830" marR="162830" marT="81415" marB="81415"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Advanced (N = 15)</a:t>
                      </a:r>
                    </a:p>
                  </a:txBody>
                  <a:tcPr marL="162830" marR="162830" marT="81415" marB="81415"/>
                </a:tc>
                <a:extLst>
                  <a:ext uri="{0D108BD9-81ED-4DB2-BD59-A6C34878D82A}">
                    <a16:rowId xmlns:a16="http://schemas.microsoft.com/office/drawing/2014/main" val="3025308598"/>
                  </a:ext>
                </a:extLst>
              </a:tr>
              <a:tr h="3158895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5 years – 2</a:t>
                      </a:r>
                    </a:p>
                    <a:p>
                      <a:r>
                        <a:rPr lang="en-US" sz="3200" dirty="0">
                          <a:latin typeface="+mj-lt"/>
                        </a:rPr>
                        <a:t>4 years – 1</a:t>
                      </a:r>
                    </a:p>
                    <a:p>
                      <a:r>
                        <a:rPr lang="en-US" sz="3200" dirty="0">
                          <a:latin typeface="+mj-lt"/>
                        </a:rPr>
                        <a:t>3 years – 1</a:t>
                      </a:r>
                    </a:p>
                  </a:txBody>
                  <a:tcPr marL="162830" marR="162830" marT="81415" marB="81415"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5 years – 9</a:t>
                      </a:r>
                    </a:p>
                    <a:p>
                      <a:r>
                        <a:rPr lang="en-US" sz="3200" dirty="0">
                          <a:latin typeface="+mj-lt"/>
                        </a:rPr>
                        <a:t>4 years – 5</a:t>
                      </a:r>
                    </a:p>
                    <a:p>
                      <a:r>
                        <a:rPr lang="en-US" sz="3200" dirty="0">
                          <a:latin typeface="+mj-lt"/>
                        </a:rPr>
                        <a:t>3 years – 3</a:t>
                      </a:r>
                    </a:p>
                    <a:p>
                      <a:r>
                        <a:rPr lang="en-US" sz="3200" dirty="0">
                          <a:latin typeface="+mj-lt"/>
                        </a:rPr>
                        <a:t>1 year – 1</a:t>
                      </a:r>
                    </a:p>
                    <a:p>
                      <a:r>
                        <a:rPr lang="en-US" sz="3200" dirty="0">
                          <a:latin typeface="+mj-lt"/>
                        </a:rPr>
                        <a:t>99 years - 1</a:t>
                      </a:r>
                    </a:p>
                    <a:p>
                      <a:endParaRPr lang="en-US" sz="3200" dirty="0">
                        <a:latin typeface="+mj-lt"/>
                      </a:endParaRPr>
                    </a:p>
                  </a:txBody>
                  <a:tcPr marL="162830" marR="162830" marT="81415" marB="81415"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5 years – 9</a:t>
                      </a:r>
                    </a:p>
                    <a:p>
                      <a:r>
                        <a:rPr lang="en-US" sz="3200" dirty="0">
                          <a:latin typeface="+mj-lt"/>
                        </a:rPr>
                        <a:t>4 years – 4</a:t>
                      </a:r>
                    </a:p>
                    <a:p>
                      <a:r>
                        <a:rPr lang="en-US" sz="3200" dirty="0">
                          <a:latin typeface="+mj-lt"/>
                        </a:rPr>
                        <a:t>3 years – 1</a:t>
                      </a:r>
                    </a:p>
                    <a:p>
                      <a:r>
                        <a:rPr lang="en-US" sz="3200" dirty="0">
                          <a:latin typeface="+mj-lt"/>
                        </a:rPr>
                        <a:t>1 year – 1</a:t>
                      </a:r>
                    </a:p>
                    <a:p>
                      <a:endParaRPr lang="en-US" sz="3200" dirty="0">
                        <a:latin typeface="+mj-lt"/>
                      </a:endParaRPr>
                    </a:p>
                  </a:txBody>
                  <a:tcPr marL="162830" marR="162830" marT="81415" marB="81415"/>
                </a:tc>
                <a:extLst>
                  <a:ext uri="{0D108BD9-81ED-4DB2-BD59-A6C34878D82A}">
                    <a16:rowId xmlns:a16="http://schemas.microsoft.com/office/drawing/2014/main" val="973016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3205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60541-6851-4952-9111-B0A81CD6D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4373"/>
            <a:ext cx="10515600" cy="1325563"/>
          </a:xfrm>
        </p:spPr>
        <p:txBody>
          <a:bodyPr/>
          <a:lstStyle/>
          <a:p>
            <a:r>
              <a:rPr lang="en-US" b="1" dirty="0"/>
              <a:t>Direct / Indirect Clinical Experience Required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17ADD7B-42AC-477B-8EBA-4757A11152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5721" y="2133600"/>
            <a:ext cx="10094641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950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72926-0C24-484B-B821-B194F4149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88" y="370600"/>
            <a:ext cx="7945582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Educational Degree Eligibility Requirement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873FB44-379C-4411-9D95-5ECD7E5527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788" y="1479798"/>
            <a:ext cx="7822710" cy="17965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5329507-961F-4699-ABF8-580DE4F78223}"/>
              </a:ext>
            </a:extLst>
          </p:cNvPr>
          <p:cNvSpPr txBox="1">
            <a:spLocks/>
          </p:cNvSpPr>
          <p:nvPr/>
        </p:nvSpPr>
        <p:spPr>
          <a:xfrm>
            <a:off x="158788" y="3429000"/>
            <a:ext cx="111950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b="1" dirty="0"/>
              <a:t>Considering BSN Minimum Degree Requirement for Eligibility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CB1FF1C-914B-4E10-95C6-E4C4BC2482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3490" y="4474475"/>
            <a:ext cx="7670310" cy="1807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299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672926-0C24-484B-B821-B194F4149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958" y="651752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CE Required for Exam Eligibility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AC6A21F-F883-44EA-9A4C-6AC20414C7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679" y="1838508"/>
            <a:ext cx="10905066" cy="2753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849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10007D2DC39043B7C1A2E76D0A8331" ma:contentTypeVersion="12" ma:contentTypeDescription="Create a new document." ma:contentTypeScope="" ma:versionID="ad7a56443e273a7900d35741940d9f7d">
  <xsd:schema xmlns:xsd="http://www.w3.org/2001/XMLSchema" xmlns:xs="http://www.w3.org/2001/XMLSchema" xmlns:p="http://schemas.microsoft.com/office/2006/metadata/properties" xmlns:ns2="400181ea-54b7-42e7-ad75-ad99ff3540ea" xmlns:ns3="4805e75f-bcd5-495a-aac5-d89b31ee6c1e" targetNamespace="http://schemas.microsoft.com/office/2006/metadata/properties" ma:root="true" ma:fieldsID="f8f2682e919f8a5feeb24eee1e564f12" ns2:_="" ns3:_="">
    <xsd:import namespace="400181ea-54b7-42e7-ad75-ad99ff3540ea"/>
    <xsd:import namespace="4805e75f-bcd5-495a-aac5-d89b31ee6c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0181ea-54b7-42e7-ad75-ad99ff3540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05e75f-bcd5-495a-aac5-d89b31ee6c1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9263A8-1F13-4FBF-BE01-70FEF21A8F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0181ea-54b7-42e7-ad75-ad99ff3540ea"/>
    <ds:schemaRef ds:uri="4805e75f-bcd5-495a-aac5-d89b31ee6c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AD34C2-570A-4940-824C-E22F3A8202C1}">
  <ds:schemaRefs>
    <ds:schemaRef ds:uri="http://schemas.microsoft.com/office/infopath/2007/PartnerControls"/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400181ea-54b7-42e7-ad75-ad99ff3540ea"/>
    <ds:schemaRef ds:uri="http://www.w3.org/XML/1998/namespace"/>
    <ds:schemaRef ds:uri="http://schemas.openxmlformats.org/package/2006/metadata/core-properties"/>
    <ds:schemaRef ds:uri="4805e75f-bcd5-495a-aac5-d89b31ee6c1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D880BD52-6FDC-468C-AA66-892CCAA264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974</Words>
  <Application>Microsoft Office PowerPoint</Application>
  <PresentationFormat>Widescreen</PresentationFormat>
  <Paragraphs>276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Office Theme</vt:lpstr>
      <vt:lpstr>American Board of Nursing Specialties </vt:lpstr>
      <vt:lpstr>Member Responses</vt:lpstr>
      <vt:lpstr>Credentials Offered</vt:lpstr>
      <vt:lpstr>Active Certificants by Type</vt:lpstr>
      <vt:lpstr>Our Credentials Have A Wide Age Range   *list is a sample  </vt:lpstr>
      <vt:lpstr>Certification Cycle Length</vt:lpstr>
      <vt:lpstr>Direct / Indirect Clinical Experience Required</vt:lpstr>
      <vt:lpstr>Educational Degree Eligibility Requirement</vt:lpstr>
      <vt:lpstr>CE Required for Exam Eligibility</vt:lpstr>
      <vt:lpstr>Changes to Eligibility Requirements Past 12 months</vt:lpstr>
      <vt:lpstr>Exam Retake Limits  (N = 24)</vt:lpstr>
      <vt:lpstr>Contact Hours Required Per Recertification Cycle </vt:lpstr>
      <vt:lpstr>Requirement Options Accepted for Recertification</vt:lpstr>
      <vt:lpstr>Online or Web-based Program  to Track Recertification Requirements</vt:lpstr>
      <vt:lpstr> Certificants are Required to Link Renewal Activities</vt:lpstr>
      <vt:lpstr>Recertification Rate</vt:lpstr>
      <vt:lpstr>Fast Facts  from  Survey Respondents</vt:lpstr>
      <vt:lpstr>Practice Exams are Offered for Sale</vt:lpstr>
      <vt:lpstr> Study Tools are Offered  at no cost or sold to the exam candidate </vt:lpstr>
      <vt:lpstr>Who Develops Study Materials?</vt:lpstr>
      <vt:lpstr>Website is Inclusive of Information for  Test Taking Skills and/or Test Prep</vt:lpstr>
      <vt:lpstr>Pass Rate for First-Time Exam Takers Average across all programs per organization </vt:lpstr>
      <vt:lpstr>Exam Fees  and  Member Discounts</vt:lpstr>
      <vt:lpstr>When is Testing Offered</vt:lpstr>
      <vt:lpstr>International Data </vt:lpstr>
      <vt:lpstr>ABSNC Accreditation </vt:lpstr>
      <vt:lpstr>NCCA Accreditation </vt:lpstr>
      <vt:lpstr>ANSI Accreditation </vt:lpstr>
      <vt:lpstr>Organizational Structure / Board Composition</vt:lpstr>
      <vt:lpstr>Board Composition</vt:lpstr>
      <vt:lpstr>Board Composition</vt:lpstr>
      <vt:lpstr>Board Composition</vt:lpstr>
      <vt:lpstr>Communication Vehicles</vt:lpstr>
      <vt:lpstr>Trends From Past Year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Board of Nursing Specialties</dc:title>
  <dc:creator>Janie Schumaker</dc:creator>
  <cp:lastModifiedBy>Janie Schumaker</cp:lastModifiedBy>
  <cp:revision>11</cp:revision>
  <dcterms:created xsi:type="dcterms:W3CDTF">2020-03-03T01:59:28Z</dcterms:created>
  <dcterms:modified xsi:type="dcterms:W3CDTF">2020-03-06T21:31:36Z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0x010100E510007D2DC39043B7C1A2E76D0A8331</vt:lpwstr>
  </property>
</Properties>
</file>